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2" r:id="rId1"/>
  </p:sldMasterIdLst>
  <p:notesMasterIdLst>
    <p:notesMasterId r:id="rId9"/>
  </p:notesMasterIdLst>
  <p:sldIdLst>
    <p:sldId id="278" r:id="rId2"/>
    <p:sldId id="279" r:id="rId3"/>
    <p:sldId id="280" r:id="rId4"/>
    <p:sldId id="281" r:id="rId5"/>
    <p:sldId id="282" r:id="rId6"/>
    <p:sldId id="283" r:id="rId7"/>
    <p:sldId id="28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9" autoAdjust="0"/>
    <p:restoredTop sz="94660"/>
  </p:normalViewPr>
  <p:slideViewPr>
    <p:cSldViewPr>
      <p:cViewPr varScale="1">
        <p:scale>
          <a:sx n="81" d="100"/>
          <a:sy n="81" d="100"/>
        </p:scale>
        <p:origin x="-10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8075EA-7915-4703-A3FA-8AF6A7C72E09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14A28F-77AA-48F3-87B2-31F4745350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E5F7337-D91D-4DFA-BEBA-114536095488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C729B0B-657D-406C-BDB1-1700E25A60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3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</p:sldLayoutIdLst>
  <p:transition>
    <p:wedge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tGloNIXBG8U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VvBbB68Zk4M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57356" y="928670"/>
            <a:ext cx="7286644" cy="5446252"/>
          </a:xfrm>
        </p:spPr>
        <p:txBody>
          <a:bodyPr/>
          <a:lstStyle/>
          <a:p>
            <a:r>
              <a:rPr lang="cs-CZ" sz="2000" dirty="0" smtClean="0">
                <a:latin typeface="+mj-lt"/>
              </a:rPr>
              <a:t>       Název školy:	  Základní škola </a:t>
            </a:r>
            <a:r>
              <a:rPr lang="cs-CZ" sz="2000" dirty="0" err="1" smtClean="0">
                <a:latin typeface="+mj-lt"/>
              </a:rPr>
              <a:t>Netvořice</a:t>
            </a:r>
            <a:endParaRPr lang="cs-CZ" sz="2000" dirty="0" smtClean="0">
              <a:latin typeface="+mj-lt"/>
            </a:endParaRPr>
          </a:p>
          <a:p>
            <a:r>
              <a:rPr lang="cs-CZ" sz="2000" dirty="0" smtClean="0">
                <a:latin typeface="+mj-lt"/>
              </a:rPr>
              <a:t>       Autor:		  Mgr. Ludmila </a:t>
            </a:r>
            <a:r>
              <a:rPr lang="cs-CZ" sz="2000" dirty="0" err="1" smtClean="0">
                <a:latin typeface="+mj-lt"/>
              </a:rPr>
              <a:t>Vodehnalová</a:t>
            </a:r>
            <a:endParaRPr lang="cs-CZ" sz="2000" dirty="0" smtClean="0">
              <a:latin typeface="+mj-lt"/>
            </a:endParaRPr>
          </a:p>
          <a:p>
            <a:r>
              <a:rPr lang="cs-CZ" sz="2000" dirty="0" smtClean="0">
                <a:latin typeface="+mj-lt"/>
              </a:rPr>
              <a:t>       Název:		  VY_32_INOVACE_15_</a:t>
            </a:r>
          </a:p>
          <a:p>
            <a:r>
              <a:rPr lang="cs-CZ" sz="2000" dirty="0" smtClean="0">
                <a:latin typeface="+mj-lt"/>
              </a:rPr>
              <a:t>       Téma:		  Antonín Dvořák</a:t>
            </a:r>
          </a:p>
          <a:p>
            <a:r>
              <a:rPr lang="cs-CZ" sz="2000" dirty="0" smtClean="0">
                <a:latin typeface="+mj-lt"/>
              </a:rPr>
              <a:t>       Č. projektu:	  OP VK 1.4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8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786050" y="4214818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285860"/>
            <a:ext cx="7467600" cy="5311492"/>
          </a:xfrm>
        </p:spPr>
        <p:txBody>
          <a:bodyPr>
            <a:normAutofit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Symfonie, symfonické básně, tance</a:t>
            </a:r>
          </a:p>
          <a:p>
            <a:pPr>
              <a:buNone/>
            </a:pPr>
            <a:endParaRPr lang="cs-CZ" sz="2600" dirty="0" smtClean="0"/>
          </a:p>
          <a:p>
            <a:r>
              <a:rPr lang="cs-CZ" sz="2600" dirty="0" smtClean="0"/>
              <a:t>DUM je určen pro žáky 9. ročníku dle ŠVP Škola pro život ZŠ </a:t>
            </a:r>
            <a:r>
              <a:rPr lang="cs-CZ" sz="2600" dirty="0" err="1" smtClean="0"/>
              <a:t>Netvořice</a:t>
            </a: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r>
              <a:rPr lang="cs-CZ" sz="2600" dirty="0" smtClean="0"/>
              <a:t>Hudební výchova</a:t>
            </a:r>
          </a:p>
          <a:p>
            <a:endParaRPr lang="cs-CZ" sz="2600" dirty="0" smtClean="0"/>
          </a:p>
          <a:p>
            <a:r>
              <a:rPr lang="cs-CZ" sz="2600" dirty="0" smtClean="0"/>
              <a:t>Prezentace na interaktivní </a:t>
            </a:r>
            <a:r>
              <a:rPr lang="cs-CZ" sz="2600" dirty="0" smtClean="0"/>
              <a:t>tabuli</a:t>
            </a:r>
            <a:br>
              <a:rPr lang="cs-CZ" sz="2600" dirty="0" smtClean="0"/>
            </a:br>
            <a:endParaRPr lang="cs-CZ" sz="2600" dirty="0" smtClean="0"/>
          </a:p>
          <a:p>
            <a:r>
              <a:rPr lang="cs-CZ" sz="2600" dirty="0" smtClean="0"/>
              <a:t>Klíčová slova: symfonie, symfonická báseň, tance</a:t>
            </a:r>
            <a:endParaRPr lang="cs-CZ" sz="26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1785918" y="428604"/>
            <a:ext cx="53578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/>
                </a:solidFill>
              </a:rPr>
              <a:t>ANOTACE</a:t>
            </a:r>
            <a:endParaRPr lang="cs-CZ" sz="28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68346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Symfonie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500174"/>
            <a:ext cx="7686700" cy="4973778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Symfonie č. 9 e moll	„Z Nového světa“ , 1893</a:t>
            </a:r>
          </a:p>
          <a:p>
            <a:r>
              <a:rPr lang="cs-CZ" dirty="0" smtClean="0"/>
              <a:t>ve světovém kontextu je to autorovo nejpopulárnější dílo, vzniklo v prvním roce pobytu v USA, kde dělal ředitele Národní hudební konzervatoře v New Yorku</a:t>
            </a:r>
          </a:p>
          <a:p>
            <a:r>
              <a:rPr lang="cs-CZ" dirty="0" smtClean="0"/>
              <a:t>mimořádná působivost díla tkví v nevšední zpěvnosti a lapidárnosti užitých témat, strhující rytmice, výrazové čistotě, živelném temperamentu a vzájemné vyváženosti všech těchto složek </a:t>
            </a:r>
            <a:r>
              <a:rPr lang="en-US" dirty="0" smtClean="0"/>
              <a:t>[1]</a:t>
            </a:r>
            <a:endParaRPr lang="cs-CZ" dirty="0" smtClean="0"/>
          </a:p>
          <a:p>
            <a:r>
              <a:rPr lang="cs-CZ" dirty="0" smtClean="0"/>
              <a:t>Ukázka: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?v=tGloNIXBG8U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68346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Symfonické básně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428736"/>
            <a:ext cx="7467600" cy="504521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Vodník, Polednice, Zlatý kolovrat a Holoubek</a:t>
            </a:r>
            <a:endParaRPr lang="cs-CZ" b="1" dirty="0" smtClean="0"/>
          </a:p>
          <a:p>
            <a:r>
              <a:rPr lang="cs-CZ" dirty="0" smtClean="0"/>
              <a:t>čtyři symfonické básně na náměty z Erbenovy sbírky Kytice vznikly roku 1896 a zahajují skladatelovo závěrečné tvůrčí období</a:t>
            </a:r>
          </a:p>
          <a:p>
            <a:r>
              <a:rPr lang="cs-CZ" dirty="0" smtClean="0"/>
              <a:t>rozhodnutí hudebně zpracovat právě tuto látku nebylo náhlým rozhodnutím, ale naopak výsledkem Dvořákova dlouholetého zájmu o toto ikonické dílo českého básnictví </a:t>
            </a:r>
          </a:p>
          <a:p>
            <a:r>
              <a:rPr lang="cs-CZ" dirty="0" smtClean="0"/>
              <a:t>síla Dvořákova zhudebnění Erbenových balad spočívá v pochopení jejich svérázného koloritu a rytmiky veršů, ve ztotožnění se s mravními principy, na jejichž porušení Erbenovi hrdinové doplácejí</a:t>
            </a:r>
            <a:r>
              <a:rPr lang="en-US" dirty="0" smtClean="0"/>
              <a:t> [2]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5403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Tance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4422"/>
            <a:ext cx="8043890" cy="5429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</a:rPr>
              <a:t>Slovanské tance I. (1878), Slovanské tance II. (1886)</a:t>
            </a:r>
          </a:p>
          <a:p>
            <a:r>
              <a:rPr lang="cs-CZ" dirty="0" smtClean="0"/>
              <a:t>jsou cyklus hudebních skladeb, vycházející z jedné </a:t>
            </a:r>
            <a:br>
              <a:rPr lang="cs-CZ" dirty="0" smtClean="0"/>
            </a:br>
            <a:r>
              <a:rPr lang="cs-CZ" dirty="0" smtClean="0"/>
              <a:t>ze základních forem lidové hudby, tedy lidového tance</a:t>
            </a:r>
          </a:p>
          <a:p>
            <a:r>
              <a:rPr lang="cs-CZ" dirty="0" smtClean="0"/>
              <a:t>jedná se o zpracování melodicko-harmonických </a:t>
            </a:r>
            <a:br>
              <a:rPr lang="cs-CZ" dirty="0" smtClean="0"/>
            </a:br>
            <a:r>
              <a:rPr lang="cs-CZ" dirty="0" smtClean="0"/>
              <a:t>a rytmických vzorů hudební kultury slovanských národů</a:t>
            </a:r>
          </a:p>
          <a:p>
            <a:r>
              <a:rPr lang="cs-CZ" dirty="0" smtClean="0"/>
              <a:t>existují ve dvou typech provedení, orchestrálním a klavírním a právě orchestrální forma Slovanských tanců otevřela Dvořákovi dveře do ciziny</a:t>
            </a:r>
            <a:r>
              <a:rPr lang="en-US" dirty="0" smtClean="0"/>
              <a:t> [3]</a:t>
            </a:r>
            <a:endParaRPr lang="cs-CZ" dirty="0" smtClean="0"/>
          </a:p>
          <a:p>
            <a:r>
              <a:rPr lang="cs-CZ" dirty="0" smtClean="0"/>
              <a:t>v první řadě najdeme vesměs tance české, jediným cizím je ukrajinská dumka, ve druhé řadě najdeme výběr více mezinárodní – kromě českých tanců je tu slovenský odzemek, srbské kolo, ...</a:t>
            </a:r>
            <a:r>
              <a:rPr lang="en-US" dirty="0" smtClean="0"/>
              <a:t> [4]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9690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Slovanské tance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500174"/>
            <a:ext cx="8215370" cy="3214710"/>
          </a:xfrm>
        </p:spPr>
        <p:txBody>
          <a:bodyPr>
            <a:normAutofit/>
          </a:bodyPr>
          <a:lstStyle/>
          <a:p>
            <a:r>
              <a:rPr lang="cs-CZ" dirty="0" smtClean="0"/>
              <a:t>Slovanské tance mají celkem 16 částí (Slovanské tance I. – 8 částí, Slovanské tance II. – 8 částí)</a:t>
            </a:r>
          </a:p>
          <a:p>
            <a:r>
              <a:rPr lang="cs-CZ" dirty="0" smtClean="0"/>
              <a:t>druhá řada Slovanských tanců byla napsána na nátlak nakladatele pro výrazný úspěch 1. řady Slovanských tanců</a:t>
            </a:r>
            <a:r>
              <a:rPr lang="en-US" dirty="0" smtClean="0"/>
              <a:t> [5]</a:t>
            </a:r>
            <a:endParaRPr lang="cs-CZ" dirty="0" smtClean="0"/>
          </a:p>
          <a:p>
            <a:r>
              <a:rPr lang="cs-CZ" dirty="0" smtClean="0"/>
              <a:t>Ukázka: Slovanský tanec č. 8, Presto, g moll (furiant)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?v=VvBbB68Zk4M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71934" y="4500570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68346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Použitá literatura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42844" y="1571612"/>
            <a:ext cx="8715436" cy="5045216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US" sz="1800" dirty="0" smtClean="0"/>
              <a:t>[1]	 	</a:t>
            </a:r>
            <a:r>
              <a:rPr lang="en-US" sz="1800" dirty="0" err="1" smtClean="0"/>
              <a:t>Antonín</a:t>
            </a:r>
            <a:r>
              <a:rPr lang="en-US" sz="1800" dirty="0" smtClean="0"/>
              <a:t> </a:t>
            </a:r>
            <a:r>
              <a:rPr lang="en-US" sz="1800" dirty="0" err="1" smtClean="0"/>
              <a:t>Dvořák</a:t>
            </a:r>
            <a:r>
              <a:rPr lang="en-US" sz="1800" dirty="0" smtClean="0"/>
              <a:t>: </a:t>
            </a:r>
            <a:r>
              <a:rPr lang="en-US" sz="1800" dirty="0" err="1" smtClean="0"/>
              <a:t>Dílo</a:t>
            </a:r>
            <a:r>
              <a:rPr lang="en-US" sz="1800" dirty="0" smtClean="0"/>
              <a:t> [online]. 2007 [cit. 2012-11-02].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	http://www.antonin-dvorak.cz/symfonie9 </a:t>
            </a:r>
            <a:r>
              <a:rPr lang="cs-CZ" sz="1800" dirty="0" smtClean="0"/>
              <a:t>	</a:t>
            </a:r>
            <a:endParaRPr lang="en-US" sz="1800" dirty="0" smtClean="0"/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en-US" sz="1800" dirty="0" smtClean="0"/>
              <a:t>[2]	 	</a:t>
            </a:r>
            <a:r>
              <a:rPr lang="en-US" sz="1800" dirty="0" err="1" smtClean="0"/>
              <a:t>Antonín</a:t>
            </a:r>
            <a:r>
              <a:rPr lang="en-US" sz="1800" dirty="0" smtClean="0"/>
              <a:t> </a:t>
            </a:r>
            <a:r>
              <a:rPr lang="en-US" sz="1800" dirty="0" err="1" smtClean="0"/>
              <a:t>Dvořák</a:t>
            </a:r>
            <a:r>
              <a:rPr lang="en-US" sz="1800" dirty="0" smtClean="0"/>
              <a:t>: </a:t>
            </a:r>
            <a:r>
              <a:rPr lang="en-US" sz="1800" dirty="0" err="1" smtClean="0"/>
              <a:t>Dílo</a:t>
            </a:r>
            <a:r>
              <a:rPr lang="en-US" sz="1800" dirty="0" smtClean="0"/>
              <a:t> [online]. 2007 [cit. 2012-11-02].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	http://www.antonin-dvorak.cz/vodnik</a:t>
            </a:r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en-US" sz="1800" dirty="0" smtClean="0"/>
              <a:t>[3]	 	</a:t>
            </a:r>
            <a:r>
              <a:rPr lang="en-US" sz="1800" dirty="0" err="1" smtClean="0"/>
              <a:t>Slovanské</a:t>
            </a:r>
            <a:r>
              <a:rPr lang="en-US" sz="1800" dirty="0" smtClean="0"/>
              <a:t> </a:t>
            </a:r>
            <a:r>
              <a:rPr lang="en-US" sz="1800" dirty="0" err="1" smtClean="0"/>
              <a:t>tance</a:t>
            </a:r>
            <a:r>
              <a:rPr lang="en-US" sz="1800" dirty="0" smtClean="0"/>
              <a:t>. In: Wikipedia: the free encyclopedia [online]. San 	Francisco (CA): Wikimedia Foundation, 2006, 2012-10-21 [cit. 2012-	11-02].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http://cs.wikipedia.org/wiki/Slovanské_tance</a:t>
            </a:r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en-US" sz="1800" dirty="0" smtClean="0"/>
              <a:t>[4]	 	</a:t>
            </a:r>
            <a:r>
              <a:rPr lang="en-US" sz="1800" dirty="0" err="1" smtClean="0"/>
              <a:t>Slovanské</a:t>
            </a:r>
            <a:r>
              <a:rPr lang="en-US" sz="1800" dirty="0" smtClean="0"/>
              <a:t> </a:t>
            </a:r>
            <a:r>
              <a:rPr lang="en-US" sz="1800" dirty="0" err="1" smtClean="0"/>
              <a:t>tance</a:t>
            </a:r>
            <a:r>
              <a:rPr lang="en-US" sz="1800" dirty="0" smtClean="0"/>
              <a:t>: </a:t>
            </a:r>
            <a:r>
              <a:rPr lang="en-US" sz="1800" dirty="0" err="1" smtClean="0"/>
              <a:t>Části</a:t>
            </a:r>
            <a:r>
              <a:rPr lang="en-US" sz="1800" dirty="0" smtClean="0"/>
              <a:t>. In: Wikipedia: the free encyclopedia [online]. 	San Francisco (CA): Wikimedia Foundation, 2006, 2012-10-21 [cit. 	2012-11-02].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http://cs.wikipedia.org/wiki/Slovanské_tance</a:t>
            </a:r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en-US" sz="1800" dirty="0" smtClean="0"/>
              <a:t>[5] 	</a:t>
            </a:r>
            <a:r>
              <a:rPr lang="en-US" sz="1800" dirty="0" err="1" smtClean="0"/>
              <a:t>Slovanské</a:t>
            </a:r>
            <a:r>
              <a:rPr lang="en-US" sz="1800" dirty="0" smtClean="0"/>
              <a:t> </a:t>
            </a:r>
            <a:r>
              <a:rPr lang="en-US" sz="1800" dirty="0" err="1" smtClean="0"/>
              <a:t>tance</a:t>
            </a:r>
            <a:r>
              <a:rPr lang="en-US" sz="1800" dirty="0" smtClean="0"/>
              <a:t>: </a:t>
            </a:r>
            <a:r>
              <a:rPr lang="en-US" sz="1800" dirty="0" err="1" smtClean="0"/>
              <a:t>Historie</a:t>
            </a:r>
            <a:r>
              <a:rPr lang="en-US" sz="1800" dirty="0" smtClean="0"/>
              <a:t>. In: Wikipedia: the free encyclopedia 	[online]. 	San Francisco (CA): Wikimedia Foundation, 2006, 2012-10-21 [cit	2012-11-02].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http://cs.wikipedia.org/wiki/Slovanské_tance</a:t>
            </a:r>
          </a:p>
          <a:p>
            <a:pPr>
              <a:buNone/>
            </a:pPr>
            <a:r>
              <a:rPr lang="en-US" sz="1800" dirty="0" smtClean="0"/>
              <a:t>	</a:t>
            </a:r>
            <a:endParaRPr lang="cs-CZ" sz="1800" dirty="0" smtClean="0"/>
          </a:p>
          <a:p>
            <a:pPr>
              <a:buNone/>
            </a:pPr>
            <a:endParaRPr lang="cs-CZ" sz="18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1434</TotalTime>
  <Words>212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Symfonie</vt:lpstr>
      <vt:lpstr>Symfonické básně</vt:lpstr>
      <vt:lpstr>Tance</vt:lpstr>
      <vt:lpstr>Slovanské tance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124</cp:revision>
  <dcterms:created xsi:type="dcterms:W3CDTF">2012-10-31T14:21:59Z</dcterms:created>
  <dcterms:modified xsi:type="dcterms:W3CDTF">2013-03-14T17:28:08Z</dcterms:modified>
</cp:coreProperties>
</file>