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9" r:id="rId4"/>
    <p:sldId id="260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</a:t>
          </a:r>
          <a:r>
            <a:rPr lang="cs-CZ" smtClean="0"/>
            <a:t>Jitka Šteflová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</a:t>
          </a:r>
          <a:r>
            <a:rPr lang="cs-CZ" dirty="0" smtClean="0"/>
            <a:t>VY_12_INOVACE_09_Souhlásky tvrdé, měkké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Souhlásky tvrdé, měkké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/>
            <a:t>Číslo projektu</a:t>
          </a:r>
          <a:r>
            <a:rPr lang="cs-CZ" smtClean="0"/>
            <a:t>: CZ.1.07/1.4.00/21.2649</a:t>
          </a:r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</a:t>
          </a:r>
          <a:r>
            <a:rPr lang="cs-CZ" sz="1800" kern="1200" smtClean="0"/>
            <a:t>Jitka Šteflová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</a:t>
          </a:r>
          <a:r>
            <a:rPr lang="cs-CZ" sz="1800" kern="1200" dirty="0" smtClean="0"/>
            <a:t>VY_12_INOVACE_09_Souhlásky tvrdé, měkké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Souhlásky tvrdé, měkké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Číslo projektu</a:t>
          </a:r>
          <a:r>
            <a:rPr lang="cs-CZ" sz="1800" kern="1200" smtClean="0"/>
            <a:t>: CZ.1.07/1.4.00/21.2649</a:t>
          </a:r>
          <a:endParaRPr lang="cs-CZ" sz="1800" kern="120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429F1-4E55-4480-973F-D465608836F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6A3336-64D5-4D59-AF7F-D21F05FF863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9418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Žáci doplňují na tabuli i, í</a:t>
            </a:r>
            <a:r>
              <a:rPr lang="cs-CZ" baseline="0" dirty="0" smtClean="0"/>
              <a:t> /</a:t>
            </a:r>
            <a:r>
              <a:rPr lang="cs-CZ" dirty="0" smtClean="0"/>
              <a:t>y,ý podle výskytu</a:t>
            </a:r>
            <a:r>
              <a:rPr lang="cs-CZ" baseline="0" dirty="0" smtClean="0"/>
              <a:t> souhlásek, současně po doplnění vyhledávají slova ve kterých se vyskytují například jen souhlásky tvrdé nebo jen měkké….. Tento list mohou mít i v tištěné podobě, doplňují s žáky, co pracují na </a:t>
            </a:r>
            <a:r>
              <a:rPr lang="cs-CZ" baseline="0" dirty="0" smtClean="0"/>
              <a:t>tabuli.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6A3336-64D5-4D59-AF7F-D21F05FF863A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067168643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Materiál je určen pro 2. ročník ZŠ, pro výuku českého jazyka. </a:t>
            </a:r>
          </a:p>
          <a:p>
            <a:r>
              <a:rPr lang="cs-CZ" dirty="0" smtClean="0"/>
              <a:t>Je vhodný pro práci s interaktivní tabulí. </a:t>
            </a:r>
          </a:p>
          <a:p>
            <a:r>
              <a:rPr lang="cs-CZ" dirty="0" smtClean="0"/>
              <a:t>Pomůcky: interaktivní pero, fixy na interaktivní </a:t>
            </a:r>
            <a:r>
              <a:rPr lang="cs-CZ" dirty="0" smtClean="0"/>
              <a:t>tabuli.</a:t>
            </a:r>
            <a:endParaRPr lang="cs-CZ" dirty="0" smtClean="0"/>
          </a:p>
          <a:p>
            <a:r>
              <a:rPr lang="cs-CZ" dirty="0" smtClean="0"/>
              <a:t>Inovace: interaktivní způsob </a:t>
            </a:r>
            <a:r>
              <a:rPr lang="cs-CZ" dirty="0" smtClean="0"/>
              <a:t>učení.</a:t>
            </a:r>
            <a:endParaRPr lang="cs-CZ" dirty="0" smtClean="0"/>
          </a:p>
          <a:p>
            <a:r>
              <a:rPr lang="cs-CZ" dirty="0" smtClean="0"/>
              <a:t>Metodické pokyny: žáci si zopakují vše, co musí znát o hláskách a jejich dělení. Doplňují i, í/ y,ý podle výskytu souhlásek měkkých a tvrdých.</a:t>
            </a:r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Doplň i, í/ y,ý podle výskytu souhlásek měkkých a </a:t>
            </a:r>
            <a:r>
              <a:rPr lang="cs-CZ" dirty="0" smtClean="0"/>
              <a:t>tvrdých.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s-CZ" sz="3300" dirty="0" smtClean="0"/>
              <a:t>Tet_, ž_žala, klád_, </a:t>
            </a:r>
            <a:r>
              <a:rPr lang="cs-CZ" sz="3300" dirty="0" err="1" smtClean="0"/>
              <a:t>hoš</a:t>
            </a:r>
            <a:r>
              <a:rPr lang="cs-CZ" sz="3300" dirty="0" smtClean="0"/>
              <a:t>_, ohnut_, </a:t>
            </a:r>
            <a:r>
              <a:rPr lang="cs-CZ" sz="3300" dirty="0" err="1" smtClean="0"/>
              <a:t>stromk</a:t>
            </a:r>
            <a:r>
              <a:rPr lang="cs-CZ" sz="3300" dirty="0" smtClean="0"/>
              <a:t>_,</a:t>
            </a:r>
          </a:p>
          <a:p>
            <a:pPr>
              <a:buNone/>
            </a:pPr>
            <a:r>
              <a:rPr lang="cs-CZ" sz="3300" dirty="0" smtClean="0"/>
              <a:t>d_m, r_</a:t>
            </a:r>
            <a:r>
              <a:rPr lang="cs-CZ" sz="3300" dirty="0" err="1" smtClean="0"/>
              <a:t>ma</a:t>
            </a:r>
            <a:r>
              <a:rPr lang="cs-CZ" sz="3300" dirty="0" smtClean="0"/>
              <a:t>, </a:t>
            </a:r>
            <a:r>
              <a:rPr lang="cs-CZ" sz="3300" dirty="0" err="1" smtClean="0"/>
              <a:t>pát</a:t>
            </a:r>
            <a:r>
              <a:rPr lang="cs-CZ" sz="3300" dirty="0" smtClean="0"/>
              <a:t>_, š_</a:t>
            </a:r>
            <a:r>
              <a:rPr lang="cs-CZ" sz="3300" dirty="0" err="1" smtClean="0"/>
              <a:t>škami</a:t>
            </a:r>
            <a:r>
              <a:rPr lang="cs-CZ" sz="3300" dirty="0" smtClean="0"/>
              <a:t>, ch_ba, r_</a:t>
            </a:r>
            <a:r>
              <a:rPr lang="cs-CZ" sz="3300" dirty="0" err="1" smtClean="0"/>
              <a:t>bička</a:t>
            </a:r>
            <a:r>
              <a:rPr lang="cs-CZ" sz="3300" dirty="0" smtClean="0"/>
              <a:t>, </a:t>
            </a:r>
          </a:p>
          <a:p>
            <a:pPr>
              <a:buNone/>
            </a:pPr>
            <a:r>
              <a:rPr lang="cs-CZ" sz="3300" dirty="0" smtClean="0"/>
              <a:t>kamen_, zahrad_, </a:t>
            </a:r>
            <a:r>
              <a:rPr lang="cs-CZ" sz="3300" dirty="0" err="1" smtClean="0"/>
              <a:t>kopret</a:t>
            </a:r>
            <a:r>
              <a:rPr lang="cs-CZ" sz="3300" dirty="0" smtClean="0"/>
              <a:t>_na, c_bule, J_</a:t>
            </a:r>
            <a:r>
              <a:rPr lang="cs-CZ" sz="3300" dirty="0" err="1" smtClean="0"/>
              <a:t>tka</a:t>
            </a:r>
            <a:r>
              <a:rPr lang="cs-CZ" sz="3300" dirty="0" smtClean="0"/>
              <a:t>, </a:t>
            </a:r>
          </a:p>
          <a:p>
            <a:pPr>
              <a:buNone/>
            </a:pPr>
            <a:r>
              <a:rPr lang="cs-CZ" sz="3300" dirty="0" smtClean="0"/>
              <a:t>d_vadlo, oč_, </a:t>
            </a:r>
            <a:r>
              <a:rPr lang="cs-CZ" sz="3300" dirty="0" err="1" smtClean="0"/>
              <a:t>ručn</a:t>
            </a:r>
            <a:r>
              <a:rPr lang="cs-CZ" sz="3300" dirty="0" smtClean="0"/>
              <a:t>_k_, prst_</a:t>
            </a:r>
            <a:r>
              <a:rPr lang="cs-CZ" sz="3300" dirty="0" err="1" smtClean="0"/>
              <a:t>nk</a:t>
            </a:r>
            <a:r>
              <a:rPr lang="cs-CZ" sz="3300" dirty="0" smtClean="0"/>
              <a:t>_, </a:t>
            </a:r>
            <a:r>
              <a:rPr lang="cs-CZ" sz="3300" dirty="0" err="1" smtClean="0"/>
              <a:t>koč</a:t>
            </a:r>
            <a:r>
              <a:rPr lang="cs-CZ" sz="3300" dirty="0" smtClean="0"/>
              <a:t>_</a:t>
            </a:r>
            <a:r>
              <a:rPr lang="cs-CZ" sz="3300" dirty="0" err="1" smtClean="0"/>
              <a:t>čk</a:t>
            </a:r>
            <a:r>
              <a:rPr lang="cs-CZ" sz="3300" dirty="0" smtClean="0"/>
              <a:t>_, </a:t>
            </a:r>
          </a:p>
          <a:p>
            <a:pPr>
              <a:buNone/>
            </a:pPr>
            <a:r>
              <a:rPr lang="cs-CZ" sz="3300" dirty="0" smtClean="0"/>
              <a:t>ž_</a:t>
            </a:r>
            <a:r>
              <a:rPr lang="cs-CZ" sz="3300" dirty="0" err="1" smtClean="0"/>
              <a:t>rafa</a:t>
            </a:r>
            <a:r>
              <a:rPr lang="cs-CZ" sz="3300" dirty="0" smtClean="0"/>
              <a:t>, vař_, </a:t>
            </a:r>
            <a:r>
              <a:rPr lang="cs-CZ" sz="3300" dirty="0" err="1" smtClean="0"/>
              <a:t>srnk</a:t>
            </a:r>
            <a:r>
              <a:rPr lang="cs-CZ" sz="3300" dirty="0" smtClean="0"/>
              <a:t>_, ch_</a:t>
            </a:r>
            <a:r>
              <a:rPr lang="cs-CZ" sz="3300" dirty="0" err="1" smtClean="0"/>
              <a:t>še</a:t>
            </a:r>
            <a:r>
              <a:rPr lang="cs-CZ" sz="3300" dirty="0" smtClean="0"/>
              <a:t>, krákán_,t_</a:t>
            </a:r>
            <a:r>
              <a:rPr lang="cs-CZ" sz="3300" dirty="0" err="1" smtClean="0"/>
              <a:t>še</a:t>
            </a:r>
            <a:r>
              <a:rPr lang="cs-CZ" sz="3300" dirty="0" smtClean="0"/>
              <a:t>, </a:t>
            </a:r>
          </a:p>
          <a:p>
            <a:pPr>
              <a:buNone/>
            </a:pPr>
            <a:r>
              <a:rPr lang="cs-CZ" sz="3300" dirty="0" err="1" smtClean="0"/>
              <a:t>kuch</a:t>
            </a:r>
            <a:r>
              <a:rPr lang="cs-CZ" sz="3300" dirty="0" smtClean="0"/>
              <a:t>_ně, ž_dle, </a:t>
            </a:r>
            <a:r>
              <a:rPr lang="cs-CZ" sz="3300" dirty="0" err="1" smtClean="0"/>
              <a:t>tch</a:t>
            </a:r>
            <a:r>
              <a:rPr lang="cs-CZ" sz="3300" dirty="0" smtClean="0"/>
              <a:t>_ně, </a:t>
            </a:r>
            <a:r>
              <a:rPr lang="cs-CZ" sz="3300" dirty="0" err="1" smtClean="0"/>
              <a:t>zedn</a:t>
            </a:r>
            <a:r>
              <a:rPr lang="cs-CZ" sz="3300" dirty="0" smtClean="0"/>
              <a:t>_k, ř_d_č, </a:t>
            </a:r>
            <a:r>
              <a:rPr lang="cs-CZ" sz="3300" dirty="0" err="1" smtClean="0"/>
              <a:t>zaj</a:t>
            </a:r>
            <a:r>
              <a:rPr lang="cs-CZ" sz="3300" dirty="0" smtClean="0"/>
              <a:t>_c, </a:t>
            </a:r>
          </a:p>
          <a:p>
            <a:pPr>
              <a:buNone/>
            </a:pPr>
            <a:r>
              <a:rPr lang="cs-CZ" sz="3300" dirty="0" err="1" smtClean="0"/>
              <a:t>poč_tač</a:t>
            </a:r>
            <a:r>
              <a:rPr lang="cs-CZ" sz="3300" dirty="0" smtClean="0"/>
              <a:t>, </a:t>
            </a:r>
            <a:r>
              <a:rPr lang="cs-CZ" sz="3300" dirty="0" err="1" smtClean="0"/>
              <a:t>veverk</a:t>
            </a:r>
            <a:r>
              <a:rPr lang="cs-CZ" sz="3300" dirty="0" smtClean="0"/>
              <a:t>_.</a:t>
            </a:r>
            <a:endParaRPr lang="cs-CZ" sz="3300" dirty="0"/>
          </a:p>
        </p:txBody>
      </p:sp>
      <p:pic>
        <p:nvPicPr>
          <p:cNvPr id="1026" name="Picture 2" descr="C:\Users\Steflova\AppData\Local\Microsoft\Windows\Temporary Internet Files\Content.IE5\J693QRMB\MC90043440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20052" y="928670"/>
            <a:ext cx="752476" cy="10541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Zdroj: </a:t>
            </a:r>
            <a:r>
              <a:rPr lang="cs-CZ" smtClean="0"/>
              <a:t>Microsoft Office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3102852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</TotalTime>
  <Words>236</Words>
  <Application>Microsoft Office PowerPoint</Application>
  <PresentationFormat>Předvádění na obrazovce (4:3)</PresentationFormat>
  <Paragraphs>22</Paragraphs>
  <Slides>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Prezentace aplikace PowerPoint</vt:lpstr>
      <vt:lpstr>Anotace</vt:lpstr>
      <vt:lpstr>Doplň i, í/ y,ý podle výskytu souhlásek měkkých a tvrdých.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Martin Králík</cp:lastModifiedBy>
  <cp:revision>24</cp:revision>
  <dcterms:created xsi:type="dcterms:W3CDTF">2011-08-21T15:31:45Z</dcterms:created>
  <dcterms:modified xsi:type="dcterms:W3CDTF">2012-03-12T20:53:25Z</dcterms:modified>
</cp:coreProperties>
</file>