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notesMasterIdLst>
    <p:notesMasterId r:id="rId12"/>
  </p:notesMasterIdLst>
  <p:sldIdLst>
    <p:sldId id="304" r:id="rId2"/>
    <p:sldId id="305" r:id="rId3"/>
    <p:sldId id="288" r:id="rId4"/>
    <p:sldId id="289" r:id="rId5"/>
    <p:sldId id="294" r:id="rId6"/>
    <p:sldId id="290" r:id="rId7"/>
    <p:sldId id="293" r:id="rId8"/>
    <p:sldId id="291" r:id="rId9"/>
    <p:sldId id="292" r:id="rId10"/>
    <p:sldId id="29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94660"/>
  </p:normalViewPr>
  <p:slideViewPr>
    <p:cSldViewPr>
      <p:cViewPr varScale="1">
        <p:scale>
          <a:sx n="81" d="100"/>
          <a:sy n="81" d="100"/>
        </p:scale>
        <p:origin x="-1050"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8075EA-7915-4703-A3FA-8AF6A7C72E09}" type="datetimeFigureOut">
              <a:rPr lang="cs-CZ" smtClean="0"/>
              <a:pPr/>
              <a:t>14.3.2013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14A28F-77AA-48F3-87B2-31F47453500C}"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8E5F7337-D91D-4DFA-BEBA-114536095488}" type="datetimeFigureOut">
              <a:rPr lang="cs-CZ" smtClean="0"/>
              <a:pPr/>
              <a:t>14.3.2013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7C729B0B-657D-406C-BDB1-1700E25A60A7}"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p:wedg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8E5F7337-D91D-4DFA-BEBA-114536095488}" type="datetimeFigureOut">
              <a:rPr lang="cs-CZ" smtClean="0"/>
              <a:pPr/>
              <a:t>14.3.2013</a:t>
            </a:fld>
            <a:endParaRPr lang="cs-CZ"/>
          </a:p>
        </p:txBody>
      </p:sp>
      <p:sp>
        <p:nvSpPr>
          <p:cNvPr id="9" name="Zástupný symbol pro číslo snímku 8"/>
          <p:cNvSpPr>
            <a:spLocks noGrp="1"/>
          </p:cNvSpPr>
          <p:nvPr>
            <p:ph type="sldNum" sz="quarter" idx="15"/>
          </p:nvPr>
        </p:nvSpPr>
        <p:spPr/>
        <p:txBody>
          <a:bodyPr rtlCol="0"/>
          <a:lstStyle/>
          <a:p>
            <a:fld id="{7C729B0B-657D-406C-BDB1-1700E25A60A7}"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transition>
    <p:wedg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8E5F7337-D91D-4DFA-BEBA-114536095488}" type="datetimeFigureOut">
              <a:rPr lang="cs-CZ" smtClean="0"/>
              <a:pPr/>
              <a:t>14.3.2013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7C729B0B-657D-406C-BDB1-1700E25A60A7}"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p:wedg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8E5F7337-D91D-4DFA-BEBA-114536095488}" type="datetimeFigureOut">
              <a:rPr lang="cs-CZ" smtClean="0"/>
              <a:pPr/>
              <a:t>14.3.2013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C729B0B-657D-406C-BDB1-1700E25A60A7}"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wedg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8E5F7337-D91D-4DFA-BEBA-114536095488}" type="datetimeFigureOut">
              <a:rPr lang="cs-CZ" smtClean="0"/>
              <a:pPr/>
              <a:t>14.3.2013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C729B0B-657D-406C-BDB1-1700E25A60A7}"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transition>
    <p:wedg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8E5F7337-D91D-4DFA-BEBA-114536095488}" type="datetimeFigureOut">
              <a:rPr lang="cs-CZ" smtClean="0"/>
              <a:pPr/>
              <a:t>14.3.2013</a:t>
            </a:fld>
            <a:endParaRPr lang="cs-CZ"/>
          </a:p>
        </p:txBody>
      </p:sp>
      <p:sp>
        <p:nvSpPr>
          <p:cNvPr id="7" name="Zástupný symbol pro číslo snímku 6"/>
          <p:cNvSpPr>
            <a:spLocks noGrp="1"/>
          </p:cNvSpPr>
          <p:nvPr>
            <p:ph type="sldNum" sz="quarter" idx="11"/>
          </p:nvPr>
        </p:nvSpPr>
        <p:spPr/>
        <p:txBody>
          <a:bodyPr rtlCol="0"/>
          <a:lstStyle/>
          <a:p>
            <a:fld id="{7C729B0B-657D-406C-BDB1-1700E25A60A7}"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transition>
    <p:wedg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E5F7337-D91D-4DFA-BEBA-114536095488}" type="datetimeFigureOut">
              <a:rPr lang="cs-CZ" smtClean="0"/>
              <a:pPr/>
              <a:t>14.3.2013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C729B0B-657D-406C-BDB1-1700E25A60A7}" type="slidenum">
              <a:rPr lang="cs-CZ" smtClean="0"/>
              <a:pPr/>
              <a:t>‹#›</a:t>
            </a:fld>
            <a:endParaRPr lang="cs-CZ"/>
          </a:p>
        </p:txBody>
      </p:sp>
    </p:spTree>
  </p:cSld>
  <p:clrMapOvr>
    <a:masterClrMapping/>
  </p:clrMapOvr>
  <p:transition>
    <p:wedg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8E5F7337-D91D-4DFA-BEBA-114536095488}" type="datetimeFigureOut">
              <a:rPr lang="cs-CZ" smtClean="0"/>
              <a:pPr/>
              <a:t>14.3.2013</a:t>
            </a:fld>
            <a:endParaRPr lang="cs-CZ"/>
          </a:p>
        </p:txBody>
      </p:sp>
      <p:sp>
        <p:nvSpPr>
          <p:cNvPr id="22" name="Zástupný symbol pro číslo snímku 21"/>
          <p:cNvSpPr>
            <a:spLocks noGrp="1"/>
          </p:cNvSpPr>
          <p:nvPr>
            <p:ph type="sldNum" sz="quarter" idx="15"/>
          </p:nvPr>
        </p:nvSpPr>
        <p:spPr/>
        <p:txBody>
          <a:bodyPr rtlCol="0"/>
          <a:lstStyle/>
          <a:p>
            <a:fld id="{7C729B0B-657D-406C-BDB1-1700E25A60A7}"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transition>
    <p:wedg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8E5F7337-D91D-4DFA-BEBA-114536095488}" type="datetimeFigureOut">
              <a:rPr lang="cs-CZ" smtClean="0"/>
              <a:pPr/>
              <a:t>14.3.2013</a:t>
            </a:fld>
            <a:endParaRPr lang="cs-CZ"/>
          </a:p>
        </p:txBody>
      </p:sp>
      <p:sp>
        <p:nvSpPr>
          <p:cNvPr id="18" name="Zástupný symbol pro číslo snímku 17"/>
          <p:cNvSpPr>
            <a:spLocks noGrp="1"/>
          </p:cNvSpPr>
          <p:nvPr>
            <p:ph type="sldNum" sz="quarter" idx="11"/>
          </p:nvPr>
        </p:nvSpPr>
        <p:spPr/>
        <p:txBody>
          <a:bodyPr rtlCol="0"/>
          <a:lstStyle/>
          <a:p>
            <a:fld id="{7C729B0B-657D-406C-BDB1-1700E25A60A7}"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transition>
    <p:wedg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E5F7337-D91D-4DFA-BEBA-114536095488}"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729B0B-657D-406C-BDB1-1700E25A60A7}" type="slidenum">
              <a:rPr lang="cs-CZ" smtClean="0"/>
              <a:pPr/>
              <a:t>‹#›</a:t>
            </a:fld>
            <a:endParaRPr lang="cs-CZ"/>
          </a:p>
        </p:txBody>
      </p:sp>
    </p:spTree>
  </p:cSld>
  <p:clrMapOvr>
    <a:masterClrMapping/>
  </p:clrMapOvr>
  <p:transition>
    <p:wedg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E5F7337-D91D-4DFA-BEBA-114536095488}"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729B0B-657D-406C-BDB1-1700E25A60A7}" type="slidenum">
              <a:rPr lang="cs-CZ" smtClean="0"/>
              <a:pPr/>
              <a:t>‹#›</a:t>
            </a:fld>
            <a:endParaRPr lang="cs-CZ"/>
          </a:p>
        </p:txBody>
      </p:sp>
    </p:spTree>
  </p:cSld>
  <p:clrMapOvr>
    <a:masterClrMapping/>
  </p:clrMapOvr>
  <p:transition>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E5F7337-D91D-4DFA-BEBA-114536095488}" type="datetimeFigureOut">
              <a:rPr lang="cs-CZ" smtClean="0"/>
              <a:pPr/>
              <a:t>14.3.2013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C729B0B-657D-406C-BDB1-1700E25A60A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Lst>
  <p:transition>
    <p:wedge/>
  </p:transition>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O4a2I5MmLgE" TargetMode="External"/><Relationship Id="rId2" Type="http://schemas.openxmlformats.org/officeDocument/2006/relationships/hyperlink" Target="http://www.youtube.com/watch?v=Qul0b3e631k"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youtube.com/watch?v=nxYptmFWliw"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youtube.com/watch?v=e3jiTM6ZJ9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857356" y="928670"/>
            <a:ext cx="7286644" cy="5446252"/>
          </a:xfrm>
        </p:spPr>
        <p:txBody>
          <a:bodyPr/>
          <a:lstStyle/>
          <a:p>
            <a:r>
              <a:rPr lang="cs-CZ" sz="2000" dirty="0" smtClean="0">
                <a:latin typeface="+mj-lt"/>
              </a:rPr>
              <a:t>       Název školy:	  Základní škola </a:t>
            </a:r>
            <a:r>
              <a:rPr lang="cs-CZ" sz="2000" dirty="0" err="1" smtClean="0">
                <a:latin typeface="+mj-lt"/>
              </a:rPr>
              <a:t>Netvořice</a:t>
            </a:r>
            <a:endParaRPr lang="cs-CZ" sz="2000" dirty="0" smtClean="0">
              <a:latin typeface="+mj-lt"/>
            </a:endParaRPr>
          </a:p>
          <a:p>
            <a:r>
              <a:rPr lang="cs-CZ" sz="2000" dirty="0" smtClean="0">
                <a:latin typeface="+mj-lt"/>
              </a:rPr>
              <a:t>       Autor:		  Mgr. Ludmila </a:t>
            </a:r>
            <a:r>
              <a:rPr lang="cs-CZ" sz="2000" dirty="0" err="1" smtClean="0">
                <a:latin typeface="+mj-lt"/>
              </a:rPr>
              <a:t>Vodehnalová</a:t>
            </a:r>
            <a:endParaRPr lang="cs-CZ" sz="2000" dirty="0" smtClean="0">
              <a:latin typeface="+mj-lt"/>
            </a:endParaRPr>
          </a:p>
          <a:p>
            <a:r>
              <a:rPr lang="cs-CZ" sz="2000" dirty="0" smtClean="0">
                <a:latin typeface="+mj-lt"/>
              </a:rPr>
              <a:t>       Název:		  VY_32_INOVACE_17_</a:t>
            </a:r>
          </a:p>
          <a:p>
            <a:r>
              <a:rPr lang="cs-CZ" sz="2000" dirty="0" smtClean="0">
                <a:latin typeface="+mj-lt"/>
              </a:rPr>
              <a:t>       Téma:		  Antonín Dvořák</a:t>
            </a:r>
          </a:p>
          <a:p>
            <a:r>
              <a:rPr lang="cs-CZ" sz="2000" dirty="0" smtClean="0">
                <a:latin typeface="+mj-lt"/>
              </a:rPr>
              <a:t>       Č. projektu:	  OP VK 1.4</a:t>
            </a:r>
          </a:p>
          <a:p>
            <a:endParaRPr lang="cs-CZ" dirty="0" smtClean="0"/>
          </a:p>
          <a:p>
            <a:endParaRPr lang="cs-CZ" dirty="0" smtClean="0"/>
          </a:p>
          <a:p>
            <a:endParaRPr lang="cs-CZ" dirty="0" smtClean="0"/>
          </a:p>
          <a:p>
            <a:endParaRPr lang="cs-CZ" dirty="0"/>
          </a:p>
        </p:txBody>
      </p:sp>
      <p:pic>
        <p:nvPicPr>
          <p:cNvPr id="8" name="Obrázek 4"/>
          <p:cNvPicPr>
            <a:picLocks noChangeAspect="1"/>
          </p:cNvPicPr>
          <p:nvPr/>
        </p:nvPicPr>
        <p:blipFill>
          <a:blip r:embed="rId2" cstate="print"/>
          <a:srcRect/>
          <a:stretch>
            <a:fillRect/>
          </a:stretch>
        </p:blipFill>
        <p:spPr>
          <a:xfrm>
            <a:off x="2786050" y="4214818"/>
            <a:ext cx="5407025" cy="1047750"/>
          </a:xfrm>
          <a:prstGeom prst="rect">
            <a:avLst/>
          </a:prstGeom>
          <a:noFill/>
        </p:spPr>
      </p:pic>
    </p:spTree>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28596" y="1285860"/>
            <a:ext cx="7467600" cy="4873752"/>
          </a:xfrm>
        </p:spPr>
        <p:txBody>
          <a:bodyPr>
            <a:normAutofit lnSpcReduction="10000"/>
          </a:bodyPr>
          <a:lstStyle/>
          <a:p>
            <a:endParaRPr lang="cs-CZ" sz="2600" dirty="0" smtClean="0"/>
          </a:p>
          <a:p>
            <a:r>
              <a:rPr lang="cs-CZ" sz="2600" dirty="0" smtClean="0"/>
              <a:t>Rusalka</a:t>
            </a:r>
          </a:p>
          <a:p>
            <a:pPr>
              <a:buNone/>
            </a:pPr>
            <a:endParaRPr lang="cs-CZ" sz="2600" dirty="0" smtClean="0"/>
          </a:p>
          <a:p>
            <a:r>
              <a:rPr lang="cs-CZ" sz="2600" dirty="0" smtClean="0"/>
              <a:t>DUM je určen pro žáky 9. ročníku dle ŠVP Škola pro život ZŠ </a:t>
            </a:r>
            <a:r>
              <a:rPr lang="cs-CZ" sz="2600" dirty="0" err="1" smtClean="0"/>
              <a:t>Netvořice</a:t>
            </a:r>
            <a:endParaRPr lang="cs-CZ" sz="2600" dirty="0" smtClean="0"/>
          </a:p>
          <a:p>
            <a:pPr>
              <a:buNone/>
            </a:pPr>
            <a:endParaRPr lang="cs-CZ" sz="2600" dirty="0" smtClean="0"/>
          </a:p>
          <a:p>
            <a:r>
              <a:rPr lang="cs-CZ" sz="2600" dirty="0" smtClean="0"/>
              <a:t>Hudební výchova</a:t>
            </a:r>
          </a:p>
          <a:p>
            <a:endParaRPr lang="cs-CZ" sz="2600" dirty="0" smtClean="0"/>
          </a:p>
          <a:p>
            <a:r>
              <a:rPr lang="cs-CZ" sz="2600" dirty="0" smtClean="0"/>
              <a:t>Prezentace na </a:t>
            </a:r>
            <a:r>
              <a:rPr lang="cs-CZ" sz="2600" smtClean="0"/>
              <a:t>interaktivní </a:t>
            </a:r>
            <a:r>
              <a:rPr lang="cs-CZ" sz="2600" smtClean="0"/>
              <a:t>tabuli</a:t>
            </a:r>
          </a:p>
          <a:p>
            <a:pPr>
              <a:buNone/>
            </a:pPr>
            <a:endParaRPr lang="cs-CZ" sz="2600" dirty="0" smtClean="0"/>
          </a:p>
          <a:p>
            <a:r>
              <a:rPr lang="cs-CZ" sz="2600" dirty="0" smtClean="0"/>
              <a:t>Klíčová slova: Rusalka, děj, jednání</a:t>
            </a:r>
            <a:endParaRPr lang="cs-CZ" sz="2600" dirty="0" smtClean="0"/>
          </a:p>
        </p:txBody>
      </p:sp>
      <p:sp>
        <p:nvSpPr>
          <p:cNvPr id="7" name="TextovéPole 6"/>
          <p:cNvSpPr txBox="1"/>
          <p:nvPr/>
        </p:nvSpPr>
        <p:spPr>
          <a:xfrm>
            <a:off x="1785918" y="428604"/>
            <a:ext cx="5357850" cy="523220"/>
          </a:xfrm>
          <a:prstGeom prst="rect">
            <a:avLst/>
          </a:prstGeom>
          <a:noFill/>
        </p:spPr>
        <p:txBody>
          <a:bodyPr wrap="square" rtlCol="0">
            <a:spAutoFit/>
          </a:bodyPr>
          <a:lstStyle/>
          <a:p>
            <a:pPr algn="ctr"/>
            <a:r>
              <a:rPr lang="cs-CZ" sz="2800" b="1" dirty="0" smtClean="0">
                <a:solidFill>
                  <a:schemeClr val="accent1"/>
                </a:solidFill>
              </a:rPr>
              <a:t>ANOTACE</a:t>
            </a:r>
            <a:endParaRPr lang="cs-CZ" sz="2800" b="1" dirty="0">
              <a:solidFill>
                <a:schemeClr val="accent1"/>
              </a:solidFill>
            </a:endParaRPr>
          </a:p>
        </p:txBody>
      </p:sp>
    </p:spTree>
  </p:cSld>
  <p:clrMapOvr>
    <a:masterClrMapping/>
  </p:clrMapOvr>
  <p:transition>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654032"/>
          </a:xfrm>
        </p:spPr>
        <p:txBody>
          <a:bodyPr/>
          <a:lstStyle/>
          <a:p>
            <a:pPr algn="ctr"/>
            <a:r>
              <a:rPr lang="en-US" b="1" dirty="0" err="1" smtClean="0">
                <a:solidFill>
                  <a:schemeClr val="accent1"/>
                </a:solidFill>
              </a:rPr>
              <a:t>Rusalka</a:t>
            </a:r>
            <a:r>
              <a:rPr lang="en-US" b="1" dirty="0" smtClean="0">
                <a:solidFill>
                  <a:schemeClr val="accent1"/>
                </a:solidFill>
              </a:rPr>
              <a:t>, 1900</a:t>
            </a:r>
            <a:endParaRPr lang="cs-CZ" b="1" dirty="0">
              <a:solidFill>
                <a:schemeClr val="accent1"/>
              </a:solidFill>
            </a:endParaRPr>
          </a:p>
        </p:txBody>
      </p:sp>
      <p:sp>
        <p:nvSpPr>
          <p:cNvPr id="3" name="Zástupný symbol pro obsah 2"/>
          <p:cNvSpPr>
            <a:spLocks noGrp="1"/>
          </p:cNvSpPr>
          <p:nvPr>
            <p:ph sz="quarter" idx="1"/>
          </p:nvPr>
        </p:nvSpPr>
        <p:spPr>
          <a:xfrm>
            <a:off x="500034" y="1214422"/>
            <a:ext cx="7467600" cy="2757494"/>
          </a:xfrm>
        </p:spPr>
        <p:txBody>
          <a:bodyPr>
            <a:normAutofit/>
          </a:bodyPr>
          <a:lstStyle/>
          <a:p>
            <a:r>
              <a:rPr lang="cs-CZ" dirty="0" smtClean="0"/>
              <a:t>kompozice opery Rusalka spadá do skladatelova závěrečného životního období, ve kterém se Dvořák zaměřil na pohádkové </a:t>
            </a:r>
            <a:r>
              <a:rPr lang="cs-CZ" dirty="0" err="1" smtClean="0"/>
              <a:t>námě</a:t>
            </a:r>
            <a:r>
              <a:rPr lang="en-US" dirty="0" smtClean="0"/>
              <a:t>t</a:t>
            </a:r>
            <a:r>
              <a:rPr lang="cs-CZ" dirty="0" smtClean="0"/>
              <a:t>y</a:t>
            </a:r>
            <a:endParaRPr lang="en-US" dirty="0" smtClean="0"/>
          </a:p>
          <a:p>
            <a:r>
              <a:rPr lang="cs-CZ" dirty="0" smtClean="0"/>
              <a:t>l</a:t>
            </a:r>
            <a:r>
              <a:rPr lang="en-US" dirty="0" err="1" smtClean="0"/>
              <a:t>iter</a:t>
            </a:r>
            <a:r>
              <a:rPr lang="cs-CZ" dirty="0" err="1" smtClean="0"/>
              <a:t>árním</a:t>
            </a:r>
            <a:r>
              <a:rPr lang="cs-CZ" dirty="0" smtClean="0"/>
              <a:t> podkladem pro operu Rusalka se stal text básníka Jaroslava Kvapila </a:t>
            </a:r>
            <a:r>
              <a:rPr lang="en-US" dirty="0" smtClean="0"/>
              <a:t>[</a:t>
            </a:r>
            <a:r>
              <a:rPr lang="cs-CZ" dirty="0" smtClean="0"/>
              <a:t>1</a:t>
            </a:r>
            <a:r>
              <a:rPr lang="en-US" dirty="0" smtClean="0"/>
              <a:t>]</a:t>
            </a:r>
            <a:endParaRPr lang="cs-CZ" dirty="0" smtClean="0"/>
          </a:p>
          <a:p>
            <a:r>
              <a:rPr lang="cs-CZ" dirty="0" smtClean="0"/>
              <a:t>premiéra opery byla r. 1901 v Národním divadle</a:t>
            </a:r>
          </a:p>
          <a:p>
            <a:endParaRPr lang="cs-CZ" dirty="0" smtClean="0"/>
          </a:p>
          <a:p>
            <a:endParaRPr lang="cs-CZ" dirty="0" smtClean="0"/>
          </a:p>
          <a:p>
            <a:endParaRPr lang="cs-CZ" dirty="0"/>
          </a:p>
        </p:txBody>
      </p:sp>
      <p:pic>
        <p:nvPicPr>
          <p:cNvPr id="4098" name="Picture 2"/>
          <p:cNvPicPr>
            <a:picLocks noChangeAspect="1" noChangeArrowheads="1"/>
          </p:cNvPicPr>
          <p:nvPr/>
        </p:nvPicPr>
        <p:blipFill>
          <a:blip r:embed="rId2" cstate="print"/>
          <a:srcRect/>
          <a:stretch>
            <a:fillRect/>
          </a:stretch>
        </p:blipFill>
        <p:spPr bwMode="auto">
          <a:xfrm>
            <a:off x="1071538" y="3857628"/>
            <a:ext cx="2071702" cy="2650560"/>
          </a:xfrm>
          <a:prstGeom prst="rect">
            <a:avLst/>
          </a:prstGeom>
          <a:noFill/>
          <a:ln w="9525">
            <a:noFill/>
            <a:miter lim="800000"/>
            <a:headEnd/>
            <a:tailEnd/>
          </a:ln>
          <a:effectLst/>
        </p:spPr>
      </p:pic>
      <p:pic>
        <p:nvPicPr>
          <p:cNvPr id="4099" name="Picture 3"/>
          <p:cNvPicPr>
            <a:picLocks noChangeAspect="1" noChangeArrowheads="1"/>
          </p:cNvPicPr>
          <p:nvPr/>
        </p:nvPicPr>
        <p:blipFill>
          <a:blip r:embed="rId3" cstate="print"/>
          <a:srcRect/>
          <a:stretch>
            <a:fillRect/>
          </a:stretch>
        </p:blipFill>
        <p:spPr bwMode="auto">
          <a:xfrm>
            <a:off x="4857752" y="3857628"/>
            <a:ext cx="1848983" cy="2571768"/>
          </a:xfrm>
          <a:prstGeom prst="rect">
            <a:avLst/>
          </a:prstGeom>
          <a:noFill/>
          <a:ln w="9525">
            <a:noFill/>
            <a:miter lim="800000"/>
            <a:headEnd/>
            <a:tailEnd/>
          </a:ln>
          <a:effectLst/>
        </p:spPr>
      </p:pic>
      <p:sp>
        <p:nvSpPr>
          <p:cNvPr id="8" name="TextovéPole 7"/>
          <p:cNvSpPr txBox="1"/>
          <p:nvPr/>
        </p:nvSpPr>
        <p:spPr>
          <a:xfrm>
            <a:off x="1000100" y="6396335"/>
            <a:ext cx="2143140" cy="461665"/>
          </a:xfrm>
          <a:prstGeom prst="rect">
            <a:avLst/>
          </a:prstGeom>
          <a:noFill/>
        </p:spPr>
        <p:txBody>
          <a:bodyPr wrap="square" rtlCol="0">
            <a:spAutoFit/>
          </a:bodyPr>
          <a:lstStyle/>
          <a:p>
            <a:r>
              <a:rPr lang="cs-CZ" sz="1200" b="1" dirty="0" smtClean="0"/>
              <a:t>Obrázek č. 2: Jaroslav  </a:t>
            </a:r>
          </a:p>
          <a:p>
            <a:r>
              <a:rPr lang="cs-CZ" sz="1200" b="1" dirty="0" smtClean="0"/>
              <a:t>                        Kvapil</a:t>
            </a:r>
            <a:r>
              <a:rPr lang="en-US" sz="1200" b="1" dirty="0" smtClean="0"/>
              <a:t> [</a:t>
            </a:r>
            <a:r>
              <a:rPr lang="cs-CZ" sz="1200" b="1" dirty="0" smtClean="0"/>
              <a:t>1</a:t>
            </a:r>
            <a:r>
              <a:rPr lang="en-US" sz="1200" b="1" dirty="0" smtClean="0"/>
              <a:t>]</a:t>
            </a:r>
            <a:endParaRPr lang="cs-CZ" sz="1200" b="1" dirty="0"/>
          </a:p>
        </p:txBody>
      </p:sp>
      <p:sp>
        <p:nvSpPr>
          <p:cNvPr id="9" name="TextovéPole 8"/>
          <p:cNvSpPr txBox="1"/>
          <p:nvPr/>
        </p:nvSpPr>
        <p:spPr>
          <a:xfrm>
            <a:off x="4786314" y="6396335"/>
            <a:ext cx="2357454" cy="461665"/>
          </a:xfrm>
          <a:prstGeom prst="rect">
            <a:avLst/>
          </a:prstGeom>
          <a:noFill/>
        </p:spPr>
        <p:txBody>
          <a:bodyPr wrap="square" rtlCol="0">
            <a:spAutoFit/>
          </a:bodyPr>
          <a:lstStyle/>
          <a:p>
            <a:r>
              <a:rPr lang="cs-CZ" sz="1200" b="1" dirty="0" smtClean="0"/>
              <a:t>Obrázek č. 3: Plakát k </a:t>
            </a:r>
          </a:p>
          <a:p>
            <a:r>
              <a:rPr lang="cs-CZ" sz="1200" b="1" dirty="0" smtClean="0"/>
              <a:t> premiéře Rusalky</a:t>
            </a:r>
            <a:r>
              <a:rPr lang="en-US" sz="1200" b="1" dirty="0" smtClean="0"/>
              <a:t> [</a:t>
            </a:r>
            <a:r>
              <a:rPr lang="cs-CZ" sz="1200" b="1" dirty="0" smtClean="0"/>
              <a:t>2</a:t>
            </a:r>
            <a:r>
              <a:rPr lang="en-US" sz="1200" b="1" dirty="0" smtClean="0"/>
              <a:t>]</a:t>
            </a:r>
            <a:endParaRPr lang="cs-CZ" sz="1200" b="1" dirty="0"/>
          </a:p>
        </p:txBody>
      </p:sp>
    </p:spTree>
  </p:cSld>
  <p:clrMapOvr>
    <a:masterClrMapping/>
  </p:clrMapOvr>
  <p:transition>
    <p:wedg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96908"/>
          </a:xfrm>
        </p:spPr>
        <p:txBody>
          <a:bodyPr/>
          <a:lstStyle/>
          <a:p>
            <a:pPr algn="ctr"/>
            <a:r>
              <a:rPr lang="cs-CZ" b="1" dirty="0" smtClean="0">
                <a:solidFill>
                  <a:schemeClr val="accent1"/>
                </a:solidFill>
              </a:rPr>
              <a:t>Děj Rusalky</a:t>
            </a:r>
            <a:endParaRPr lang="cs-CZ" b="1" dirty="0">
              <a:solidFill>
                <a:schemeClr val="accent1"/>
              </a:solidFill>
            </a:endParaRPr>
          </a:p>
        </p:txBody>
      </p:sp>
      <p:sp>
        <p:nvSpPr>
          <p:cNvPr id="3" name="Zástupný symbol pro obsah 2"/>
          <p:cNvSpPr>
            <a:spLocks noGrp="1"/>
          </p:cNvSpPr>
          <p:nvPr>
            <p:ph sz="quarter" idx="1"/>
          </p:nvPr>
        </p:nvSpPr>
        <p:spPr>
          <a:xfrm>
            <a:off x="285720" y="1357298"/>
            <a:ext cx="8043890" cy="5214974"/>
          </a:xfrm>
        </p:spPr>
        <p:txBody>
          <a:bodyPr>
            <a:normAutofit fontScale="92500" lnSpcReduction="20000"/>
          </a:bodyPr>
          <a:lstStyle/>
          <a:p>
            <a:r>
              <a:rPr lang="cs-CZ" dirty="0" smtClean="0">
                <a:solidFill>
                  <a:schemeClr val="accent1"/>
                </a:solidFill>
              </a:rPr>
              <a:t>1. jednání</a:t>
            </a:r>
          </a:p>
          <a:p>
            <a:pPr>
              <a:buNone/>
            </a:pPr>
            <a:r>
              <a:rPr lang="cs-CZ" dirty="0" smtClean="0"/>
              <a:t>    Nad jezerem skrytým v lesích vychází měsíc a jeho paprsky ozařují vodní hladinu. Na paloučku rozpustile dovádí lesní žínky. Vodníkova dcera Rusalka je ale smutná, protože se zamilovala do prince, který často přichází k jezeru. Rusalka se touží stát člověkem a získat tak lidskou duši, aby mohla být svému milému stále nablízku. Vodník ji ale před světem lidí varuje. Sám totiž dobře ví, jak je lidská láska nestálá. Rusalka si ale své rozhodnutí nedá vymluvit, a vodník ji tedy pošle za ježibabou, protože ona je jediná, kdo může Rusalce pomoci. Ježibaba souhlasí, že Rusalku promění v lidskou dívku, a žádá si za to nemalou cenu – v lidské podobě bude Rusalka němá, a pokud si nedokáže udržet princovu lásku, stane se navěky bludičkou. Princ na lovu přijíždí opět k jezeru, kde nachází němou Rusalku a odvádí si ji na svůj zámek</a:t>
            </a:r>
            <a:r>
              <a:rPr lang="en-US" dirty="0" smtClean="0"/>
              <a:t> [</a:t>
            </a:r>
            <a:r>
              <a:rPr lang="cs-CZ" dirty="0" smtClean="0"/>
              <a:t>3</a:t>
            </a:r>
            <a:r>
              <a:rPr lang="en-US" dirty="0" smtClean="0"/>
              <a:t>]</a:t>
            </a:r>
            <a:r>
              <a:rPr lang="cs-CZ" dirty="0" smtClean="0"/>
              <a:t>.</a:t>
            </a:r>
          </a:p>
        </p:txBody>
      </p:sp>
    </p:spTree>
  </p:cSld>
  <p:clrMapOvr>
    <a:masterClrMapping/>
  </p:clrMapOvr>
  <p:transition>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829576" cy="725470"/>
          </a:xfrm>
        </p:spPr>
        <p:txBody>
          <a:bodyPr/>
          <a:lstStyle/>
          <a:p>
            <a:pPr algn="ctr"/>
            <a:r>
              <a:rPr lang="cs-CZ" b="1" dirty="0" smtClean="0">
                <a:solidFill>
                  <a:schemeClr val="accent1"/>
                </a:solidFill>
              </a:rPr>
              <a:t>Hudební ukázky z 1. dějství Rusalky</a:t>
            </a:r>
            <a:endParaRPr lang="cs-CZ" b="1" dirty="0">
              <a:solidFill>
                <a:schemeClr val="accent1"/>
              </a:solidFill>
            </a:endParaRPr>
          </a:p>
        </p:txBody>
      </p:sp>
      <p:sp>
        <p:nvSpPr>
          <p:cNvPr id="3" name="Zástupný symbol pro obsah 2"/>
          <p:cNvSpPr>
            <a:spLocks noGrp="1"/>
          </p:cNvSpPr>
          <p:nvPr>
            <p:ph sz="quarter" idx="1"/>
          </p:nvPr>
        </p:nvSpPr>
        <p:spPr>
          <a:xfrm>
            <a:off x="457200" y="1600200"/>
            <a:ext cx="7829576" cy="4873752"/>
          </a:xfrm>
        </p:spPr>
        <p:txBody>
          <a:bodyPr/>
          <a:lstStyle/>
          <a:p>
            <a:pPr>
              <a:buNone/>
            </a:pPr>
            <a:r>
              <a:rPr lang="cs-CZ" dirty="0" smtClean="0">
                <a:solidFill>
                  <a:schemeClr val="accent1"/>
                </a:solidFill>
              </a:rPr>
              <a:t>Měsíčku na nebi hlubokém</a:t>
            </a:r>
          </a:p>
          <a:p>
            <a:r>
              <a:rPr lang="cs-CZ" dirty="0" smtClean="0">
                <a:hlinkClick r:id="rId2"/>
              </a:rPr>
              <a:t>http://www.</a:t>
            </a:r>
            <a:r>
              <a:rPr lang="cs-CZ" dirty="0" err="1" smtClean="0">
                <a:hlinkClick r:id="rId2"/>
              </a:rPr>
              <a:t>youtube.com</a:t>
            </a:r>
            <a:r>
              <a:rPr lang="cs-CZ" dirty="0" smtClean="0">
                <a:hlinkClick r:id="rId2"/>
              </a:rPr>
              <a:t>/</a:t>
            </a:r>
            <a:r>
              <a:rPr lang="cs-CZ" dirty="0" err="1" smtClean="0">
                <a:hlinkClick r:id="rId2"/>
              </a:rPr>
              <a:t>watch</a:t>
            </a:r>
            <a:r>
              <a:rPr lang="cs-CZ" dirty="0" smtClean="0">
                <a:hlinkClick r:id="rId2"/>
              </a:rPr>
              <a:t>?v=Qul0b3e631k</a:t>
            </a:r>
            <a:endParaRPr lang="cs-CZ" dirty="0" smtClean="0"/>
          </a:p>
          <a:p>
            <a:pPr>
              <a:buNone/>
            </a:pPr>
            <a:r>
              <a:rPr lang="cs-CZ" dirty="0" err="1" smtClean="0">
                <a:solidFill>
                  <a:schemeClr val="accent1"/>
                </a:solidFill>
              </a:rPr>
              <a:t>Čury</a:t>
            </a:r>
            <a:r>
              <a:rPr lang="cs-CZ" dirty="0" smtClean="0">
                <a:solidFill>
                  <a:schemeClr val="accent1"/>
                </a:solidFill>
              </a:rPr>
              <a:t> mury fuk</a:t>
            </a:r>
          </a:p>
          <a:p>
            <a:r>
              <a:rPr lang="cs-CZ" dirty="0" smtClean="0">
                <a:hlinkClick r:id="rId3"/>
              </a:rPr>
              <a:t>http://www.</a:t>
            </a:r>
            <a:r>
              <a:rPr lang="cs-CZ" dirty="0" err="1" smtClean="0">
                <a:hlinkClick r:id="rId3"/>
              </a:rPr>
              <a:t>youtube.com</a:t>
            </a:r>
            <a:r>
              <a:rPr lang="cs-CZ" dirty="0" smtClean="0">
                <a:hlinkClick r:id="rId3"/>
              </a:rPr>
              <a:t>/</a:t>
            </a:r>
            <a:r>
              <a:rPr lang="cs-CZ" dirty="0" err="1" smtClean="0">
                <a:hlinkClick r:id="rId3"/>
              </a:rPr>
              <a:t>watch</a:t>
            </a:r>
            <a:r>
              <a:rPr lang="cs-CZ" dirty="0" smtClean="0">
                <a:hlinkClick r:id="rId3"/>
              </a:rPr>
              <a:t>?v=O4a2I5MmLgE</a:t>
            </a:r>
            <a:endParaRPr lang="cs-CZ" dirty="0" smtClean="0"/>
          </a:p>
          <a:p>
            <a:pPr>
              <a:buNone/>
            </a:pPr>
            <a:endParaRPr lang="cs-CZ" dirty="0"/>
          </a:p>
        </p:txBody>
      </p:sp>
      <p:pic>
        <p:nvPicPr>
          <p:cNvPr id="5122" name="Picture 2"/>
          <p:cNvPicPr>
            <a:picLocks noChangeAspect="1" noChangeArrowheads="1"/>
          </p:cNvPicPr>
          <p:nvPr/>
        </p:nvPicPr>
        <p:blipFill>
          <a:blip r:embed="rId4" cstate="print"/>
          <a:srcRect/>
          <a:stretch>
            <a:fillRect/>
          </a:stretch>
        </p:blipFill>
        <p:spPr bwMode="auto">
          <a:xfrm>
            <a:off x="2285984" y="3786190"/>
            <a:ext cx="4000528" cy="2230294"/>
          </a:xfrm>
          <a:prstGeom prst="rect">
            <a:avLst/>
          </a:prstGeom>
          <a:noFill/>
          <a:ln w="9525">
            <a:noFill/>
            <a:miter lim="800000"/>
            <a:headEnd/>
            <a:tailEnd/>
          </a:ln>
          <a:effectLst/>
        </p:spPr>
      </p:pic>
      <p:sp>
        <p:nvSpPr>
          <p:cNvPr id="5" name="TextovéPole 4"/>
          <p:cNvSpPr txBox="1"/>
          <p:nvPr/>
        </p:nvSpPr>
        <p:spPr>
          <a:xfrm>
            <a:off x="2214546" y="6072206"/>
            <a:ext cx="3857652" cy="276999"/>
          </a:xfrm>
          <a:prstGeom prst="rect">
            <a:avLst/>
          </a:prstGeom>
          <a:noFill/>
        </p:spPr>
        <p:txBody>
          <a:bodyPr wrap="square" rtlCol="0">
            <a:spAutoFit/>
          </a:bodyPr>
          <a:lstStyle/>
          <a:p>
            <a:r>
              <a:rPr lang="en-US" sz="1200" b="1" dirty="0" err="1" smtClean="0"/>
              <a:t>Obr</a:t>
            </a:r>
            <a:r>
              <a:rPr lang="cs-CZ" sz="1200" b="1" dirty="0" err="1" smtClean="0"/>
              <a:t>ázek</a:t>
            </a:r>
            <a:r>
              <a:rPr lang="cs-CZ" sz="1200" b="1" dirty="0" smtClean="0"/>
              <a:t> č. 4: Rusalka a </a:t>
            </a:r>
            <a:r>
              <a:rPr lang="cs-CZ" sz="1200" b="1" dirty="0" err="1" smtClean="0"/>
              <a:t>čarodejnice</a:t>
            </a:r>
            <a:r>
              <a:rPr lang="cs-CZ" sz="1200" b="1" dirty="0" smtClean="0"/>
              <a:t> </a:t>
            </a:r>
            <a:r>
              <a:rPr lang="en-US" sz="1200" b="1" dirty="0" smtClean="0"/>
              <a:t>[</a:t>
            </a:r>
            <a:r>
              <a:rPr lang="cs-CZ" sz="1200" b="1" dirty="0" smtClean="0"/>
              <a:t>4</a:t>
            </a:r>
            <a:r>
              <a:rPr lang="en-US" sz="1200" b="1" dirty="0" smtClean="0"/>
              <a:t>]</a:t>
            </a:r>
            <a:endParaRPr lang="cs-CZ" sz="1200" b="1" dirty="0"/>
          </a:p>
        </p:txBody>
      </p:sp>
    </p:spTree>
  </p:cSld>
  <p:clrMapOvr>
    <a:masterClrMapping/>
  </p:clrMapOvr>
  <p:transition>
    <p:wedg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96908"/>
          </a:xfrm>
        </p:spPr>
        <p:txBody>
          <a:bodyPr/>
          <a:lstStyle/>
          <a:p>
            <a:pPr algn="ctr"/>
            <a:r>
              <a:rPr lang="cs-CZ" b="1" dirty="0" smtClean="0">
                <a:solidFill>
                  <a:schemeClr val="accent1"/>
                </a:solidFill>
              </a:rPr>
              <a:t>Děj Rusalky</a:t>
            </a:r>
            <a:endParaRPr lang="cs-CZ" b="1" dirty="0">
              <a:solidFill>
                <a:schemeClr val="accent1"/>
              </a:solidFill>
            </a:endParaRPr>
          </a:p>
        </p:txBody>
      </p:sp>
      <p:sp>
        <p:nvSpPr>
          <p:cNvPr id="3" name="Zástupný symbol pro obsah 2"/>
          <p:cNvSpPr>
            <a:spLocks noGrp="1"/>
          </p:cNvSpPr>
          <p:nvPr>
            <p:ph sz="quarter" idx="1"/>
          </p:nvPr>
        </p:nvSpPr>
        <p:spPr>
          <a:xfrm>
            <a:off x="285720" y="1285860"/>
            <a:ext cx="8286808" cy="5286412"/>
          </a:xfrm>
        </p:spPr>
        <p:txBody>
          <a:bodyPr>
            <a:normAutofit/>
          </a:bodyPr>
          <a:lstStyle/>
          <a:p>
            <a:r>
              <a:rPr lang="cs-CZ" dirty="0" smtClean="0">
                <a:solidFill>
                  <a:schemeClr val="accent1"/>
                </a:solidFill>
              </a:rPr>
              <a:t>2. jednání</a:t>
            </a:r>
          </a:p>
          <a:p>
            <a:pPr>
              <a:buNone/>
            </a:pPr>
            <a:r>
              <a:rPr lang="cs-CZ" dirty="0" smtClean="0"/>
              <a:t>	Na zámku jsou v plném proudu přípravy na princovu svatbu s Rusalkou. Přijíždí i cizí kněžna. Princ podlehne její vyzývavosti a smyslnosti, tolik odlišné od Rusalčiny chladné krásy, a začne se jí dvořit. Vodník zpovzdálí sleduje Rusalčino trápení (árie Celý svět nedá ti, nedá) i přípravy na svatební obřad (slavná polonéza a svatební sbor Květiny bílé po cestě). Princ zcela podlehl kouzlu exotické kněžny a Rusalku zavrhuje. Vodník slibuje pomstu</a:t>
            </a:r>
            <a:r>
              <a:rPr lang="en-US" dirty="0" smtClean="0"/>
              <a:t> [</a:t>
            </a:r>
            <a:r>
              <a:rPr lang="cs-CZ" dirty="0" smtClean="0"/>
              <a:t>3</a:t>
            </a:r>
            <a:r>
              <a:rPr lang="en-US" dirty="0" smtClean="0"/>
              <a:t>]</a:t>
            </a:r>
            <a:r>
              <a:rPr lang="cs-CZ" dirty="0" smtClean="0"/>
              <a:t>.</a:t>
            </a:r>
            <a:endParaRPr lang="cs-CZ" dirty="0"/>
          </a:p>
        </p:txBody>
      </p:sp>
    </p:spTree>
  </p:cSld>
  <p:clrMapOvr>
    <a:masterClrMapping/>
  </p:clrMapOvr>
  <p:transition>
    <p:wedg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829576" cy="796908"/>
          </a:xfrm>
        </p:spPr>
        <p:txBody>
          <a:bodyPr/>
          <a:lstStyle/>
          <a:p>
            <a:pPr algn="ctr"/>
            <a:r>
              <a:rPr lang="cs-CZ" b="1" dirty="0" smtClean="0">
                <a:solidFill>
                  <a:schemeClr val="accent1"/>
                </a:solidFill>
              </a:rPr>
              <a:t>Hudební ukázky z 2. dějství Rusalky</a:t>
            </a:r>
            <a:endParaRPr lang="cs-CZ" b="1" dirty="0">
              <a:solidFill>
                <a:schemeClr val="accent1"/>
              </a:solidFill>
            </a:endParaRPr>
          </a:p>
        </p:txBody>
      </p:sp>
      <p:sp>
        <p:nvSpPr>
          <p:cNvPr id="3" name="Zástupný symbol pro obsah 2"/>
          <p:cNvSpPr>
            <a:spLocks noGrp="1"/>
          </p:cNvSpPr>
          <p:nvPr>
            <p:ph sz="quarter" idx="1"/>
          </p:nvPr>
        </p:nvSpPr>
        <p:spPr/>
        <p:txBody>
          <a:bodyPr/>
          <a:lstStyle/>
          <a:p>
            <a:pPr>
              <a:buNone/>
            </a:pPr>
            <a:r>
              <a:rPr lang="cs-CZ" dirty="0" smtClean="0">
                <a:solidFill>
                  <a:schemeClr val="accent1"/>
                </a:solidFill>
              </a:rPr>
              <a:t>Celý svět nedá ti, nedá</a:t>
            </a:r>
          </a:p>
          <a:p>
            <a:pPr>
              <a:buNone/>
            </a:pPr>
            <a:r>
              <a:rPr lang="cs-CZ" dirty="0" smtClean="0">
                <a:solidFill>
                  <a:schemeClr val="accent1"/>
                </a:solidFill>
              </a:rPr>
              <a:t>Květiny bílé po cestě</a:t>
            </a:r>
          </a:p>
          <a:p>
            <a:r>
              <a:rPr lang="cs-CZ" dirty="0" smtClean="0">
                <a:hlinkClick r:id="rId2"/>
              </a:rPr>
              <a:t>http://www.</a:t>
            </a:r>
            <a:r>
              <a:rPr lang="cs-CZ" dirty="0" err="1" smtClean="0">
                <a:hlinkClick r:id="rId2"/>
              </a:rPr>
              <a:t>youtube.com</a:t>
            </a:r>
            <a:r>
              <a:rPr lang="cs-CZ" dirty="0" smtClean="0">
                <a:hlinkClick r:id="rId2"/>
              </a:rPr>
              <a:t>/</a:t>
            </a:r>
            <a:r>
              <a:rPr lang="cs-CZ" dirty="0" err="1" smtClean="0">
                <a:hlinkClick r:id="rId2"/>
              </a:rPr>
              <a:t>watch</a:t>
            </a:r>
            <a:r>
              <a:rPr lang="cs-CZ" dirty="0" smtClean="0">
                <a:hlinkClick r:id="rId2"/>
              </a:rPr>
              <a:t>?v=</a:t>
            </a:r>
            <a:r>
              <a:rPr lang="cs-CZ" dirty="0" err="1" smtClean="0">
                <a:hlinkClick r:id="rId2"/>
              </a:rPr>
              <a:t>nxYptmFWliw</a:t>
            </a:r>
            <a:endParaRPr lang="cs-CZ" dirty="0" smtClean="0"/>
          </a:p>
          <a:p>
            <a:pPr>
              <a:buNone/>
            </a:pPr>
            <a:endParaRPr lang="cs-CZ" dirty="0"/>
          </a:p>
        </p:txBody>
      </p:sp>
      <p:pic>
        <p:nvPicPr>
          <p:cNvPr id="6147" name="Picture 3"/>
          <p:cNvPicPr>
            <a:picLocks noChangeAspect="1" noChangeArrowheads="1"/>
          </p:cNvPicPr>
          <p:nvPr/>
        </p:nvPicPr>
        <p:blipFill>
          <a:blip r:embed="rId3" cstate="print"/>
          <a:srcRect/>
          <a:stretch>
            <a:fillRect/>
          </a:stretch>
        </p:blipFill>
        <p:spPr bwMode="auto">
          <a:xfrm>
            <a:off x="3000364" y="3214686"/>
            <a:ext cx="2694233" cy="2357454"/>
          </a:xfrm>
          <a:prstGeom prst="rect">
            <a:avLst/>
          </a:prstGeom>
          <a:noFill/>
          <a:ln w="9525">
            <a:noFill/>
            <a:miter lim="800000"/>
            <a:headEnd/>
            <a:tailEnd/>
          </a:ln>
          <a:effectLst/>
        </p:spPr>
      </p:pic>
      <p:sp>
        <p:nvSpPr>
          <p:cNvPr id="7" name="TextovéPole 6"/>
          <p:cNvSpPr txBox="1"/>
          <p:nvPr/>
        </p:nvSpPr>
        <p:spPr>
          <a:xfrm>
            <a:off x="2928926" y="5643578"/>
            <a:ext cx="3143272" cy="276999"/>
          </a:xfrm>
          <a:prstGeom prst="rect">
            <a:avLst/>
          </a:prstGeom>
          <a:noFill/>
        </p:spPr>
        <p:txBody>
          <a:bodyPr wrap="square" rtlCol="0">
            <a:spAutoFit/>
          </a:bodyPr>
          <a:lstStyle/>
          <a:p>
            <a:r>
              <a:rPr lang="cs-CZ" sz="1200" b="1" dirty="0" smtClean="0"/>
              <a:t>Obrázek č. 5: Vodník</a:t>
            </a:r>
            <a:r>
              <a:rPr lang="en-US" sz="1200" b="1" dirty="0" smtClean="0"/>
              <a:t> </a:t>
            </a:r>
            <a:r>
              <a:rPr lang="cs-CZ" sz="1200" b="1" dirty="0" smtClean="0"/>
              <a:t>(E. Haken) </a:t>
            </a:r>
            <a:r>
              <a:rPr lang="en-US" sz="1200" b="1" dirty="0" smtClean="0"/>
              <a:t>[</a:t>
            </a:r>
            <a:r>
              <a:rPr lang="cs-CZ" sz="1200" b="1" dirty="0" smtClean="0"/>
              <a:t>5</a:t>
            </a:r>
            <a:r>
              <a:rPr lang="en-US" sz="1200" b="1" dirty="0" smtClean="0"/>
              <a:t>]</a:t>
            </a:r>
            <a:endParaRPr lang="cs-CZ" sz="1200" b="1" dirty="0"/>
          </a:p>
        </p:txBody>
      </p:sp>
    </p:spTree>
  </p:cSld>
  <p:clrMapOvr>
    <a:masterClrMapping/>
  </p:clrMapOvr>
  <p:transition>
    <p:wedg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96908"/>
          </a:xfrm>
        </p:spPr>
        <p:txBody>
          <a:bodyPr/>
          <a:lstStyle/>
          <a:p>
            <a:pPr algn="ctr"/>
            <a:r>
              <a:rPr lang="cs-CZ" b="1" dirty="0" smtClean="0">
                <a:solidFill>
                  <a:schemeClr val="accent1"/>
                </a:solidFill>
              </a:rPr>
              <a:t>Děj Rusalky</a:t>
            </a:r>
            <a:endParaRPr lang="cs-CZ" b="1" dirty="0">
              <a:solidFill>
                <a:schemeClr val="accent1"/>
              </a:solidFill>
            </a:endParaRPr>
          </a:p>
        </p:txBody>
      </p:sp>
      <p:sp>
        <p:nvSpPr>
          <p:cNvPr id="3" name="Zástupný symbol pro obsah 2"/>
          <p:cNvSpPr>
            <a:spLocks noGrp="1"/>
          </p:cNvSpPr>
          <p:nvPr>
            <p:ph sz="quarter" idx="1"/>
          </p:nvPr>
        </p:nvSpPr>
        <p:spPr>
          <a:xfrm>
            <a:off x="457200" y="1214422"/>
            <a:ext cx="7972452" cy="5259530"/>
          </a:xfrm>
        </p:spPr>
        <p:txBody>
          <a:bodyPr>
            <a:normAutofit fontScale="92500"/>
          </a:bodyPr>
          <a:lstStyle/>
          <a:p>
            <a:r>
              <a:rPr lang="cs-CZ" dirty="0" smtClean="0">
                <a:solidFill>
                  <a:schemeClr val="accent1"/>
                </a:solidFill>
              </a:rPr>
              <a:t>3. jednání</a:t>
            </a:r>
          </a:p>
          <a:p>
            <a:pPr>
              <a:buNone/>
            </a:pPr>
            <a:r>
              <a:rPr lang="cs-CZ" dirty="0" smtClean="0"/>
              <a:t>	Rusalka se vrátila ke svému jezeru. Je teď bludičkou, lákající poutníky do bažin a smutní nad svým osudem (árie Necitelná vodní moci). Ježibaba jí nabízí východisko – pokud zabije toho, kdo jí ublížil, stane se opět vodní vílou. Rusalka však odmítá, protože prince stále miluje. Ale ani princ není šťastný. Exotická kněžna ho odmítla a on teď bloudí kolem zámku a hledá ztracenou lásku. Vrací se k jezeru a volá Rusalku. Ta se zjevuje, ale varuje jej – její polibek mu přinese smrt. On však nechce bez ní dál žít a vrhá se v její smrtící objetí. Vodník smutně oznamuje Rusalce, že oběť je marná - Rusalka neprolila princovu krev a zůstane navždy bludičkou, ta princovi v posledních slovech opery všechno za jeho lidskou lásku promíjí</a:t>
            </a:r>
            <a:r>
              <a:rPr lang="en-US" dirty="0" smtClean="0"/>
              <a:t> [</a:t>
            </a:r>
            <a:r>
              <a:rPr lang="cs-CZ" dirty="0" smtClean="0"/>
              <a:t>3</a:t>
            </a:r>
            <a:r>
              <a:rPr lang="en-US" dirty="0" smtClean="0"/>
              <a:t>]</a:t>
            </a:r>
            <a:r>
              <a:rPr lang="cs-CZ" dirty="0" smtClean="0"/>
              <a:t>.</a:t>
            </a:r>
            <a:endParaRPr lang="cs-CZ" dirty="0"/>
          </a:p>
        </p:txBody>
      </p:sp>
    </p:spTree>
  </p:cSld>
  <p:clrMapOvr>
    <a:masterClrMapping/>
  </p:clrMapOvr>
  <p:transition>
    <p:wedg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0"/>
            <a:ext cx="7715304" cy="1071546"/>
          </a:xfrm>
        </p:spPr>
        <p:txBody>
          <a:bodyPr>
            <a:noAutofit/>
          </a:bodyPr>
          <a:lstStyle/>
          <a:p>
            <a:pPr algn="ctr"/>
            <a:r>
              <a:rPr lang="cs-CZ" b="1" dirty="0" smtClean="0">
                <a:solidFill>
                  <a:schemeClr val="accent1"/>
                </a:solidFill>
              </a:rPr>
              <a:t>Hudební ukázky z 3. dějství Rusalky</a:t>
            </a:r>
            <a:endParaRPr lang="cs-CZ" b="1" dirty="0">
              <a:solidFill>
                <a:schemeClr val="accent1"/>
              </a:solidFill>
            </a:endParaRPr>
          </a:p>
        </p:txBody>
      </p:sp>
      <p:sp>
        <p:nvSpPr>
          <p:cNvPr id="3" name="Zástupný symbol pro obsah 2"/>
          <p:cNvSpPr>
            <a:spLocks noGrp="1"/>
          </p:cNvSpPr>
          <p:nvPr>
            <p:ph sz="quarter" idx="1"/>
          </p:nvPr>
        </p:nvSpPr>
        <p:spPr>
          <a:xfrm>
            <a:off x="214282" y="1600200"/>
            <a:ext cx="7710518" cy="4873752"/>
          </a:xfrm>
        </p:spPr>
        <p:txBody>
          <a:bodyPr/>
          <a:lstStyle/>
          <a:p>
            <a:pPr>
              <a:buNone/>
            </a:pPr>
            <a:r>
              <a:rPr lang="cs-CZ" dirty="0" smtClean="0">
                <a:solidFill>
                  <a:schemeClr val="accent1"/>
                </a:solidFill>
              </a:rPr>
              <a:t>Necitelná vodní moci</a:t>
            </a:r>
          </a:p>
          <a:p>
            <a:r>
              <a:rPr lang="cs-CZ" dirty="0" smtClean="0">
                <a:hlinkClick r:id="rId2"/>
              </a:rPr>
              <a:t>http://www.</a:t>
            </a:r>
            <a:r>
              <a:rPr lang="cs-CZ" dirty="0" err="1" smtClean="0">
                <a:hlinkClick r:id="rId2"/>
              </a:rPr>
              <a:t>youtube.com</a:t>
            </a:r>
            <a:r>
              <a:rPr lang="cs-CZ" dirty="0" smtClean="0">
                <a:hlinkClick r:id="rId2"/>
              </a:rPr>
              <a:t>/</a:t>
            </a:r>
            <a:r>
              <a:rPr lang="cs-CZ" dirty="0" err="1" smtClean="0">
                <a:hlinkClick r:id="rId2"/>
              </a:rPr>
              <a:t>watch</a:t>
            </a:r>
            <a:r>
              <a:rPr lang="cs-CZ" dirty="0" smtClean="0">
                <a:hlinkClick r:id="rId2"/>
              </a:rPr>
              <a:t>?v=e3jiTM6ZJ98</a:t>
            </a:r>
            <a:endParaRPr lang="cs-CZ" dirty="0" smtClean="0"/>
          </a:p>
          <a:p>
            <a:endParaRPr lang="cs-CZ" dirty="0" smtClean="0"/>
          </a:p>
          <a:p>
            <a:pPr>
              <a:buNone/>
            </a:pPr>
            <a:endParaRPr lang="cs-CZ" dirty="0" smtClean="0"/>
          </a:p>
          <a:p>
            <a:pPr>
              <a:buNone/>
            </a:pPr>
            <a:r>
              <a:rPr lang="cs-CZ" dirty="0" smtClean="0">
                <a:solidFill>
                  <a:schemeClr val="accent1"/>
                </a:solidFill>
              </a:rPr>
              <a:t>Z vyprávění J. Suka (převyprávěl J.M. Květ):</a:t>
            </a:r>
          </a:p>
        </p:txBody>
      </p:sp>
      <p:sp>
        <p:nvSpPr>
          <p:cNvPr id="5" name="Obdélník 4"/>
          <p:cNvSpPr/>
          <p:nvPr/>
        </p:nvSpPr>
        <p:spPr>
          <a:xfrm>
            <a:off x="285720" y="4000504"/>
            <a:ext cx="8001056" cy="1200329"/>
          </a:xfrm>
          <a:prstGeom prst="rect">
            <a:avLst/>
          </a:prstGeom>
        </p:spPr>
        <p:txBody>
          <a:bodyPr wrap="square">
            <a:spAutoFit/>
          </a:bodyPr>
          <a:lstStyle/>
          <a:p>
            <a:r>
              <a:rPr lang="cs-CZ" dirty="0" smtClean="0"/>
              <a:t>„Rusalku skládal Dvořák vůbec bez používání klavíru. Psal ji u stolu a jen někdy večer si přehrál něco z toho, co přes den napsal. Když byla hotova, přehrál jednoho večera její konec Sukovi a jeho choti. </a:t>
            </a:r>
            <a:r>
              <a:rPr lang="cs-CZ" dirty="0" err="1" smtClean="0"/>
              <a:t>Otilka</a:t>
            </a:r>
            <a:r>
              <a:rPr lang="cs-CZ" dirty="0" smtClean="0"/>
              <a:t> dojata slzela a Dvořák řekl na to: ‚Vidíte, a jak muselo být mně, když jsem to psal!‘“</a:t>
            </a:r>
            <a:r>
              <a:rPr lang="en-US" dirty="0" smtClean="0"/>
              <a:t> [</a:t>
            </a:r>
            <a:r>
              <a:rPr lang="cs-CZ" dirty="0" smtClean="0"/>
              <a:t>1</a:t>
            </a:r>
            <a:r>
              <a:rPr lang="en-US" dirty="0" smtClean="0"/>
              <a:t>]</a:t>
            </a:r>
            <a:endParaRPr lang="cs-CZ" dirty="0"/>
          </a:p>
        </p:txBody>
      </p:sp>
    </p:spTree>
  </p:cSld>
  <p:clrMapOvr>
    <a:masterClrMapping/>
  </p:clrMapOvr>
  <p:transition>
    <p:wedg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96908"/>
          </a:xfrm>
        </p:spPr>
        <p:txBody>
          <a:bodyPr/>
          <a:lstStyle/>
          <a:p>
            <a:pPr algn="ctr"/>
            <a:r>
              <a:rPr lang="cs-CZ" b="1" dirty="0" smtClean="0">
                <a:solidFill>
                  <a:schemeClr val="accent1"/>
                </a:solidFill>
              </a:rPr>
              <a:t>Použitá literatura</a:t>
            </a:r>
            <a:endParaRPr lang="cs-CZ" b="1" dirty="0">
              <a:solidFill>
                <a:schemeClr val="accent1"/>
              </a:solidFill>
            </a:endParaRPr>
          </a:p>
        </p:txBody>
      </p:sp>
      <p:sp>
        <p:nvSpPr>
          <p:cNvPr id="3" name="Zástupný symbol pro obsah 2"/>
          <p:cNvSpPr>
            <a:spLocks noGrp="1"/>
          </p:cNvSpPr>
          <p:nvPr>
            <p:ph sz="quarter" idx="1"/>
          </p:nvPr>
        </p:nvSpPr>
        <p:spPr>
          <a:xfrm>
            <a:off x="0" y="1214422"/>
            <a:ext cx="8786842" cy="4929222"/>
          </a:xfrm>
        </p:spPr>
        <p:txBody>
          <a:bodyPr>
            <a:normAutofit fontScale="92500" lnSpcReduction="20000"/>
          </a:bodyPr>
          <a:lstStyle/>
          <a:p>
            <a:pPr>
              <a:buNone/>
            </a:pPr>
            <a:r>
              <a:rPr lang="en-US" sz="1800" dirty="0" smtClean="0"/>
              <a:t>	</a:t>
            </a:r>
            <a:endParaRPr lang="cs-CZ" sz="1800" dirty="0" smtClean="0"/>
          </a:p>
          <a:p>
            <a:pPr>
              <a:buNone/>
            </a:pPr>
            <a:r>
              <a:rPr lang="en-US" sz="1800" dirty="0" smtClean="0"/>
              <a:t>[</a:t>
            </a:r>
            <a:r>
              <a:rPr lang="cs-CZ" sz="1800" dirty="0" smtClean="0"/>
              <a:t>1</a:t>
            </a:r>
            <a:r>
              <a:rPr lang="en-US" sz="1800" dirty="0" smtClean="0"/>
              <a:t>] 	</a:t>
            </a:r>
            <a:r>
              <a:rPr lang="en-US" sz="1800" dirty="0" err="1" smtClean="0"/>
              <a:t>Antonín</a:t>
            </a:r>
            <a:r>
              <a:rPr lang="en-US" sz="1800" dirty="0" smtClean="0"/>
              <a:t> </a:t>
            </a:r>
            <a:r>
              <a:rPr lang="en-US" sz="1800" dirty="0" err="1" smtClean="0"/>
              <a:t>Dvořák</a:t>
            </a:r>
            <a:r>
              <a:rPr lang="en-US" sz="1800" dirty="0" smtClean="0"/>
              <a:t>: </a:t>
            </a:r>
            <a:r>
              <a:rPr lang="en-US" sz="1800" dirty="0" err="1" smtClean="0"/>
              <a:t>Dílo</a:t>
            </a:r>
            <a:r>
              <a:rPr lang="en-US" sz="1800" dirty="0" smtClean="0"/>
              <a:t> [online]. 2007 [cit. 2012-11-02]. </a:t>
            </a:r>
            <a:r>
              <a:rPr lang="en-US" sz="1800" dirty="0" err="1" smtClean="0"/>
              <a:t>Dostupné</a:t>
            </a:r>
            <a:r>
              <a:rPr lang="en-US" sz="1800" dirty="0" smtClean="0"/>
              <a:t> z: 	http://www.antonin-dvorak.cz/rusalka</a:t>
            </a:r>
          </a:p>
          <a:p>
            <a:pPr>
              <a:buNone/>
            </a:pPr>
            <a:endParaRPr lang="en-US" sz="1800" dirty="0" smtClean="0"/>
          </a:p>
          <a:p>
            <a:pPr>
              <a:buNone/>
            </a:pPr>
            <a:r>
              <a:rPr lang="en-US" sz="1800" dirty="0" smtClean="0"/>
              <a:t>[</a:t>
            </a:r>
            <a:r>
              <a:rPr lang="cs-CZ" sz="1800" dirty="0" smtClean="0"/>
              <a:t>2</a:t>
            </a:r>
            <a:r>
              <a:rPr lang="en-US" sz="1800" dirty="0" smtClean="0"/>
              <a:t>] 	</a:t>
            </a:r>
            <a:r>
              <a:rPr lang="en-US" sz="1800" dirty="0" err="1" smtClean="0"/>
              <a:t>Rusalka</a:t>
            </a:r>
            <a:r>
              <a:rPr lang="en-US" sz="1800" dirty="0" smtClean="0"/>
              <a:t>. In: Wikipedia: the free encyclopedia [online]. San Francisco (CA): 	Wikimedia Foundation, 2008, 2012-07-27 [cit. 2012-11-02]. </a:t>
            </a:r>
            <a:r>
              <a:rPr lang="en-US" sz="1800" dirty="0" err="1" smtClean="0"/>
              <a:t>Dostupné</a:t>
            </a:r>
            <a:r>
              <a:rPr lang="en-US" sz="1800" dirty="0" smtClean="0"/>
              <a:t> z: 	http://cs.wikipedia.org/wiki/Rusalka</a:t>
            </a:r>
          </a:p>
          <a:p>
            <a:pPr>
              <a:buNone/>
            </a:pPr>
            <a:endParaRPr lang="en-US" sz="1800" dirty="0" smtClean="0"/>
          </a:p>
          <a:p>
            <a:pPr>
              <a:buNone/>
            </a:pPr>
            <a:r>
              <a:rPr lang="en-US" sz="1800" dirty="0" smtClean="0"/>
              <a:t>[</a:t>
            </a:r>
            <a:r>
              <a:rPr lang="cs-CZ" sz="1800" dirty="0" smtClean="0"/>
              <a:t>3</a:t>
            </a:r>
            <a:r>
              <a:rPr lang="en-US" sz="1800" dirty="0" smtClean="0"/>
              <a:t>]	 	</a:t>
            </a:r>
            <a:r>
              <a:rPr lang="en-US" sz="1800" dirty="0" err="1" smtClean="0"/>
              <a:t>Rusalka</a:t>
            </a:r>
            <a:r>
              <a:rPr lang="en-US" sz="1800" dirty="0" smtClean="0"/>
              <a:t>: </a:t>
            </a:r>
            <a:r>
              <a:rPr lang="en-US" sz="1800" dirty="0" err="1" smtClean="0"/>
              <a:t>Obsah</a:t>
            </a:r>
            <a:r>
              <a:rPr lang="en-US" sz="1800" dirty="0" smtClean="0"/>
              <a:t>. In: Wikipedia: the free encyclopedia [online]. 	San </a:t>
            </a:r>
            <a:r>
              <a:rPr lang="cs-CZ" sz="1800" dirty="0" smtClean="0"/>
              <a:t>	</a:t>
            </a:r>
            <a:r>
              <a:rPr lang="en-US" sz="1800" dirty="0" smtClean="0"/>
              <a:t>Francisco (CA): Wikimedia Foundation, 2007, 2012-07-27 [cit. 2012-11-02]. </a:t>
            </a:r>
            <a:r>
              <a:rPr lang="cs-CZ" sz="1800" dirty="0" smtClean="0"/>
              <a:t>	</a:t>
            </a:r>
            <a:r>
              <a:rPr lang="en-US" sz="1800" dirty="0" err="1" smtClean="0"/>
              <a:t>Dostupné</a:t>
            </a:r>
            <a:r>
              <a:rPr lang="en-US" sz="1800" dirty="0" smtClean="0"/>
              <a:t> z: http://cs.wikipedia.org/wiki/Rusalka</a:t>
            </a:r>
          </a:p>
          <a:p>
            <a:pPr>
              <a:buNone/>
            </a:pPr>
            <a:endParaRPr lang="en-US" sz="1800" dirty="0" smtClean="0"/>
          </a:p>
          <a:p>
            <a:pPr>
              <a:buNone/>
            </a:pPr>
            <a:r>
              <a:rPr lang="en-US" sz="1800" dirty="0" smtClean="0"/>
              <a:t>[</a:t>
            </a:r>
            <a:r>
              <a:rPr lang="cs-CZ" sz="1800" dirty="0" smtClean="0"/>
              <a:t>4</a:t>
            </a:r>
            <a:r>
              <a:rPr lang="en-US" sz="1800" dirty="0" smtClean="0"/>
              <a:t>]		</a:t>
            </a:r>
            <a:r>
              <a:rPr lang="en-US" sz="1800" dirty="0" err="1" smtClean="0"/>
              <a:t>Dvořákovo.NET</a:t>
            </a:r>
            <a:r>
              <a:rPr lang="en-US" sz="1800" dirty="0" smtClean="0"/>
              <a:t>: blog Dina a </a:t>
            </a:r>
            <a:r>
              <a:rPr lang="en-US" sz="1800" dirty="0" err="1" smtClean="0"/>
              <a:t>Věry</a:t>
            </a:r>
            <a:r>
              <a:rPr lang="en-US" sz="1800" dirty="0" smtClean="0"/>
              <a:t> [online]. 2009 [cit. 2012-11-02]. </a:t>
            </a:r>
            <a:r>
              <a:rPr lang="en-US" sz="1800" dirty="0" err="1" smtClean="0"/>
              <a:t>Dostupné</a:t>
            </a:r>
            <a:r>
              <a:rPr lang="en-US" sz="1800" dirty="0" smtClean="0"/>
              <a:t> 	z:http://</a:t>
            </a:r>
            <a:r>
              <a:rPr lang="en-US" sz="1800" dirty="0" err="1" smtClean="0"/>
              <a:t>dvorakovo.blogspot.cz</a:t>
            </a:r>
            <a:r>
              <a:rPr lang="en-US" sz="1800" dirty="0" smtClean="0"/>
              <a:t>/2009_05_01_archive.html</a:t>
            </a:r>
            <a:endParaRPr lang="cs-CZ" sz="1800" dirty="0" smtClean="0"/>
          </a:p>
          <a:p>
            <a:pPr>
              <a:buNone/>
            </a:pPr>
            <a:endParaRPr lang="cs-CZ" sz="1800" dirty="0" smtClean="0"/>
          </a:p>
          <a:p>
            <a:pPr>
              <a:buNone/>
            </a:pPr>
            <a:r>
              <a:rPr lang="en-US" sz="1800" dirty="0" smtClean="0"/>
              <a:t>[</a:t>
            </a:r>
            <a:r>
              <a:rPr lang="cs-CZ" sz="1800" dirty="0" smtClean="0"/>
              <a:t>5</a:t>
            </a:r>
            <a:r>
              <a:rPr lang="en-US" sz="1800" dirty="0" smtClean="0"/>
              <a:t>]		IDNES.cz: </a:t>
            </a:r>
            <a:r>
              <a:rPr lang="en-US" sz="1800" dirty="0" err="1" smtClean="0"/>
              <a:t>Kultura</a:t>
            </a:r>
            <a:r>
              <a:rPr lang="en-US" sz="1800" dirty="0" smtClean="0"/>
              <a:t> [online]. 2010 [cit. 2012-11-02]. </a:t>
            </a:r>
            <a:r>
              <a:rPr lang="en-US" sz="1800" dirty="0" err="1" smtClean="0"/>
              <a:t>Dostupné</a:t>
            </a:r>
            <a:r>
              <a:rPr lang="en-US" sz="1800" dirty="0" smtClean="0"/>
              <a:t> z: 	http://kultura.idnes.cz/v-narodnim-divadle-po-letech-opet-zazni-mistr-haken-</a:t>
            </a:r>
            <a:r>
              <a:rPr lang="cs-CZ" sz="1800" dirty="0" smtClean="0"/>
              <a:t>	</a:t>
            </a:r>
            <a:r>
              <a:rPr lang="en-US" sz="1800" dirty="0" smtClean="0"/>
              <a:t>na-scenu-pq1-/divadlo.aspx?c=A100308_172317_divadlo_ob</a:t>
            </a:r>
          </a:p>
          <a:p>
            <a:pPr>
              <a:buNone/>
            </a:pPr>
            <a:endParaRPr lang="en-US" sz="1800" dirty="0" smtClean="0"/>
          </a:p>
          <a:p>
            <a:pPr>
              <a:buNone/>
            </a:pPr>
            <a:endParaRPr lang="cs-CZ" sz="1800" dirty="0"/>
          </a:p>
        </p:txBody>
      </p:sp>
    </p:spTree>
  </p:cSld>
  <p:clrMapOvr>
    <a:masterClrMapping/>
  </p:clrMapOvr>
  <p:transition>
    <p:wedg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1434</TotalTime>
  <Words>448</Words>
  <Application>Microsoft Office PowerPoint</Application>
  <PresentationFormat>Předvádění na obrazovce (4:3)</PresentationFormat>
  <Paragraphs>65</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Arkýř</vt:lpstr>
      <vt:lpstr>Snímek 1</vt:lpstr>
      <vt:lpstr>Snímek 2</vt:lpstr>
      <vt:lpstr>Rusalka, 1900</vt:lpstr>
      <vt:lpstr>Děj Rusalky</vt:lpstr>
      <vt:lpstr>Hudební ukázky z 1. dějství Rusalky</vt:lpstr>
      <vt:lpstr>Děj Rusalky</vt:lpstr>
      <vt:lpstr>Hudební ukázky z 2. dějství Rusalky</vt:lpstr>
      <vt:lpstr>Děj Rusalky</vt:lpstr>
      <vt:lpstr>Hudební ukázky z 3. dějství Rusalky</vt:lpstr>
      <vt:lpstr>Použitá literatura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klára</dc:creator>
  <cp:lastModifiedBy>Lída</cp:lastModifiedBy>
  <cp:revision>123</cp:revision>
  <dcterms:created xsi:type="dcterms:W3CDTF">2012-10-31T14:21:59Z</dcterms:created>
  <dcterms:modified xsi:type="dcterms:W3CDTF">2013-03-14T17:31:31Z</dcterms:modified>
</cp:coreProperties>
</file>