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8" r:id="rId2"/>
    <p:sldId id="279" r:id="rId3"/>
    <p:sldId id="280" r:id="rId4"/>
    <p:sldId id="281" r:id="rId5"/>
    <p:sldId id="282" r:id="rId6"/>
    <p:sldId id="283" r:id="rId7"/>
    <p:sldId id="285" r:id="rId8"/>
    <p:sldId id="28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 varScale="1">
        <p:scale>
          <a:sx n="81" d="100"/>
          <a:sy n="81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723A84B-6A5E-4429-BE49-CAAF37D3843A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179893C-B68C-4933-945E-E40B8D3B73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wedg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IVJD3dL4diY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UByiEQTjMrE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2976" y="357166"/>
            <a:ext cx="8001024" cy="2857520"/>
          </a:xfrm>
        </p:spPr>
        <p:txBody>
          <a:bodyPr>
            <a:normAutofit/>
          </a:bodyPr>
          <a:lstStyle/>
          <a:p>
            <a:r>
              <a:rPr lang="cs-CZ" sz="3000" b="1" dirty="0" smtClean="0"/>
              <a:t>Název školy:	Základní škola </a:t>
            </a:r>
            <a:r>
              <a:rPr lang="cs-CZ" sz="3000" b="1" dirty="0" err="1" smtClean="0"/>
              <a:t>Netvořice</a:t>
            </a:r>
            <a:endParaRPr lang="cs-CZ" sz="3000" b="1" dirty="0" smtClean="0"/>
          </a:p>
          <a:p>
            <a:r>
              <a:rPr lang="cs-CZ" sz="3000" b="1" dirty="0" smtClean="0"/>
              <a:t>Autor:		Mgr. Ludmila </a:t>
            </a:r>
            <a:r>
              <a:rPr lang="cs-CZ" sz="3000" b="1" dirty="0" err="1" smtClean="0"/>
              <a:t>Vodehnalová</a:t>
            </a:r>
            <a:endParaRPr lang="cs-CZ" sz="3000" b="1" dirty="0" smtClean="0"/>
          </a:p>
          <a:p>
            <a:r>
              <a:rPr lang="cs-CZ" sz="3000" b="1" dirty="0" smtClean="0"/>
              <a:t>Název:		VY_32_INOVACE_0</a:t>
            </a:r>
            <a:r>
              <a:rPr lang="en-US" sz="3000" b="1" dirty="0" smtClean="0"/>
              <a:t>6</a:t>
            </a:r>
            <a:r>
              <a:rPr lang="cs-CZ" sz="3000" b="1" smtClean="0"/>
              <a:t>_</a:t>
            </a:r>
            <a:endParaRPr lang="cs-CZ" sz="3000" b="1" dirty="0" smtClean="0"/>
          </a:p>
          <a:p>
            <a:r>
              <a:rPr lang="cs-CZ" sz="3000" b="1" dirty="0" smtClean="0"/>
              <a:t>Téma:		Baroko</a:t>
            </a:r>
          </a:p>
          <a:p>
            <a:r>
              <a:rPr lang="cs-CZ" sz="3000" b="1" dirty="0" smtClean="0"/>
              <a:t>Č. projektu:		OP VK 1.4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857356" y="4143380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Johann Sebastian Bach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8. ročníku dle ŠVP 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cs-CZ" dirty="0" smtClean="0"/>
              <a:t>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výchova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Prezentace na </a:t>
            </a:r>
            <a:r>
              <a:rPr lang="cs-CZ" smtClean="0"/>
              <a:t>interaktivní </a:t>
            </a:r>
            <a:r>
              <a:rPr lang="cs-CZ" smtClean="0"/>
              <a:t>tabuli</a:t>
            </a:r>
            <a:br>
              <a:rPr lang="cs-CZ" smtClean="0"/>
            </a:br>
            <a:endParaRPr lang="cs-CZ" dirty="0" smtClean="0"/>
          </a:p>
          <a:p>
            <a:r>
              <a:rPr lang="cs-CZ" dirty="0" smtClean="0"/>
              <a:t>Klíčová slova: </a:t>
            </a:r>
            <a:r>
              <a:rPr lang="cs-CZ" dirty="0" err="1" smtClean="0"/>
              <a:t>Bach</a:t>
            </a:r>
            <a:r>
              <a:rPr lang="cs-CZ" dirty="0" smtClean="0"/>
              <a:t>, dílo, hudební skladatel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Johann</a:t>
            </a:r>
            <a:r>
              <a:rPr lang="cs-CZ" dirty="0" smtClean="0"/>
              <a:t> Sebastian </a:t>
            </a:r>
            <a:r>
              <a:rPr lang="cs-CZ" dirty="0" err="1" smtClean="0"/>
              <a:t>bach</a:t>
            </a:r>
            <a:endParaRPr lang="cs-CZ" dirty="0"/>
          </a:p>
        </p:txBody>
      </p:sp>
      <p:pic>
        <p:nvPicPr>
          <p:cNvPr id="1026" name="Picture 2" descr="C:\Users\notebook\Desktop\225px-Ba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000240"/>
            <a:ext cx="3143272" cy="380297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71472" y="5857892"/>
            <a:ext cx="33575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Obrázek č. 1: </a:t>
            </a:r>
            <a:r>
              <a:rPr lang="cs-CZ" sz="1400" b="1" dirty="0" err="1" smtClean="0"/>
              <a:t>Johann</a:t>
            </a:r>
            <a:r>
              <a:rPr lang="cs-CZ" sz="1400" b="1" dirty="0" smtClean="0"/>
              <a:t> Sebastian </a:t>
            </a:r>
            <a:r>
              <a:rPr lang="cs-CZ" sz="1400" b="1" dirty="0" err="1" smtClean="0"/>
              <a:t>Bach</a:t>
            </a:r>
            <a:r>
              <a:rPr lang="cs-CZ" sz="1400" b="1" dirty="0" smtClean="0"/>
              <a:t> </a:t>
            </a:r>
            <a:r>
              <a:rPr lang="en-US" sz="1400" b="1" dirty="0" smtClean="0"/>
              <a:t>[1]</a:t>
            </a:r>
            <a:endParaRPr lang="cs-CZ" sz="1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286248" y="3000372"/>
            <a:ext cx="46434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*     </a:t>
            </a:r>
            <a:r>
              <a:rPr lang="en-US" sz="2000" dirty="0" smtClean="0">
                <a:latin typeface="Arial Rounded MT Bold" pitchFamily="34" charset="0"/>
                <a:cs typeface="Aharoni" pitchFamily="2" charset="-79"/>
              </a:rPr>
              <a:t>r. 1685 v </a:t>
            </a:r>
            <a:r>
              <a:rPr lang="en-US" sz="2000" dirty="0" err="1" smtClean="0">
                <a:latin typeface="Arial Rounded MT Bold" pitchFamily="34" charset="0"/>
                <a:cs typeface="Aharoni" pitchFamily="2" charset="-79"/>
              </a:rPr>
              <a:t>Eisenachu</a:t>
            </a:r>
            <a:r>
              <a:rPr lang="en-US" sz="2000" dirty="0" smtClean="0">
                <a:latin typeface="Arial Rounded MT Bold" pitchFamily="34" charset="0"/>
                <a:cs typeface="Aharoni" pitchFamily="2" charset="-79"/>
              </a:rPr>
              <a:t> </a:t>
            </a:r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(Německo)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86248" y="4143380"/>
            <a:ext cx="4500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Rounded MT Bold" pitchFamily="34" charset="0"/>
                <a:cs typeface="Aharoni" pitchFamily="2" charset="-79"/>
              </a:rPr>
              <a:t>†    r. 1750 v Lipsku (Německo)</a:t>
            </a:r>
            <a:endParaRPr lang="cs-CZ" sz="20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Johann</a:t>
            </a:r>
            <a:r>
              <a:rPr lang="cs-CZ" dirty="0" smtClean="0"/>
              <a:t> </a:t>
            </a:r>
            <a:r>
              <a:rPr lang="cs-CZ" dirty="0" err="1" smtClean="0"/>
              <a:t>sebastian</a:t>
            </a:r>
            <a:r>
              <a:rPr lang="cs-CZ" dirty="0" smtClean="0"/>
              <a:t> </a:t>
            </a:r>
            <a:r>
              <a:rPr lang="cs-CZ" dirty="0" err="1" smtClean="0"/>
              <a:t>bach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1857364"/>
            <a:ext cx="8686800" cy="4525963"/>
          </a:xfrm>
        </p:spPr>
        <p:txBody>
          <a:bodyPr/>
          <a:lstStyle/>
          <a:p>
            <a:r>
              <a:rPr lang="cs-CZ" dirty="0" smtClean="0"/>
              <a:t>německý hudební skladatel</a:t>
            </a:r>
            <a:r>
              <a:rPr lang="en-US" dirty="0" smtClean="0"/>
              <a:t> [2]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virtuóz hry na klávesové nástroje</a:t>
            </a:r>
            <a:r>
              <a:rPr lang="en-US" dirty="0" smtClean="0"/>
              <a:t> [2]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je považován za jednoho z největších hudebních géniů všech dob</a:t>
            </a:r>
            <a:r>
              <a:rPr lang="en-US" dirty="0" smtClean="0"/>
              <a:t> [2]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Dílo </a:t>
            </a:r>
            <a:r>
              <a:rPr lang="cs-CZ" dirty="0" err="1" smtClean="0"/>
              <a:t>j.s</a:t>
            </a:r>
            <a:r>
              <a:rPr lang="cs-CZ" dirty="0" smtClean="0"/>
              <a:t>. Bacha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varhanní díla (</a:t>
            </a:r>
            <a:r>
              <a:rPr lang="cs-CZ" i="1" dirty="0" smtClean="0"/>
              <a:t>Toccata a fuga d moll</a:t>
            </a:r>
            <a:r>
              <a:rPr lang="cs-CZ" dirty="0" smtClean="0"/>
              <a:t>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pašije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oratoria</a:t>
            </a:r>
          </a:p>
          <a:p>
            <a:endParaRPr lang="cs-CZ" dirty="0" smtClean="0"/>
          </a:p>
          <a:p>
            <a:r>
              <a:rPr lang="cs-CZ" dirty="0" smtClean="0"/>
              <a:t>nástrojové koncerty (</a:t>
            </a:r>
            <a:r>
              <a:rPr lang="cs-CZ" i="1" dirty="0" smtClean="0"/>
              <a:t>Braniborské koncerty</a:t>
            </a:r>
            <a:r>
              <a:rPr lang="cs-CZ" dirty="0" smtClean="0"/>
              <a:t>) </a:t>
            </a:r>
            <a:r>
              <a:rPr lang="en-US" dirty="0" smtClean="0"/>
              <a:t>[3]</a:t>
            </a:r>
            <a:endParaRPr lang="cs-CZ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Toccata a fuga d moll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643050"/>
            <a:ext cx="8686800" cy="4437075"/>
          </a:xfrm>
        </p:spPr>
        <p:txBody>
          <a:bodyPr/>
          <a:lstStyle/>
          <a:p>
            <a:r>
              <a:rPr lang="cs-CZ" dirty="0" smtClean="0"/>
              <a:t>nejznámější a nejpopulárnější varhanní skladba všech dob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ukázka:</a:t>
            </a:r>
          </a:p>
          <a:p>
            <a:pPr>
              <a:buNone/>
            </a:pPr>
            <a:r>
              <a:rPr lang="cs-CZ" sz="2500" dirty="0" smtClean="0">
                <a:hlinkClick r:id="rId2"/>
              </a:rPr>
              <a:t>http://www.</a:t>
            </a:r>
            <a:r>
              <a:rPr lang="cs-CZ" sz="2500" dirty="0" err="1" smtClean="0">
                <a:hlinkClick r:id="rId2"/>
              </a:rPr>
              <a:t>youtube.com</a:t>
            </a:r>
            <a:r>
              <a:rPr lang="cs-CZ" sz="2500" dirty="0" smtClean="0">
                <a:hlinkClick r:id="rId2"/>
              </a:rPr>
              <a:t>/</a:t>
            </a:r>
            <a:r>
              <a:rPr lang="cs-CZ" sz="2500" dirty="0" err="1" smtClean="0">
                <a:hlinkClick r:id="rId2"/>
              </a:rPr>
              <a:t>watch</a:t>
            </a:r>
            <a:r>
              <a:rPr lang="cs-CZ" sz="2500" dirty="0" smtClean="0">
                <a:hlinkClick r:id="rId2"/>
              </a:rPr>
              <a:t>?v=IVJD3dL4diY</a:t>
            </a:r>
            <a:endParaRPr lang="cs-CZ" sz="2500" dirty="0" smtClean="0"/>
          </a:p>
          <a:p>
            <a:pPr>
              <a:buNone/>
            </a:pPr>
            <a:endParaRPr lang="cs-CZ" sz="25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Braniborské koncerty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4667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velmi významné dílo barokní hudby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tento cyklus se původně nazýval „Šest koncertů pro více nástrojů“ </a:t>
            </a:r>
            <a:r>
              <a:rPr lang="en-US" dirty="0" smtClean="0"/>
              <a:t>[4]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každý z Braniborských koncertů má svou specifickou strukturu a instrumentaci</a:t>
            </a:r>
            <a:r>
              <a:rPr lang="en-US" dirty="0" smtClean="0"/>
              <a:t> [5]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ukázka: </a:t>
            </a:r>
            <a:r>
              <a:rPr lang="cs-CZ" b="1" i="1" dirty="0" smtClean="0"/>
              <a:t>Braniborský koncert č. 3</a:t>
            </a:r>
            <a:r>
              <a:rPr lang="cs-CZ" b="1" dirty="0" smtClean="0"/>
              <a:t> </a:t>
            </a:r>
            <a:r>
              <a:rPr lang="cs-CZ" dirty="0" smtClean="0"/>
              <a:t>- pro 3 housle, 3 violy, 3 violoncella a </a:t>
            </a:r>
            <a:r>
              <a:rPr lang="cs-CZ" dirty="0" err="1" smtClean="0"/>
              <a:t>continuo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900" dirty="0" smtClean="0">
                <a:hlinkClick r:id="rId2"/>
              </a:rPr>
              <a:t>http://www.</a:t>
            </a:r>
            <a:r>
              <a:rPr lang="cs-CZ" sz="2900" dirty="0" err="1" smtClean="0">
                <a:hlinkClick r:id="rId2"/>
              </a:rPr>
              <a:t>youtube.com</a:t>
            </a:r>
            <a:r>
              <a:rPr lang="cs-CZ" sz="2900" dirty="0" smtClean="0">
                <a:hlinkClick r:id="rId2"/>
              </a:rPr>
              <a:t>/</a:t>
            </a:r>
            <a:r>
              <a:rPr lang="cs-CZ" sz="2900" dirty="0" err="1" smtClean="0">
                <a:hlinkClick r:id="rId2"/>
              </a:rPr>
              <a:t>watch</a:t>
            </a:r>
            <a:r>
              <a:rPr lang="cs-CZ" sz="2900" dirty="0" smtClean="0">
                <a:hlinkClick r:id="rId2"/>
              </a:rPr>
              <a:t>?v=</a:t>
            </a:r>
            <a:r>
              <a:rPr lang="cs-CZ" sz="2900" dirty="0" err="1" smtClean="0">
                <a:hlinkClick r:id="rId2"/>
              </a:rPr>
              <a:t>UByiEQTjMrE</a:t>
            </a:r>
            <a:endParaRPr lang="cs-CZ" sz="2900" dirty="0" smtClean="0"/>
          </a:p>
          <a:p>
            <a:endParaRPr lang="en-US" sz="2900" dirty="0" smtClean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Pou</a:t>
            </a:r>
            <a:r>
              <a:rPr lang="cs-CZ" dirty="0" smtClean="0"/>
              <a:t>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85860"/>
            <a:ext cx="8686800" cy="535785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sz="2000" dirty="0" smtClean="0"/>
              <a:t>[1] 	</a:t>
            </a:r>
            <a:r>
              <a:rPr lang="cs-CZ" sz="2000" dirty="0" smtClean="0"/>
              <a:t>	</a:t>
            </a:r>
            <a:r>
              <a:rPr lang="en-US" sz="2000" dirty="0" smtClean="0"/>
              <a:t>Johann Sebastian Bach. In: Wikipedia: the free encyclopedia [online]. 	San </a:t>
            </a:r>
            <a:r>
              <a:rPr lang="cs-CZ" sz="2000" dirty="0" smtClean="0"/>
              <a:t>	</a:t>
            </a:r>
            <a:r>
              <a:rPr lang="en-US" sz="2000" dirty="0" smtClean="0"/>
              <a:t>Francisco (CA): Wikimedia Foundation, 2008 [cit. 2013-01-04]. </a:t>
            </a:r>
            <a:r>
              <a:rPr lang="en-US" sz="2000" dirty="0" err="1" smtClean="0"/>
              <a:t>Dostupné</a:t>
            </a:r>
            <a:r>
              <a:rPr lang="en-US" sz="2000" dirty="0" smtClean="0"/>
              <a:t> z: </a:t>
            </a:r>
            <a:r>
              <a:rPr lang="cs-CZ" sz="2000" dirty="0" smtClean="0"/>
              <a:t>	</a:t>
            </a:r>
            <a:r>
              <a:rPr lang="en-US" sz="2000" dirty="0" smtClean="0"/>
              <a:t>http://cs.wikipedia.org/wiki/Johann_Sebastian_Bach</a:t>
            </a: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[2] </a:t>
            </a:r>
            <a:r>
              <a:rPr lang="cs-CZ" sz="2000" dirty="0" smtClean="0"/>
              <a:t>		</a:t>
            </a:r>
            <a:r>
              <a:rPr lang="en-US" sz="2000" dirty="0" smtClean="0"/>
              <a:t>Johann Sebastian Bach. In: Wikipedia: the free encyclopedia [online]. </a:t>
            </a:r>
            <a:r>
              <a:rPr lang="cs-CZ" sz="2000" dirty="0" smtClean="0"/>
              <a:t>	</a:t>
            </a:r>
            <a:r>
              <a:rPr lang="en-US" sz="2000" dirty="0" smtClean="0"/>
              <a:t>San </a:t>
            </a:r>
            <a:r>
              <a:rPr lang="cs-CZ" sz="2000" dirty="0" smtClean="0"/>
              <a:t>	</a:t>
            </a:r>
            <a:r>
              <a:rPr lang="en-US" sz="2000" dirty="0" smtClean="0"/>
              <a:t>Francisco (CA): Wikimedia Foundation, 2004, 2013-01-03 [cit. 2013-01-</a:t>
            </a:r>
            <a:r>
              <a:rPr lang="cs-CZ" sz="2000" dirty="0" smtClean="0"/>
              <a:t>	</a:t>
            </a:r>
            <a:r>
              <a:rPr lang="en-US" sz="2000" dirty="0" smtClean="0"/>
              <a:t>04]. </a:t>
            </a:r>
            <a:r>
              <a:rPr lang="en-US" sz="2000" dirty="0" err="1" smtClean="0"/>
              <a:t>Dostupné</a:t>
            </a:r>
            <a:r>
              <a:rPr lang="en-US" sz="2000" dirty="0" smtClean="0"/>
              <a:t> z: http://cs.wikipedia.org/wiki/Johann_Sebastian_Bach</a:t>
            </a: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[3]	</a:t>
            </a:r>
            <a:r>
              <a:rPr lang="cs-CZ" sz="2000" dirty="0" smtClean="0"/>
              <a:t> </a:t>
            </a:r>
            <a:r>
              <a:rPr lang="en-US" sz="2000" dirty="0" smtClean="0"/>
              <a:t>	</a:t>
            </a:r>
            <a:r>
              <a:rPr lang="cs-CZ" sz="2000" dirty="0" smtClean="0"/>
              <a:t>CHARALAMBIDIS, </a:t>
            </a:r>
            <a:r>
              <a:rPr lang="cs-CZ" sz="2000" dirty="0" err="1" smtClean="0"/>
              <a:t>Alexandros</a:t>
            </a:r>
            <a:r>
              <a:rPr lang="cs-CZ" sz="2000" dirty="0" smtClean="0"/>
              <a:t>. Hudební výchova pro 8. ročník základní 	školy. 1. </a:t>
            </a:r>
            <a:r>
              <a:rPr lang="cs-CZ" sz="2000" dirty="0" err="1" smtClean="0"/>
              <a:t>vyd</a:t>
            </a:r>
            <a:r>
              <a:rPr lang="cs-CZ" sz="2000" dirty="0" smtClean="0"/>
              <a:t>. 	Praha: SPN - pedagogické nakladatelství, 1998, s. 8</a:t>
            </a:r>
            <a:r>
              <a:rPr lang="en-US" sz="2000" dirty="0" smtClean="0"/>
              <a:t>9</a:t>
            </a:r>
            <a:r>
              <a:rPr lang="cs-CZ" sz="2000" dirty="0" smtClean="0"/>
              <a:t>. ISBN 80-7235-041-2. </a:t>
            </a:r>
            <a:endParaRPr lang="en-US" sz="2000" dirty="0" smtClean="0"/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[4]		</a:t>
            </a:r>
            <a:r>
              <a:rPr lang="en-US" sz="2000" dirty="0" err="1" smtClean="0"/>
              <a:t>Braniborské</a:t>
            </a:r>
            <a:r>
              <a:rPr lang="en-US" sz="2000" dirty="0" smtClean="0"/>
              <a:t> </a:t>
            </a:r>
            <a:r>
              <a:rPr lang="en-US" sz="2000" dirty="0" err="1" smtClean="0"/>
              <a:t>koncerty</a:t>
            </a:r>
            <a:r>
              <a:rPr lang="en-US" sz="2000" dirty="0" smtClean="0"/>
              <a:t>: </a:t>
            </a:r>
            <a:r>
              <a:rPr lang="en-US" sz="2000" dirty="0" err="1" smtClean="0"/>
              <a:t>Historie</a:t>
            </a:r>
            <a:r>
              <a:rPr lang="en-US" sz="2000" dirty="0" smtClean="0"/>
              <a:t>. In: Wikipedia: the free encyclopedia [online]. San </a:t>
            </a:r>
            <a:r>
              <a:rPr lang="cs-CZ" sz="2000" dirty="0" smtClean="0"/>
              <a:t>	</a:t>
            </a:r>
            <a:r>
              <a:rPr lang="en-US" sz="2000" dirty="0" smtClean="0"/>
              <a:t>Francisco (CA): Wikimedia Foundation, 2006, 2012-07-14 [cit. 2013-01-04]. </a:t>
            </a:r>
            <a:r>
              <a:rPr lang="cs-CZ" sz="2000" dirty="0" smtClean="0"/>
              <a:t>	</a:t>
            </a:r>
            <a:r>
              <a:rPr lang="en-US" sz="2000" dirty="0" err="1" smtClean="0"/>
              <a:t>Dostupné</a:t>
            </a:r>
            <a:r>
              <a:rPr lang="en-US" sz="2000" dirty="0" smtClean="0"/>
              <a:t> z: http://cs.wikipedia.org/wiki/Braniborské_koncerty</a:t>
            </a: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[5]</a:t>
            </a:r>
            <a:r>
              <a:rPr lang="cs-CZ" sz="2000" dirty="0" smtClean="0"/>
              <a:t>	 	Braniborské koncerty: Struktura a instrumentace. In: </a:t>
            </a:r>
            <a:r>
              <a:rPr lang="cs-CZ" sz="2000" dirty="0" err="1" smtClean="0"/>
              <a:t>Wikipedia</a:t>
            </a:r>
            <a:r>
              <a:rPr lang="cs-CZ" sz="2000" dirty="0" smtClean="0"/>
              <a:t>: </a:t>
            </a:r>
            <a:r>
              <a:rPr lang="cs-CZ" sz="2000" dirty="0" err="1" smtClean="0"/>
              <a:t>the</a:t>
            </a:r>
            <a:r>
              <a:rPr lang="cs-CZ" sz="2000" dirty="0" smtClean="0"/>
              <a:t> free 	</a:t>
            </a:r>
            <a:r>
              <a:rPr lang="cs-CZ" sz="2000" dirty="0" err="1" smtClean="0"/>
              <a:t>encyclopedia</a:t>
            </a:r>
            <a:r>
              <a:rPr lang="cs-CZ" sz="2000" dirty="0" smtClean="0"/>
              <a:t> [online]. San </a:t>
            </a:r>
            <a:r>
              <a:rPr lang="cs-CZ" sz="2000" dirty="0" err="1" smtClean="0"/>
              <a:t>Francisco</a:t>
            </a:r>
            <a:r>
              <a:rPr lang="cs-CZ" sz="2000" dirty="0" smtClean="0"/>
              <a:t> (CA): </a:t>
            </a:r>
            <a:r>
              <a:rPr lang="cs-CZ" sz="2000" dirty="0" err="1" smtClean="0"/>
              <a:t>Wikimedia</a:t>
            </a:r>
            <a:r>
              <a:rPr lang="cs-CZ" sz="2000" dirty="0" smtClean="0"/>
              <a:t> </a:t>
            </a:r>
            <a:r>
              <a:rPr lang="cs-CZ" sz="2000" dirty="0" err="1" smtClean="0"/>
              <a:t>Foundation</a:t>
            </a:r>
            <a:r>
              <a:rPr lang="cs-CZ" sz="2000" dirty="0" smtClean="0"/>
              <a:t>, 2006, 2012-07-	14 [cit. 2013-01-04]. Dostupné z: 	http://cs.wikipedia.org/wiki/Braniborské_koncerty</a:t>
            </a:r>
            <a:endParaRPr lang="cs-CZ" sz="20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1077</TotalTime>
  <Words>180</Words>
  <Application>Microsoft Office PowerPoint</Application>
  <PresentationFormat>Předvádění na obrazovce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Snímek 1</vt:lpstr>
      <vt:lpstr>Anotace</vt:lpstr>
      <vt:lpstr>Johann Sebastian bach</vt:lpstr>
      <vt:lpstr>Johann sebastian bach</vt:lpstr>
      <vt:lpstr>Dílo j.s. Bacha</vt:lpstr>
      <vt:lpstr>Toccata a fuga d moll</vt:lpstr>
      <vt:lpstr>Braniborské koncerty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71</cp:revision>
  <dcterms:created xsi:type="dcterms:W3CDTF">2013-01-03T08:50:07Z</dcterms:created>
  <dcterms:modified xsi:type="dcterms:W3CDTF">2013-03-14T18:46:28Z</dcterms:modified>
</cp:coreProperties>
</file>