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  <p:sldMasterId id="2147483732" r:id="rId2"/>
  </p:sldMasterIdLst>
  <p:notesMasterIdLst>
    <p:notesMasterId r:id="rId13"/>
  </p:notesMasterIdLst>
  <p:sldIdLst>
    <p:sldId id="268" r:id="rId3"/>
    <p:sldId id="256" r:id="rId4"/>
    <p:sldId id="258" r:id="rId5"/>
    <p:sldId id="260" r:id="rId6"/>
    <p:sldId id="262" r:id="rId7"/>
    <p:sldId id="267" r:id="rId8"/>
    <p:sldId id="263" r:id="rId9"/>
    <p:sldId id="261" r:id="rId10"/>
    <p:sldId id="265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6E7AC0-19C9-44C1-AC14-52A0B9FF4EC6}" type="datetimeFigureOut">
              <a:rPr lang="cs-CZ" smtClean="0"/>
              <a:t>7.2.2012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0F6616-ED35-4D8C-A9B8-F75BC102DA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788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2464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C4F5F-5BDE-4267-AA11-7B6925F72308}" type="datetimeFigureOut">
              <a:rPr lang="cs-CZ" smtClean="0"/>
              <a:t>7.2.2012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9F30493-41AC-4DDF-8BCD-83574FF01584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C4F5F-5BDE-4267-AA11-7B6925F72308}" type="datetimeFigureOut">
              <a:rPr lang="cs-CZ" smtClean="0"/>
              <a:t>7.2.2012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30493-41AC-4DDF-8BCD-83574FF01584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C4F5F-5BDE-4267-AA11-7B6925F72308}" type="datetimeFigureOut">
              <a:rPr lang="cs-CZ" smtClean="0"/>
              <a:t>7.2.2012</a:t>
            </a:fld>
            <a:endParaRPr lang="cs-CZ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F30493-41AC-4DDF-8BCD-83574FF01584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C4F5F-5BDE-4267-AA11-7B6925F72308}" type="datetimeFigureOut">
              <a:rPr lang="cs-CZ" smtClean="0"/>
              <a:t>7.2.2012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30493-41AC-4DDF-8BCD-83574FF01584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C4F5F-5BDE-4267-AA11-7B6925F72308}" type="datetimeFigureOut">
              <a:rPr lang="cs-CZ" smtClean="0"/>
              <a:t>7.2.2012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30493-41AC-4DDF-8BCD-83574FF01584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C4F5F-5BDE-4267-AA11-7B6925F72308}" type="datetimeFigureOut">
              <a:rPr lang="cs-CZ" smtClean="0"/>
              <a:t>7.2.2012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30493-41AC-4DDF-8BCD-83574FF01584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C4F5F-5BDE-4267-AA11-7B6925F72308}" type="datetimeFigureOut">
              <a:rPr lang="cs-CZ" smtClean="0"/>
              <a:t>7.2.2012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30493-41AC-4DDF-8BCD-83574FF01584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C4F5F-5BDE-4267-AA11-7B6925F72308}" type="datetimeFigureOut">
              <a:rPr lang="cs-CZ" smtClean="0"/>
              <a:t>7.2.2012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30493-41AC-4DDF-8BCD-83574FF01584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C4F5F-5BDE-4267-AA11-7B6925F72308}" type="datetimeFigureOut">
              <a:rPr lang="cs-CZ" smtClean="0"/>
              <a:t>7.2.2012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9F30493-41AC-4DDF-8BCD-83574FF01584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C4F5F-5BDE-4267-AA11-7B6925F72308}" type="datetimeFigureOut">
              <a:rPr lang="cs-CZ" smtClean="0"/>
              <a:t>7.2.2012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30493-41AC-4DDF-8BCD-83574FF01584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C4F5F-5BDE-4267-AA11-7B6925F72308}" type="datetimeFigureOut">
              <a:rPr lang="cs-CZ" smtClean="0"/>
              <a:t>7.2.2012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30493-41AC-4DDF-8BCD-83574FF01584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B3886-C8AE-4D2D-9490-617123510B9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06470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BBA46-01A4-4C0A-A303-F52A8973496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046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CDE20-159D-424D-B34B-02B4A8367E3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09529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40521-C15E-40C1-8D53-DD6102ABDF1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57239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89C09-6E85-4DBB-B846-0E3CF123FFC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16553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B4616-5A15-41B0-970A-4438821B289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23004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43D32-B51C-460E-93D6-93E296DA501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8961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3A7AC-B426-465D-BCA7-7ABC9D7B7E21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8384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7ADAC-6364-4954-AAE9-4F472273A15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12756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8B152-721B-4ACD-AD14-163A36481AC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06544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AE33E-252D-4116-851C-EACF7FF8A720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705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6E0C4F5F-5BDE-4267-AA11-7B6925F72308}" type="datetimeFigureOut">
              <a:rPr lang="cs-CZ" smtClean="0"/>
              <a:t>7.2.2012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29F30493-41AC-4DDF-8BCD-83574FF01584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F368F-4FD4-413D-98DF-0E11BF0CFB2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7.2.2012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769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audio" Target="../media/audio1.wav"/><Relationship Id="rId16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audio" Target="../media/audio1.wav"/><Relationship Id="rId16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olehlav.cz/optickeklamytritvare.php" TargetMode="External"/><Relationship Id="rId2" Type="http://schemas.openxmlformats.org/officeDocument/2006/relationships/hyperlink" Target="http://www.bolehlav.cz/optickeklamycernetecky.php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lum bright="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ázek 1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5393700"/>
            <a:ext cx="4688309" cy="14643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8" name="Obrázek 7"/>
          <p:cNvPicPr/>
          <p:nvPr/>
        </p:nvPicPr>
        <p:blipFill>
          <a:blip r:embed="rId5" cstate="print">
            <a:lum bright="4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872" y="-13612"/>
            <a:ext cx="1152128" cy="1491555"/>
          </a:xfrm>
          <a:prstGeom prst="rect">
            <a:avLst/>
          </a:prstGeom>
          <a:noFill/>
        </p:spPr>
      </p:pic>
      <p:sp>
        <p:nvSpPr>
          <p:cNvPr id="11" name="Nadpis 3"/>
          <p:cNvSpPr>
            <a:spLocks noGrp="1"/>
          </p:cNvSpPr>
          <p:nvPr>
            <p:ph type="ctrTitle"/>
          </p:nvPr>
        </p:nvSpPr>
        <p:spPr>
          <a:xfrm>
            <a:off x="467544" y="548680"/>
            <a:ext cx="7772400" cy="2088231"/>
          </a:xfrm>
        </p:spPr>
        <p:txBody>
          <a:bodyPr>
            <a:noAutofit/>
          </a:bodyPr>
          <a:lstStyle/>
          <a:p>
            <a:pPr algn="l"/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Mgr. Veronika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Kubincová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Název materiálu</a:t>
            </a:r>
            <a:r>
              <a:rPr lang="cs-CZ" sz="2800" b="1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i="1" smtClean="0">
                <a:latin typeface="Times New Roman" pitchFamily="18" charset="0"/>
                <a:cs typeface="Times New Roman" pitchFamily="18" charset="0"/>
              </a:rPr>
              <a:t>VY_32_INOVACE_8_11_Vnímání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CZ.1.07/1.4.00/21.1115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Podnadpis 4"/>
          <p:cNvSpPr>
            <a:spLocks noGrp="1"/>
          </p:cNvSpPr>
          <p:nvPr>
            <p:ph type="subTitle" idx="1"/>
          </p:nvPr>
        </p:nvSpPr>
        <p:spPr>
          <a:xfrm>
            <a:off x="467544" y="3140968"/>
            <a:ext cx="7560840" cy="2088232"/>
          </a:xfrm>
        </p:spPr>
        <p:txBody>
          <a:bodyPr>
            <a:noAutofit/>
          </a:bodyPr>
          <a:lstStyle/>
          <a:p>
            <a:pPr algn="l"/>
            <a:r>
              <a:rPr lang="cs-CZ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Anotace: </a:t>
            </a:r>
            <a:r>
              <a:rPr lang="cs-CZ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Prezentace pro 8. ročník. Výuková prezentace na téma vnímání. Seznámí žáka s daným tématem. Žák pochopí rozdíl mezi vnímáním, představou a fantazií.</a:t>
            </a:r>
          </a:p>
          <a:p>
            <a:pPr algn="l"/>
            <a:r>
              <a:rPr lang="cs-CZ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Součástí prezentace je forma </a:t>
            </a:r>
            <a:r>
              <a:rPr lang="cs-CZ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kimovy</a:t>
            </a:r>
            <a:r>
              <a:rPr lang="cs-CZ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hry, list je načasován na dobu 45 sekund.</a:t>
            </a:r>
          </a:p>
          <a:p>
            <a:pPr algn="l"/>
            <a:endParaRPr lang="cs-CZ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l"/>
            <a:endParaRPr lang="cs-CZ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908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VNÍMÁNÍ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Jak poznávám a vnímám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9289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8892480" cy="792088"/>
          </a:xfrm>
        </p:spPr>
        <p:txBody>
          <a:bodyPr/>
          <a:lstStyle/>
          <a:p>
            <a:r>
              <a:rPr lang="cs-CZ" dirty="0" smtClean="0"/>
              <a:t>Zapamatuj si věci na obrázku:</a:t>
            </a:r>
            <a:endParaRPr lang="cs-CZ" dirty="0"/>
          </a:p>
        </p:txBody>
      </p:sp>
      <p:pic>
        <p:nvPicPr>
          <p:cNvPr id="1026" name="Picture 2" descr="C:\Users\Kabinet\AppData\Local\Temp\MP90034159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038838"/>
            <a:ext cx="2550226" cy="1819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92896"/>
            <a:ext cx="1763836" cy="1763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41777"/>
            <a:ext cx="1763836" cy="1763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726168"/>
            <a:ext cx="2051868" cy="2051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189813"/>
            <a:ext cx="1763836" cy="1763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836" y="4869160"/>
            <a:ext cx="1835844" cy="1835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778036"/>
            <a:ext cx="1907852" cy="1907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0" y="1045797"/>
            <a:ext cx="2051868" cy="1807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269" y="3054005"/>
            <a:ext cx="2375544" cy="2375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884" y="1503900"/>
            <a:ext cx="1870914" cy="18709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2798" y="1082736"/>
            <a:ext cx="1870913" cy="1870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2797" y="3020926"/>
            <a:ext cx="1955885" cy="1955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476118" y="2458494"/>
            <a:ext cx="3761519" cy="1275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588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000">
        <p:sndAc>
          <p:stSnd>
            <p:snd r:embed="rId2" name="applause.wav"/>
          </p:stSnd>
        </p:sndAc>
      </p:transition>
    </mc:Choice>
    <mc:Fallback xmlns="">
      <p:transition spd="slow" advTm="45000">
        <p:sndAc>
          <p:stSnd>
            <p:snd r:embed="rId16" name="applaus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8892480" cy="792088"/>
          </a:xfrm>
        </p:spPr>
        <p:txBody>
          <a:bodyPr/>
          <a:lstStyle/>
          <a:p>
            <a:r>
              <a:rPr lang="cs-CZ" dirty="0" smtClean="0"/>
              <a:t>Zapamatuj si věci na obrázku:</a:t>
            </a:r>
            <a:endParaRPr lang="cs-CZ" dirty="0"/>
          </a:p>
        </p:txBody>
      </p:sp>
      <p:pic>
        <p:nvPicPr>
          <p:cNvPr id="1026" name="Picture 2" descr="C:\Users\Kabinet\AppData\Local\Temp\MP90034159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038838"/>
            <a:ext cx="2550226" cy="1819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92896"/>
            <a:ext cx="1763836" cy="1763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41777"/>
            <a:ext cx="1763836" cy="1763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726168"/>
            <a:ext cx="2051868" cy="2051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189813"/>
            <a:ext cx="1763836" cy="1763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836" y="4869160"/>
            <a:ext cx="1835844" cy="1835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778036"/>
            <a:ext cx="1907852" cy="1907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0" y="1045797"/>
            <a:ext cx="2051868" cy="1807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269" y="3054005"/>
            <a:ext cx="2375544" cy="2375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884" y="1503900"/>
            <a:ext cx="1870914" cy="18709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2798" y="1082736"/>
            <a:ext cx="1870913" cy="1870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2797" y="3020926"/>
            <a:ext cx="1955885" cy="1955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453313" y="2435690"/>
            <a:ext cx="3761519" cy="13207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1934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applause.wav"/>
          </p:stSnd>
        </p:sndAc>
      </p:transition>
    </mc:Choice>
    <mc:Fallback xmlns="">
      <p:transition spd="slow">
        <p:sndAc>
          <p:stSnd>
            <p:snd r:embed="rId16" name="applau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756002"/>
          </a:xfrm>
        </p:spPr>
        <p:txBody>
          <a:bodyPr>
            <a:normAutofit fontScale="90000"/>
          </a:bodyPr>
          <a:lstStyle/>
          <a:p>
            <a:r>
              <a:rPr lang="cs-CZ" sz="4400" dirty="0" smtClean="0"/>
              <a:t>VNÍMÁNÍ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1052736"/>
            <a:ext cx="72728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Svět vnímáme pomocí smyslových orgánů.</a:t>
            </a:r>
          </a:p>
        </p:txBody>
      </p:sp>
      <p:pic>
        <p:nvPicPr>
          <p:cNvPr id="3074" name="Picture 2" descr="C:\Users\Kabinet\AppData\Local\Temp\MP9004052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9" y="3137465"/>
            <a:ext cx="3704456" cy="2116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412776"/>
            <a:ext cx="2195884" cy="2411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941709"/>
            <a:ext cx="1943496" cy="1943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596" y="4086587"/>
            <a:ext cx="1943496" cy="1943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274436"/>
            <a:ext cx="1979861" cy="19798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5536" y="2492896"/>
            <a:ext cx="9589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zrak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60032" y="2785283"/>
            <a:ext cx="9989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chuť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859023" y="2129954"/>
            <a:ext cx="12332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sluch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120758" y="6054910"/>
            <a:ext cx="10951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hmat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99992" y="6237312"/>
            <a:ext cx="9140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čich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52822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307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307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307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307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283152" cy="756002"/>
          </a:xfrm>
        </p:spPr>
        <p:txBody>
          <a:bodyPr/>
          <a:lstStyle/>
          <a:p>
            <a:r>
              <a:rPr lang="cs-CZ" dirty="0" smtClean="0"/>
              <a:t>Představy a fantazie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1340768"/>
            <a:ext cx="820891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i="1" u="sng" dirty="0" smtClean="0"/>
              <a:t>Vnímání</a:t>
            </a:r>
            <a:r>
              <a:rPr lang="cs-CZ" sz="3200" dirty="0" smtClean="0"/>
              <a:t> = přijímání informací o vnějším a vnitřním prostředí</a:t>
            </a:r>
          </a:p>
          <a:p>
            <a:endParaRPr lang="cs-CZ" sz="3200" dirty="0"/>
          </a:p>
          <a:p>
            <a:r>
              <a:rPr lang="cs-CZ" sz="3200" b="1" i="1" u="sng" dirty="0" smtClean="0"/>
              <a:t>Představy</a:t>
            </a:r>
            <a:r>
              <a:rPr lang="cs-CZ" sz="3200" dirty="0" smtClean="0"/>
              <a:t>: názorný obraz něčeho, co v daném okamžiku nepůsobí na naše smysly</a:t>
            </a:r>
          </a:p>
          <a:p>
            <a:endParaRPr lang="cs-CZ" sz="3200" dirty="0"/>
          </a:p>
          <a:p>
            <a:r>
              <a:rPr lang="cs-CZ" sz="3200" b="1" i="1" u="sng" dirty="0" smtClean="0"/>
              <a:t>Fantazie: </a:t>
            </a:r>
            <a:r>
              <a:rPr lang="cs-CZ" sz="3200" dirty="0" smtClean="0"/>
              <a:t>vytváření nových obrazů</a:t>
            </a:r>
          </a:p>
          <a:p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236646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692696"/>
            <a:ext cx="748883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Někdy se naše vnímání nechá oklamat.</a:t>
            </a:r>
          </a:p>
          <a:p>
            <a:endParaRPr lang="cs-CZ" sz="3200" dirty="0"/>
          </a:p>
          <a:p>
            <a:r>
              <a:rPr lang="cs-CZ" sz="3200" dirty="0" smtClean="0"/>
              <a:t>Ochutnali jste někdy rajčata s cukrem? Opravdu to chutná jako jahody s cukrem. </a:t>
            </a:r>
            <a:r>
              <a:rPr lang="cs-CZ" sz="3200" dirty="0" smtClean="0">
                <a:sym typeface="Wingdings" pitchFamily="2" charset="2"/>
              </a:rPr>
              <a:t></a:t>
            </a:r>
          </a:p>
          <a:p>
            <a:endParaRPr lang="cs-CZ" sz="3200" dirty="0">
              <a:sym typeface="Wingdings" pitchFamily="2" charset="2"/>
            </a:endParaRPr>
          </a:p>
          <a:p>
            <a:r>
              <a:rPr lang="cs-CZ" sz="3200" dirty="0" smtClean="0">
                <a:sym typeface="Wingdings" pitchFamily="2" charset="2"/>
              </a:rPr>
              <a:t>A co takhle optické klamy?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229954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507288" cy="900018"/>
          </a:xfrm>
        </p:spPr>
        <p:txBody>
          <a:bodyPr>
            <a:normAutofit/>
          </a:bodyPr>
          <a:lstStyle/>
          <a:p>
            <a:r>
              <a:rPr lang="cs-CZ" sz="2000" dirty="0"/>
              <a:t>Sledujte pozorně černé tečky na spojnici šedých čar. Některé se vám budou zdát bílé, jiné černé.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828" y="1628800"/>
            <a:ext cx="6885614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7735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60647"/>
            <a:ext cx="4260106" cy="6272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39552" y="1268760"/>
            <a:ext cx="27363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 tomto obrázku se skrývají tři tváře</a:t>
            </a:r>
            <a:r>
              <a:rPr lang="cs-CZ" dirty="0" smtClean="0"/>
              <a:t>.</a:t>
            </a:r>
          </a:p>
          <a:p>
            <a:r>
              <a:rPr lang="cs-CZ" dirty="0" smtClean="0"/>
              <a:t>Vousatý </a:t>
            </a:r>
            <a:r>
              <a:rPr lang="cs-CZ" dirty="0"/>
              <a:t>děda, stará babice a mladá dívka. Dokážete je všechny najít?</a:t>
            </a:r>
          </a:p>
        </p:txBody>
      </p:sp>
    </p:spTree>
    <p:extLst>
      <p:ext uri="{BB962C8B-B14F-4D97-AF65-F5344CB8AC3E}">
        <p14:creationId xmlns:p14="http://schemas.microsoft.com/office/powerpoint/2010/main" val="3213448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467544" y="188640"/>
            <a:ext cx="5791200" cy="288032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3308" y="620688"/>
            <a:ext cx="8797164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u="sng" dirty="0">
                <a:solidFill>
                  <a:prstClr val="black"/>
                </a:solidFill>
              </a:rPr>
              <a:t>Použitá literatura a odkazy:</a:t>
            </a:r>
          </a:p>
          <a:p>
            <a:endParaRPr lang="cs-CZ" sz="2200" b="1" u="sng" dirty="0">
              <a:solidFill>
                <a:prstClr val="black"/>
              </a:solidFill>
            </a:endParaRPr>
          </a:p>
          <a:p>
            <a:pPr marL="342900" indent="-342900">
              <a:buFontTx/>
              <a:buChar char="-"/>
            </a:pPr>
            <a:r>
              <a:rPr lang="cs-CZ" sz="2200" dirty="0">
                <a:solidFill>
                  <a:prstClr val="black"/>
                </a:solidFill>
              </a:rPr>
              <a:t>Obrázky použity ze sady Office</a:t>
            </a:r>
          </a:p>
          <a:p>
            <a:pPr marL="342900" indent="-342900">
              <a:buFontTx/>
              <a:buChar char="-"/>
            </a:pPr>
            <a:r>
              <a:rPr lang="cs-CZ" sz="2200" dirty="0">
                <a:solidFill>
                  <a:prstClr val="black"/>
                </a:solidFill>
              </a:rPr>
              <a:t>Není-li uvedeno jinak je materiál dílem autorky podle učebních osnov odpovídajících ŠVP vyučovaných podle učebnic:</a:t>
            </a:r>
          </a:p>
          <a:p>
            <a:r>
              <a:rPr lang="cs-CZ" sz="2200" dirty="0">
                <a:solidFill>
                  <a:prstClr val="black"/>
                </a:solidFill>
              </a:rPr>
              <a:t> </a:t>
            </a:r>
            <a:r>
              <a:rPr lang="cs-CZ" sz="2200" dirty="0"/>
              <a:t>JANOŠKOVÁ, </a:t>
            </a:r>
            <a:r>
              <a:rPr lang="cs-CZ" sz="2200" dirty="0" err="1"/>
              <a:t>D.,a</a:t>
            </a:r>
            <a:r>
              <a:rPr lang="cs-CZ" sz="2200" dirty="0"/>
              <a:t> kol. autorů. Občanská výchova 8, Rodinná výchova 8, učebnice pro základní školy a víceletá gymnázia. 1st </a:t>
            </a:r>
            <a:r>
              <a:rPr lang="cs-CZ" sz="2200" dirty="0" err="1"/>
              <a:t>ed</a:t>
            </a:r>
            <a:r>
              <a:rPr lang="cs-CZ" sz="2200" dirty="0"/>
              <a:t>. Plzeň: Fraus, 2005. ISBN 80-7238-393-0.</a:t>
            </a:r>
          </a:p>
          <a:p>
            <a:endParaRPr lang="cs-CZ" sz="2200" dirty="0"/>
          </a:p>
          <a:p>
            <a:r>
              <a:rPr lang="cs-CZ" sz="2200" dirty="0"/>
              <a:t>JANOŠKOVÁ, D., ONDRÁČKOVÁ, M.,ČABALOVÁ,D. Občanská výchova 8, Rodinná výchova 8, příručka pro učitele. 1st </a:t>
            </a:r>
            <a:r>
              <a:rPr lang="cs-CZ" sz="2200" dirty="0" err="1"/>
              <a:t>ed</a:t>
            </a:r>
            <a:r>
              <a:rPr lang="cs-CZ" sz="2200" dirty="0"/>
              <a:t>. Plzeň: Fraus, 2005. ISBN 80-7238-394-9.</a:t>
            </a:r>
          </a:p>
          <a:p>
            <a:endParaRPr lang="cs-CZ" sz="2200" dirty="0" smtClean="0">
              <a:hlinkClick r:id="rId2"/>
            </a:endParaRPr>
          </a:p>
          <a:p>
            <a:pPr marL="457200" indent="-457200">
              <a:buAutoNum type="arabicParenR"/>
            </a:pPr>
            <a:r>
              <a:rPr lang="cs-CZ" sz="2200" dirty="0" smtClean="0">
                <a:hlinkClick r:id="rId2"/>
              </a:rPr>
              <a:t>http</a:t>
            </a:r>
            <a:r>
              <a:rPr lang="cs-CZ" sz="2200" dirty="0">
                <a:hlinkClick r:id="rId2"/>
              </a:rPr>
              <a:t>://</a:t>
            </a:r>
            <a:r>
              <a:rPr lang="cs-CZ" sz="2200" dirty="0" smtClean="0">
                <a:hlinkClick r:id="rId2"/>
              </a:rPr>
              <a:t>www.bolehlav.cz/optickeklamycernetecky.php</a:t>
            </a:r>
            <a:endParaRPr lang="cs-CZ" sz="2200" dirty="0" smtClean="0"/>
          </a:p>
          <a:p>
            <a:pPr marL="457200" indent="-457200">
              <a:buAutoNum type="arabicParenR"/>
            </a:pPr>
            <a:r>
              <a:rPr lang="cs-CZ" sz="2200" dirty="0">
                <a:hlinkClick r:id="rId3"/>
              </a:rPr>
              <a:t>http://</a:t>
            </a:r>
            <a:r>
              <a:rPr lang="cs-CZ" sz="2200" dirty="0" smtClean="0">
                <a:hlinkClick r:id="rId3"/>
              </a:rPr>
              <a:t>www.bolehlav.cz/optickeklamytritvare.php</a:t>
            </a:r>
            <a:endParaRPr lang="cs-CZ" sz="2200" dirty="0" smtClean="0"/>
          </a:p>
          <a:p>
            <a:endParaRPr lang="cs-CZ" sz="2200" dirty="0"/>
          </a:p>
          <a:p>
            <a:r>
              <a:rPr lang="cs-CZ" sz="2200" smtClean="0"/>
              <a:t>Citováno dne 9.11.2011</a:t>
            </a:r>
            <a:endParaRPr lang="cs-CZ" sz="2200" dirty="0" smtClean="0"/>
          </a:p>
        </p:txBody>
      </p:sp>
    </p:spTree>
    <p:extLst>
      <p:ext uri="{BB962C8B-B14F-4D97-AF65-F5344CB8AC3E}">
        <p14:creationId xmlns:p14="http://schemas.microsoft.com/office/powerpoint/2010/main" val="3630012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Základní">
  <a:themeElements>
    <a:clrScheme name="Základní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Základní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Základní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200</TotalTime>
  <Words>292</Words>
  <Application>Microsoft Office PowerPoint</Application>
  <PresentationFormat>Předvádění na obrazovce (4:3)</PresentationFormat>
  <Paragraphs>40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Základní</vt:lpstr>
      <vt:lpstr>1_Motiv systému Office</vt:lpstr>
      <vt:lpstr>Název školy: ZŠ Klášterec nad Ohří, Krátká 676 Autor: Mgr. Veronika Kubincová Název materiálu: VY_32_INOVACE_8_11_Vnímání Číslo projektu: CZ.1.07/1.4.00/21.1115  </vt:lpstr>
      <vt:lpstr>VNÍMÁNÍ</vt:lpstr>
      <vt:lpstr>Zapamatuj si věci na obrázku:</vt:lpstr>
      <vt:lpstr>Zapamatuj si věci na obrázku:</vt:lpstr>
      <vt:lpstr>VNÍMÁNÍ</vt:lpstr>
      <vt:lpstr>Představy a fantazie</vt:lpstr>
      <vt:lpstr>Prezentace aplikace PowerPoint</vt:lpstr>
      <vt:lpstr>Sledujte pozorně černé tečky na spojnici šedých čar. Některé se vám budou zdát bílé, jiné černé.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Kabinet</dc:creator>
  <cp:lastModifiedBy>Kabinet</cp:lastModifiedBy>
  <cp:revision>21</cp:revision>
  <dcterms:created xsi:type="dcterms:W3CDTF">2011-11-09T09:19:01Z</dcterms:created>
  <dcterms:modified xsi:type="dcterms:W3CDTF">2012-02-07T11:19:20Z</dcterms:modified>
</cp:coreProperties>
</file>