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1"/>
  </p:notesMasterIdLst>
  <p:sldIdLst>
    <p:sldId id="263" r:id="rId3"/>
    <p:sldId id="256" r:id="rId4"/>
    <p:sldId id="257" r:id="rId5"/>
    <p:sldId id="258" r:id="rId6"/>
    <p:sldId id="259" r:id="rId7"/>
    <p:sldId id="260" r:id="rId8"/>
    <p:sldId id="261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5EBF69C-A7C3-4F25-B455-E5ED0643BC7E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4D7DEC-080D-4075-96F9-9B4D80B2B8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84664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2464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E30844-4C74-430A-8DA7-25720774B7A5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34104F9-3BE1-414A-9BB8-A8F09971F32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E30844-4C74-430A-8DA7-25720774B7A5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4104F9-3BE1-414A-9BB8-A8F09971F32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E30844-4C74-430A-8DA7-25720774B7A5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4104F9-3BE1-414A-9BB8-A8F09971F324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E30844-4C74-430A-8DA7-25720774B7A5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4104F9-3BE1-414A-9BB8-A8F09971F32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E30844-4C74-430A-8DA7-25720774B7A5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4104F9-3BE1-414A-9BB8-A8F09971F324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E30844-4C74-430A-8DA7-25720774B7A5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4104F9-3BE1-414A-9BB8-A8F09971F32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E30844-4C74-430A-8DA7-25720774B7A5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4104F9-3BE1-414A-9BB8-A8F09971F32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E30844-4C74-430A-8DA7-25720774B7A5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4104F9-3BE1-414A-9BB8-A8F09971F32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E30844-4C74-430A-8DA7-25720774B7A5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4104F9-3BE1-414A-9BB8-A8F09971F32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E30844-4C74-430A-8DA7-25720774B7A5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4104F9-3BE1-414A-9BB8-A8F09971F32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E30844-4C74-430A-8DA7-25720774B7A5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4104F9-3BE1-414A-9BB8-A8F09971F32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B3886-C8AE-4D2D-9490-617123510B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700661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BBA46-01A4-4C0A-A303-F52A8973496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642911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CDE20-159D-424D-B34B-02B4A8367E3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672156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A40521-C15E-40C1-8D53-DD6102ABDF1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150613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89C09-6E85-4DBB-B846-0E3CF123FFC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010150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B4616-5A15-41B0-970A-4438821B289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188610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43D32-B51C-460E-93D6-93E296DA501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342394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3A7AC-B426-465D-BCA7-7ABC9D7B7E21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89707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77ADAC-6364-4954-AAE9-4F472273A15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640670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8B152-721B-4ACD-AD14-163A36481AC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266809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AE33E-252D-4116-851C-EACF7FF8A72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62694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7AE30844-4C74-430A-8DA7-25720774B7A5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D34104F9-3BE1-414A-9BB8-A8F09971F324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AF368F-4FD4-413D-98DF-0E11BF0CFB2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46928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lum bright="40000" contrast="-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5393700"/>
            <a:ext cx="4688309" cy="1464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5" cstate="print">
            <a:lum bright="4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467544" y="548680"/>
            <a:ext cx="7772400" cy="2088231"/>
          </a:xfrm>
        </p:spPr>
        <p:txBody>
          <a:bodyPr>
            <a:noAutofit/>
          </a:bodyPr>
          <a:lstStyle/>
          <a:p>
            <a:pPr algn="l"/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Mgr. Veronika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Kubincová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materiálu</a:t>
            </a:r>
            <a:r>
              <a:rPr lang="cs-CZ" sz="2800" b="1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800" i="1" smtClean="0">
                <a:latin typeface="Times New Roman" pitchFamily="18" charset="0"/>
                <a:cs typeface="Times New Roman" pitchFamily="18" charset="0"/>
              </a:rPr>
              <a:t>VY_32_INOVACE_10_11_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Pracovní listy, myšlení a vnímání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7544" y="3140968"/>
            <a:ext cx="7560840" cy="1824608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Anotace: </a:t>
            </a:r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Prezentace pro 8. ročník. Slouží jako pracovní listy k procvičení naučené látky- smysly, myšlení, řeč.</a:t>
            </a:r>
          </a:p>
          <a:p>
            <a:pPr algn="l"/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Pracovní listy předpokládají s prací na </a:t>
            </a:r>
            <a:r>
              <a:rPr lang="cs-CZ" sz="240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interaktivní tabuli.</a:t>
            </a:r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l"/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8788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Pracovní listy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/>
              <a:t>Myšlení a vnímání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94577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0728"/>
          </a:xfrm>
        </p:spPr>
        <p:txBody>
          <a:bodyPr/>
          <a:lstStyle/>
          <a:p>
            <a:pPr algn="l"/>
            <a:r>
              <a:rPr lang="cs-CZ" dirty="0" smtClean="0"/>
              <a:t>Správně spoj!</a:t>
            </a:r>
            <a:endParaRPr lang="cs-CZ" dirty="0"/>
          </a:p>
        </p:txBody>
      </p:sp>
      <p:pic>
        <p:nvPicPr>
          <p:cNvPr id="3" name="Picture 2" descr="C:\Users\Kabinet\AppData\Local\Temp\MP90040521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1412776"/>
            <a:ext cx="1967432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6365" y="4858144"/>
            <a:ext cx="1979861" cy="19798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931337"/>
            <a:ext cx="1943496" cy="19434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6144" y="3933031"/>
            <a:ext cx="1943496" cy="19434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1978" y="1772816"/>
            <a:ext cx="1691828" cy="18582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995936" y="1235484"/>
            <a:ext cx="1368152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Hmat</a:t>
            </a:r>
          </a:p>
          <a:p>
            <a:endParaRPr lang="cs-CZ" sz="2800" b="1" dirty="0" smtClean="0"/>
          </a:p>
          <a:p>
            <a:r>
              <a:rPr lang="cs-CZ" sz="2800" b="1" dirty="0" smtClean="0"/>
              <a:t>Zrak</a:t>
            </a:r>
          </a:p>
          <a:p>
            <a:endParaRPr lang="cs-CZ" sz="2800" b="1" dirty="0" smtClean="0"/>
          </a:p>
          <a:p>
            <a:r>
              <a:rPr lang="cs-CZ" sz="2800" b="1" dirty="0" smtClean="0"/>
              <a:t>Sluch</a:t>
            </a:r>
          </a:p>
          <a:p>
            <a:endParaRPr lang="cs-CZ" sz="2800" b="1" dirty="0" smtClean="0"/>
          </a:p>
          <a:p>
            <a:r>
              <a:rPr lang="cs-CZ" sz="2800" b="1" dirty="0" smtClean="0"/>
              <a:t>Chuť</a:t>
            </a:r>
          </a:p>
          <a:p>
            <a:endParaRPr lang="cs-CZ" sz="2800" b="1" dirty="0" smtClean="0"/>
          </a:p>
          <a:p>
            <a:r>
              <a:rPr lang="cs-CZ" sz="2800" b="1" dirty="0" smtClean="0"/>
              <a:t>Čich</a:t>
            </a:r>
          </a:p>
          <a:p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452320" y="6314785"/>
            <a:ext cx="16916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SMYSLY</a:t>
            </a:r>
            <a:endParaRPr lang="cs-CZ" sz="2800" dirty="0">
              <a:solidFill>
                <a:srgbClr val="FF0000"/>
              </a:solidFill>
            </a:endParaRPr>
          </a:p>
        </p:txBody>
      </p:sp>
      <p:cxnSp>
        <p:nvCxnSpPr>
          <p:cNvPr id="11" name="Přímá spojnice se šipkou 10"/>
          <p:cNvCxnSpPr/>
          <p:nvPr/>
        </p:nvCxnSpPr>
        <p:spPr>
          <a:xfrm>
            <a:off x="5076056" y="1556792"/>
            <a:ext cx="1780088" cy="2376239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>
            <a:off x="2195736" y="2348880"/>
            <a:ext cx="1800200" cy="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V="1">
            <a:off x="5364088" y="2744911"/>
            <a:ext cx="1800200" cy="540073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H="1">
            <a:off x="2195736" y="4149080"/>
            <a:ext cx="1800200" cy="1727447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H="1" flipV="1">
            <a:off x="1967433" y="3933031"/>
            <a:ext cx="2028503" cy="941802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720280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0728"/>
          </a:xfrm>
        </p:spPr>
        <p:txBody>
          <a:bodyPr/>
          <a:lstStyle/>
          <a:p>
            <a:pPr algn="l"/>
            <a:r>
              <a:rPr lang="cs-CZ" dirty="0" smtClean="0"/>
              <a:t>Doplň!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340768"/>
            <a:ext cx="864096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Okolní svět vnímáme pomocí ………….</a:t>
            </a:r>
          </a:p>
          <a:p>
            <a:endParaRPr lang="cs-CZ" sz="2800" dirty="0"/>
          </a:p>
          <a:p>
            <a:r>
              <a:rPr lang="cs-CZ" sz="2800" dirty="0" smtClean="0"/>
              <a:t>Když na něco koukám používám …………..</a:t>
            </a:r>
          </a:p>
          <a:p>
            <a:endParaRPr lang="cs-CZ" sz="2800" dirty="0"/>
          </a:p>
          <a:p>
            <a:r>
              <a:rPr lang="cs-CZ" sz="2800" dirty="0" smtClean="0"/>
              <a:t>Slanost, hořkost.. Rozpoznávám pomocí ……….</a:t>
            </a:r>
          </a:p>
          <a:p>
            <a:endParaRPr lang="cs-CZ" sz="2800" dirty="0" smtClean="0"/>
          </a:p>
          <a:p>
            <a:r>
              <a:rPr lang="cs-CZ" sz="2800" dirty="0" smtClean="0"/>
              <a:t>Kterým smyslem rozeznáváme zvuky? …………</a:t>
            </a:r>
          </a:p>
          <a:p>
            <a:endParaRPr lang="cs-CZ" sz="2800" dirty="0"/>
          </a:p>
          <a:p>
            <a:r>
              <a:rPr lang="cs-CZ" sz="2800" dirty="0" smtClean="0"/>
              <a:t>Co smrdí a co voní poznám díky. ……………….</a:t>
            </a:r>
          </a:p>
          <a:p>
            <a:endParaRPr lang="cs-CZ" sz="2800" dirty="0"/>
          </a:p>
          <a:p>
            <a:r>
              <a:rPr lang="cs-CZ" sz="2800" dirty="0" smtClean="0"/>
              <a:t>Který ze smyslů nám tady chybí? ………………..</a:t>
            </a:r>
          </a:p>
          <a:p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0710" y="1348586"/>
            <a:ext cx="9188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smyslů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524328" y="2236222"/>
            <a:ext cx="6351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zrak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028383" y="3129484"/>
            <a:ext cx="6463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chuť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159437" y="4036422"/>
            <a:ext cx="7264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sluch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082885" y="4779306"/>
            <a:ext cx="5918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čich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103130" y="5662371"/>
            <a:ext cx="7136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hmat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40017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8720"/>
          </a:xfrm>
        </p:spPr>
        <p:txBody>
          <a:bodyPr/>
          <a:lstStyle/>
          <a:p>
            <a:r>
              <a:rPr lang="cs-CZ" sz="4000" dirty="0"/>
              <a:t>Co nepatří mezi vlastnosti myšlení?</a:t>
            </a:r>
          </a:p>
        </p:txBody>
      </p:sp>
      <p:sp>
        <p:nvSpPr>
          <p:cNvPr id="3" name="Obdélník 2"/>
          <p:cNvSpPr/>
          <p:nvPr/>
        </p:nvSpPr>
        <p:spPr>
          <a:xfrm>
            <a:off x="4087051" y="3420289"/>
            <a:ext cx="241284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elektrifikace</a:t>
            </a:r>
            <a:endParaRPr lang="cs-CZ" sz="3200" dirty="0"/>
          </a:p>
        </p:txBody>
      </p:sp>
      <p:sp>
        <p:nvSpPr>
          <p:cNvPr id="4" name="Obdélník 3"/>
          <p:cNvSpPr/>
          <p:nvPr/>
        </p:nvSpPr>
        <p:spPr>
          <a:xfrm>
            <a:off x="1601394" y="3121865"/>
            <a:ext cx="123463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</a:t>
            </a:r>
            <a:r>
              <a:rPr lang="cs-CZ" sz="3200" dirty="0" smtClean="0"/>
              <a:t>šířka </a:t>
            </a:r>
            <a:endParaRPr lang="cs-CZ" sz="3200" dirty="0"/>
          </a:p>
        </p:txBody>
      </p:sp>
      <p:sp>
        <p:nvSpPr>
          <p:cNvPr id="5" name="Obdélník 4"/>
          <p:cNvSpPr/>
          <p:nvPr/>
        </p:nvSpPr>
        <p:spPr>
          <a:xfrm>
            <a:off x="2914815" y="2204864"/>
            <a:ext cx="181812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pružnost</a:t>
            </a:r>
            <a:endParaRPr lang="cs-CZ" sz="3200" dirty="0"/>
          </a:p>
        </p:txBody>
      </p:sp>
      <p:sp>
        <p:nvSpPr>
          <p:cNvPr id="6" name="Obdélník 5"/>
          <p:cNvSpPr/>
          <p:nvPr/>
        </p:nvSpPr>
        <p:spPr>
          <a:xfrm>
            <a:off x="6096953" y="1912476"/>
            <a:ext cx="173797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přesnost</a:t>
            </a:r>
            <a:endParaRPr lang="cs-CZ" sz="3200" dirty="0"/>
          </a:p>
        </p:txBody>
      </p:sp>
      <p:sp>
        <p:nvSpPr>
          <p:cNvPr id="7" name="Obdélník 6"/>
          <p:cNvSpPr/>
          <p:nvPr/>
        </p:nvSpPr>
        <p:spPr>
          <a:xfrm>
            <a:off x="6499891" y="4005064"/>
            <a:ext cx="226158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uvolňování</a:t>
            </a:r>
            <a:endParaRPr lang="cs-CZ" sz="3200" dirty="0"/>
          </a:p>
        </p:txBody>
      </p:sp>
      <p:sp>
        <p:nvSpPr>
          <p:cNvPr id="8" name="Obdélník 7"/>
          <p:cNvSpPr/>
          <p:nvPr/>
        </p:nvSpPr>
        <p:spPr>
          <a:xfrm>
            <a:off x="849258" y="4386466"/>
            <a:ext cx="235192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zapomínání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268189" y="4932457"/>
            <a:ext cx="98456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zrak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99592" y="1700808"/>
            <a:ext cx="112562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hmat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482232" y="5517232"/>
            <a:ext cx="162736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stabilita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3141177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6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6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6" presetClass="emph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pPr algn="l"/>
            <a:r>
              <a:rPr lang="cs-CZ" sz="4800" dirty="0" smtClean="0"/>
              <a:t>Napiš jak dělíme řeč:</a:t>
            </a:r>
            <a:endParaRPr lang="cs-CZ" sz="4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5907926"/>
            <a:ext cx="86409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Vnější = nahlas a vnitřní = „pro sebe“</a:t>
            </a:r>
          </a:p>
        </p:txBody>
      </p:sp>
    </p:spTree>
    <p:extLst>
      <p:ext uri="{BB962C8B-B14F-4D97-AF65-F5344CB8AC3E}">
        <p14:creationId xmlns:p14="http://schemas.microsoft.com/office/powerpoint/2010/main" val="21192448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pPr algn="l"/>
            <a:r>
              <a:rPr lang="cs-CZ" dirty="0" smtClean="0"/>
              <a:t>Správně spoj: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1107" y="1723019"/>
            <a:ext cx="156805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syntéza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4949" y="3376092"/>
            <a:ext cx="15921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analýza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770" y="4945523"/>
            <a:ext cx="162576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myšlení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771800" y="1493085"/>
            <a:ext cx="629751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Poznávací proces, při němž dochází k manipulaci s vjemy, představami…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915816" y="4945523"/>
            <a:ext cx="615350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myšlenková operace, kdy</a:t>
            </a:r>
            <a:r>
              <a:rPr lang="pl-PL" sz="2400" dirty="0" smtClean="0"/>
              <a:t> celou myšlenku rozdělím na části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915815" y="3376092"/>
            <a:ext cx="615350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myšlenková operace, kdy</a:t>
            </a:r>
            <a:r>
              <a:rPr lang="pl-PL" sz="2400" dirty="0" smtClean="0"/>
              <a:t> části myšlenky spojím do jedné</a:t>
            </a:r>
          </a:p>
        </p:txBody>
      </p:sp>
      <p:cxnSp>
        <p:nvCxnSpPr>
          <p:cNvPr id="10" name="Přímá spojnice se šipkou 9"/>
          <p:cNvCxnSpPr>
            <a:stCxn id="5" idx="3"/>
          </p:cNvCxnSpPr>
          <p:nvPr/>
        </p:nvCxnSpPr>
        <p:spPr>
          <a:xfrm flipV="1">
            <a:off x="1637536" y="2132856"/>
            <a:ext cx="1134264" cy="3105055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1637536" y="3685383"/>
            <a:ext cx="1134264" cy="1552527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1637536" y="2015406"/>
            <a:ext cx="1134264" cy="1653073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472417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04664"/>
            <a:ext cx="8496944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>
                <a:solidFill>
                  <a:prstClr val="black"/>
                </a:solidFill>
              </a:rPr>
              <a:t>Použitá literatura a odkazy:</a:t>
            </a:r>
          </a:p>
          <a:p>
            <a:endParaRPr lang="cs-CZ" sz="2800" b="1" u="sng" dirty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2000" dirty="0">
                <a:solidFill>
                  <a:prstClr val="black"/>
                </a:solidFill>
              </a:rPr>
              <a:t>Obrázky použity ze sady Office</a:t>
            </a:r>
          </a:p>
          <a:p>
            <a:pPr marL="342900" indent="-342900">
              <a:buFontTx/>
              <a:buChar char="-"/>
            </a:pPr>
            <a:r>
              <a:rPr lang="cs-CZ" sz="2000" dirty="0">
                <a:solidFill>
                  <a:prstClr val="black"/>
                </a:solidFill>
              </a:rPr>
              <a:t>Není-li uvedeno jinak je materiál dílem autorky podle učebních osnov odpovídajících ŠVP vyučovaných podle učebnic:</a:t>
            </a:r>
          </a:p>
          <a:p>
            <a:r>
              <a:rPr lang="cs-CZ" sz="2000" dirty="0">
                <a:solidFill>
                  <a:prstClr val="black"/>
                </a:solidFill>
              </a:rPr>
              <a:t> </a:t>
            </a:r>
            <a:r>
              <a:rPr lang="cs-CZ" sz="2000" dirty="0"/>
              <a:t>JANOŠKOVÁ, </a:t>
            </a:r>
            <a:r>
              <a:rPr lang="cs-CZ" sz="2000" dirty="0" err="1"/>
              <a:t>D.,a</a:t>
            </a:r>
            <a:r>
              <a:rPr lang="cs-CZ" sz="2000" dirty="0"/>
              <a:t> kol. autorů. Občanská výchova 8, Rodinná výchova 8, učebnice pro základní školy a víceletá gymnázia. 1st </a:t>
            </a:r>
            <a:r>
              <a:rPr lang="cs-CZ" sz="2000" dirty="0" err="1"/>
              <a:t>ed</a:t>
            </a:r>
            <a:r>
              <a:rPr lang="cs-CZ" sz="2000" dirty="0"/>
              <a:t>. Plzeň: Fraus, 2005. ISBN 80-7238-393-0.</a:t>
            </a:r>
          </a:p>
          <a:p>
            <a:endParaRPr lang="cs-CZ" sz="2000" dirty="0"/>
          </a:p>
          <a:p>
            <a:r>
              <a:rPr lang="cs-CZ" sz="2000" dirty="0"/>
              <a:t>JANOŠKOVÁ, D., ONDRÁČKOVÁ, M.,ČABALOVÁ,D. Občanská výchova 8, Rodinná výchova 8, příručka pro učitele. 1st </a:t>
            </a:r>
            <a:r>
              <a:rPr lang="cs-CZ" sz="2000" dirty="0" err="1"/>
              <a:t>ed</a:t>
            </a:r>
            <a:r>
              <a:rPr lang="cs-CZ" sz="2000" dirty="0"/>
              <a:t>. Plzeň: Fraus, 2005. ISBN 80-7238-394-9</a:t>
            </a:r>
            <a:r>
              <a:rPr lang="cs-CZ" sz="2000" dirty="0" smtClean="0"/>
              <a:t>.</a:t>
            </a:r>
          </a:p>
          <a:p>
            <a:endParaRPr lang="cs-CZ" sz="2000" dirty="0"/>
          </a:p>
          <a:p>
            <a:r>
              <a:rPr lang="cs-CZ" sz="2000" dirty="0" smtClean="0"/>
              <a:t>Citováno dne 22.11.2011</a:t>
            </a:r>
            <a:endParaRPr lang="cs-CZ" sz="2000" dirty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9593286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50</TotalTime>
  <Words>273</Words>
  <Application>Microsoft Office PowerPoint</Application>
  <PresentationFormat>Předvádění na obrazovce (4:3)</PresentationFormat>
  <Paragraphs>62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Exekutivní</vt:lpstr>
      <vt:lpstr>1_Motiv systému Office</vt:lpstr>
      <vt:lpstr>Název školy: ZŠ Klášterec nad Ohří, Krátká 676 Autor: Mgr. Veronika Kubincová Název materiálu: VY_32_INOVACE_10_11_ Pracovní listy, myšlení a vnímání Číslo projektu: CZ.1.07/1.4.00/21.1115  </vt:lpstr>
      <vt:lpstr>Pracovní listy</vt:lpstr>
      <vt:lpstr>Správně spoj!</vt:lpstr>
      <vt:lpstr>Doplň!</vt:lpstr>
      <vt:lpstr>Co nepatří mezi vlastnosti myšlení?</vt:lpstr>
      <vt:lpstr>Napiš jak dělíme řeč:</vt:lpstr>
      <vt:lpstr>Správně spoj: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Pracovní listy</dc:title>
  <dc:creator>Kabinet</dc:creator>
  <cp:lastModifiedBy>Kabinet</cp:lastModifiedBy>
  <cp:revision>8</cp:revision>
  <dcterms:created xsi:type="dcterms:W3CDTF">2012-01-04T21:28:03Z</dcterms:created>
  <dcterms:modified xsi:type="dcterms:W3CDTF">2012-02-07T11:19:49Z</dcterms:modified>
</cp:coreProperties>
</file>