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Opposites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smtClean="0"/>
            <a:t>NÁZEV:VY_22_INOVACE_14_AJ8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502198-2BA5-46B8-9A98-0D24DED50FD7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89F66C15-4C65-49A2-94A3-9A68C55D1AAE}" type="presOf" srcId="{D1D4F407-5343-4D3F-B5B9-D407B03CAEB4}" destId="{D005CE8C-CC26-4C3E-AC11-E15060ECD759}" srcOrd="0" destOrd="0" presId="urn:microsoft.com/office/officeart/2005/8/layout/target3"/>
    <dgm:cxn modelId="{B12CCCFD-F129-4732-891D-5A086B2F13A1}" type="presOf" srcId="{26CBEA56-8CFD-48C0-BD6E-2EB16B1FBF42}" destId="{5583D5C5-FAFF-4548-819C-80E289F7377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79C58A2-D81B-4B06-9CCE-C31A7456F886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713B4E43-C240-47B0-B0E7-1D2DA8CF1344}" type="presOf" srcId="{1AE9165A-6B70-4FFD-A49C-881BF73B4F04}" destId="{BD3627E9-8FC8-4A2F-B3EA-FAE798EF81D8}" srcOrd="1" destOrd="0" presId="urn:microsoft.com/office/officeart/2005/8/layout/target3"/>
    <dgm:cxn modelId="{91C10F1D-37EF-4552-B368-3812424BDD15}" type="presOf" srcId="{1F4F8BC0-F267-4379-9FE7-6FFC8B64BAD8}" destId="{017154CD-D9A9-4968-AD11-1207A3C4C00A}" srcOrd="1" destOrd="0" presId="urn:microsoft.com/office/officeart/2005/8/layout/target3"/>
    <dgm:cxn modelId="{156BE545-7A0F-4B12-AF60-950C8FC3B943}" type="presOf" srcId="{D1D4F407-5343-4D3F-B5B9-D407B03CAEB4}" destId="{AED2198E-93D5-4001-81B4-73124B309672}" srcOrd="1" destOrd="0" presId="urn:microsoft.com/office/officeart/2005/8/layout/target3"/>
    <dgm:cxn modelId="{69E0B95F-BA1E-4597-BDBD-78FD7F9EBE00}" type="presOf" srcId="{1AE9165A-6B70-4FFD-A49C-881BF73B4F04}" destId="{A9F01C16-B5C0-47B0-9750-F7E5E11674A0}" srcOrd="0" destOrd="0" presId="urn:microsoft.com/office/officeart/2005/8/layout/target3"/>
    <dgm:cxn modelId="{F9014BA0-806E-4B3C-A850-B0DC0610BABF}" type="presOf" srcId="{D1B46980-6531-4606-95E6-44980827E919}" destId="{2BE915AB-18AA-4053-B92C-3BFC9ED204BB}" srcOrd="1" destOrd="0" presId="urn:microsoft.com/office/officeart/2005/8/layout/target3"/>
    <dgm:cxn modelId="{B83F21B4-507B-4F67-BFD4-FDBA5615C149}" type="presOf" srcId="{1F4F8BC0-F267-4379-9FE7-6FFC8B64BAD8}" destId="{C8857ABF-5052-4733-A46C-0F8B764FF76F}" srcOrd="0" destOrd="0" presId="urn:microsoft.com/office/officeart/2005/8/layout/target3"/>
    <dgm:cxn modelId="{1F10DFB5-26A0-431C-BB3D-D3423ED17D60}" type="presOf" srcId="{26CBEA56-8CFD-48C0-BD6E-2EB16B1FBF42}" destId="{92E1E9E3-D1F0-4866-9424-7ECC0DD990BC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6BCD95CF-C773-438B-883A-726C65CFB74A}" type="presParOf" srcId="{333A1088-737F-45CB-B68E-254E46348037}" destId="{F5ABB229-8D3B-4694-996A-96F23CF14429}" srcOrd="0" destOrd="0" presId="urn:microsoft.com/office/officeart/2005/8/layout/target3"/>
    <dgm:cxn modelId="{9E856124-592F-403C-B07E-215002C90C53}" type="presParOf" srcId="{333A1088-737F-45CB-B68E-254E46348037}" destId="{F41139FD-01EE-4571-8B17-4FB00FC51163}" srcOrd="1" destOrd="0" presId="urn:microsoft.com/office/officeart/2005/8/layout/target3"/>
    <dgm:cxn modelId="{1379CC8D-DF6A-44CF-A2CF-8FFD99FE2C12}" type="presParOf" srcId="{333A1088-737F-45CB-B68E-254E46348037}" destId="{D005CE8C-CC26-4C3E-AC11-E15060ECD759}" srcOrd="2" destOrd="0" presId="urn:microsoft.com/office/officeart/2005/8/layout/target3"/>
    <dgm:cxn modelId="{A15CA510-DEB4-4033-B016-90C418CFB314}" type="presParOf" srcId="{333A1088-737F-45CB-B68E-254E46348037}" destId="{2C702D82-9B77-49B7-9568-BB8EB47C3372}" srcOrd="3" destOrd="0" presId="urn:microsoft.com/office/officeart/2005/8/layout/target3"/>
    <dgm:cxn modelId="{7AD79A20-C856-40E9-8787-EDFBDC49C1CF}" type="presParOf" srcId="{333A1088-737F-45CB-B68E-254E46348037}" destId="{A52A0455-90FF-4808-ABD0-F02540D31D5A}" srcOrd="4" destOrd="0" presId="urn:microsoft.com/office/officeart/2005/8/layout/target3"/>
    <dgm:cxn modelId="{BB03143A-8F63-4B25-9A33-B2775046CCA2}" type="presParOf" srcId="{333A1088-737F-45CB-B68E-254E46348037}" destId="{6140AFEC-043D-4C43-A2F9-D0F5331DF3A3}" srcOrd="5" destOrd="0" presId="urn:microsoft.com/office/officeart/2005/8/layout/target3"/>
    <dgm:cxn modelId="{ECE4FAC1-63DA-4B08-B669-BFFAD83BCDAA}" type="presParOf" srcId="{333A1088-737F-45CB-B68E-254E46348037}" destId="{71A10DEB-455E-4133-A618-0A0EE82A21E3}" srcOrd="6" destOrd="0" presId="urn:microsoft.com/office/officeart/2005/8/layout/target3"/>
    <dgm:cxn modelId="{816F4895-694A-418C-8539-1255FC8DAB59}" type="presParOf" srcId="{333A1088-737F-45CB-B68E-254E46348037}" destId="{DA6A876D-6D25-492F-8BDC-9AE6A6CFB1FA}" srcOrd="7" destOrd="0" presId="urn:microsoft.com/office/officeart/2005/8/layout/target3"/>
    <dgm:cxn modelId="{10426FBA-1162-40BA-A36A-C1A5E253E188}" type="presParOf" srcId="{333A1088-737F-45CB-B68E-254E46348037}" destId="{A9F01C16-B5C0-47B0-9750-F7E5E11674A0}" srcOrd="8" destOrd="0" presId="urn:microsoft.com/office/officeart/2005/8/layout/target3"/>
    <dgm:cxn modelId="{3FE4B302-2B38-4626-91CA-63C13524970C}" type="presParOf" srcId="{333A1088-737F-45CB-B68E-254E46348037}" destId="{5C0CF724-3222-4429-B09A-F154A62FD507}" srcOrd="9" destOrd="0" presId="urn:microsoft.com/office/officeart/2005/8/layout/target3"/>
    <dgm:cxn modelId="{2322526F-1C43-47E0-8FFF-E5DC66D0A9EC}" type="presParOf" srcId="{333A1088-737F-45CB-B68E-254E46348037}" destId="{71A5FEA7-FE77-4220-960F-2AB7AE466FE5}" srcOrd="10" destOrd="0" presId="urn:microsoft.com/office/officeart/2005/8/layout/target3"/>
    <dgm:cxn modelId="{8B038E0F-1368-456E-8CB5-8F012308C699}" type="presParOf" srcId="{333A1088-737F-45CB-B68E-254E46348037}" destId="{C8857ABF-5052-4733-A46C-0F8B764FF76F}" srcOrd="11" destOrd="0" presId="urn:microsoft.com/office/officeart/2005/8/layout/target3"/>
    <dgm:cxn modelId="{7914EEF5-3EBF-481E-809E-30C651A05B64}" type="presParOf" srcId="{333A1088-737F-45CB-B68E-254E46348037}" destId="{1839E65E-6E97-41D2-A171-98C033275D27}" srcOrd="12" destOrd="0" presId="urn:microsoft.com/office/officeart/2005/8/layout/target3"/>
    <dgm:cxn modelId="{7D8331A8-BB66-4DE0-932B-2959BBBFA6D2}" type="presParOf" srcId="{333A1088-737F-45CB-B68E-254E46348037}" destId="{914F10DC-A7FA-462B-9334-03354AC7EA9F}" srcOrd="13" destOrd="0" presId="urn:microsoft.com/office/officeart/2005/8/layout/target3"/>
    <dgm:cxn modelId="{1E1E5D1F-80EC-488B-8810-2041B60DA58C}" type="presParOf" srcId="{333A1088-737F-45CB-B68E-254E46348037}" destId="{5583D5C5-FAFF-4548-819C-80E289F73770}" srcOrd="14" destOrd="0" presId="urn:microsoft.com/office/officeart/2005/8/layout/target3"/>
    <dgm:cxn modelId="{044049C2-0E16-4EA2-8951-601ECFB32478}" type="presParOf" srcId="{333A1088-737F-45CB-B68E-254E46348037}" destId="{AED2198E-93D5-4001-81B4-73124B309672}" srcOrd="15" destOrd="0" presId="urn:microsoft.com/office/officeart/2005/8/layout/target3"/>
    <dgm:cxn modelId="{F5DC8D08-3D8A-4B25-A6F9-DE48787C7025}" type="presParOf" srcId="{333A1088-737F-45CB-B68E-254E46348037}" destId="{2BE915AB-18AA-4053-B92C-3BFC9ED204BB}" srcOrd="16" destOrd="0" presId="urn:microsoft.com/office/officeart/2005/8/layout/target3"/>
    <dgm:cxn modelId="{8E7653F9-B463-4CFC-A313-739992C7A303}" type="presParOf" srcId="{333A1088-737F-45CB-B68E-254E46348037}" destId="{BD3627E9-8FC8-4A2F-B3EA-FAE798EF81D8}" srcOrd="17" destOrd="0" presId="urn:microsoft.com/office/officeart/2005/8/layout/target3"/>
    <dgm:cxn modelId="{90E2F904-03B4-47CF-861D-57EE4E73DB0A}" type="presParOf" srcId="{333A1088-737F-45CB-B68E-254E46348037}" destId="{017154CD-D9A9-4968-AD11-1207A3C4C00A}" srcOrd="18" destOrd="0" presId="urn:microsoft.com/office/officeart/2005/8/layout/target3"/>
    <dgm:cxn modelId="{737B7CF9-7999-42EE-8844-923CCC2A673D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NÁZEV:VY_22_INOVACE_14_AJ8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Opposites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CB854-87B6-4066-AEF3-326DD7335AAC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A32B9-4774-46E2-9BCC-BFA4795426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0D2C9-9210-4AE4-884F-425BF5B7F2CB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D8FCE-7512-4E7C-AE24-9D5EAD168CC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340768"/>
            <a:ext cx="7884368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8.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slovní zásobu přídavných jmen.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vyhledávají dvojice anglický a český výraz, oposita a spojují je čarou.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  <a:hlinkClick r:id="rId2"/>
              </a:rPr>
              <a:t>http://office.</a:t>
            </a:r>
            <a:r>
              <a:rPr lang="en-US" sz="2800" dirty="0" smtClean="0">
                <a:latin typeface="Arial" pitchFamily="34" charset="0"/>
                <a:cs typeface="Arial" pitchFamily="34" charset="0"/>
                <a:hlinkClick r:id="rId2"/>
              </a:rPr>
              <a:t>Microsoft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com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1944216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92D050"/>
                </a:solidFill>
              </a:rPr>
              <a:t>OPPOSITES</a:t>
            </a:r>
            <a:endParaRPr lang="cs-CZ" sz="9600" dirty="0">
              <a:solidFill>
                <a:srgbClr val="92D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993776"/>
          </a:xfrm>
        </p:spPr>
        <p:txBody>
          <a:bodyPr/>
          <a:lstStyle/>
          <a:p>
            <a:r>
              <a:rPr lang="cs-CZ" smtClean="0"/>
              <a:t>Přídavná jména</a:t>
            </a:r>
          </a:p>
          <a:p>
            <a:r>
              <a:rPr lang="cs-CZ" dirty="0" smtClean="0"/>
              <a:t>Vyhledávání a přiřazování slov  opačného významu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476672"/>
            <a:ext cx="201622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light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tall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happy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</a:t>
            </a:r>
            <a:r>
              <a:rPr lang="cs-CZ" sz="2800" dirty="0" smtClean="0">
                <a:solidFill>
                  <a:srgbClr val="FF0000"/>
                </a:solidFill>
              </a:rPr>
              <a:t>w</a:t>
            </a:r>
            <a:r>
              <a:rPr lang="en-US" sz="2800" dirty="0" err="1" smtClean="0">
                <a:solidFill>
                  <a:srgbClr val="FF0000"/>
                </a:solidFill>
              </a:rPr>
              <a:t>eet</a:t>
            </a:r>
            <a:endParaRPr lang="en-US" sz="28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young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hot, warm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healthy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big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strong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easy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clever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slow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36096" y="476672"/>
            <a:ext cx="1368152" cy="5837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heavy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sad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sour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cold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ill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little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weak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difficult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stupid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fast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331640" y="404664"/>
            <a:ext cx="172819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light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tall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happy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sweet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young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hot,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warm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healthy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big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strong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easy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clever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slow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36096" y="404664"/>
            <a:ext cx="2140138" cy="6268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světlý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velký, vysoký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šťastný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sladký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mladý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horký, teplý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zdravý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dlouhý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velký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silný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lehký, snadný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chytrý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pomalý (u)</a:t>
            </a:r>
          </a:p>
          <a:p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548680"/>
            <a:ext cx="216024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heavy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sad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sour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cold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ill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little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weak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difficult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stupid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fast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548680"/>
            <a:ext cx="265521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těžký</a:t>
            </a:r>
          </a:p>
          <a:p>
            <a:r>
              <a:rPr lang="cs-CZ" sz="2800" dirty="0" smtClean="0"/>
              <a:t>krátký</a:t>
            </a:r>
          </a:p>
          <a:p>
            <a:r>
              <a:rPr lang="cs-CZ" sz="2800" dirty="0" smtClean="0"/>
              <a:t>smutný</a:t>
            </a:r>
          </a:p>
          <a:p>
            <a:r>
              <a:rPr lang="cs-CZ" sz="2800" dirty="0" smtClean="0"/>
              <a:t>kyselý</a:t>
            </a:r>
          </a:p>
          <a:p>
            <a:r>
              <a:rPr lang="cs-CZ" sz="2800" dirty="0" smtClean="0"/>
              <a:t>starý</a:t>
            </a:r>
          </a:p>
          <a:p>
            <a:r>
              <a:rPr lang="cs-CZ" sz="2800" dirty="0" smtClean="0"/>
              <a:t>chladný, studený</a:t>
            </a:r>
          </a:p>
          <a:p>
            <a:r>
              <a:rPr lang="cs-CZ" sz="2800" dirty="0" smtClean="0"/>
              <a:t>nemocný</a:t>
            </a:r>
          </a:p>
          <a:p>
            <a:r>
              <a:rPr lang="cs-CZ" sz="2800" dirty="0" smtClean="0"/>
              <a:t>krátký</a:t>
            </a:r>
          </a:p>
          <a:p>
            <a:r>
              <a:rPr lang="cs-CZ" sz="2800" dirty="0" smtClean="0"/>
              <a:t>malý</a:t>
            </a:r>
          </a:p>
          <a:p>
            <a:r>
              <a:rPr lang="cs-CZ" sz="2800" dirty="0" smtClean="0"/>
              <a:t>slabý</a:t>
            </a:r>
          </a:p>
          <a:p>
            <a:r>
              <a:rPr lang="cs-CZ" sz="2800" dirty="0" smtClean="0"/>
              <a:t>těžký, obtížný</a:t>
            </a:r>
          </a:p>
          <a:p>
            <a:r>
              <a:rPr lang="cs-CZ" sz="2800" dirty="0" smtClean="0"/>
              <a:t>hloupý</a:t>
            </a:r>
          </a:p>
          <a:p>
            <a:r>
              <a:rPr lang="cs-CZ" sz="2800" dirty="0" smtClean="0"/>
              <a:t>rychlý</a:t>
            </a:r>
          </a:p>
          <a:p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476672"/>
            <a:ext cx="201622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light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tall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happy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sweet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young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hot,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warm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healthy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big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strong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easy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clever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slow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5004048" y="404664"/>
            <a:ext cx="216024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velký, vysoký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sladký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chytrý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světlý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šťastný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zdravý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dlouhý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velký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lehký,snadný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pomalý (u) horký,teplý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mladý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silný</a:t>
            </a:r>
          </a:p>
          <a:p>
            <a:endParaRPr lang="cs-CZ" sz="2800" dirty="0" smtClean="0">
              <a:solidFill>
                <a:srgbClr val="00B0F0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195736" y="764704"/>
            <a:ext cx="288032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2051720" y="692696"/>
            <a:ext cx="302433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2483768" y="1700808"/>
            <a:ext cx="2520280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2411760" y="1196752"/>
            <a:ext cx="2736304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2483768" y="2492896"/>
            <a:ext cx="2520280" cy="28083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3131840" y="2996952"/>
            <a:ext cx="1944216" cy="194421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2699792" y="2852936"/>
            <a:ext cx="2304256" cy="504056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2339752" y="3284984"/>
            <a:ext cx="266429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V="1">
            <a:off x="2051720" y="3717032"/>
            <a:ext cx="2952328" cy="43204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>
            <a:off x="2627784" y="4653136"/>
            <a:ext cx="2376264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flipV="1">
            <a:off x="2339752" y="4149080"/>
            <a:ext cx="2664296" cy="86409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flipV="1">
            <a:off x="2555776" y="1628800"/>
            <a:ext cx="2520280" cy="3816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/>
          <p:nvPr/>
        </p:nvCxnSpPr>
        <p:spPr>
          <a:xfrm flipV="1">
            <a:off x="2339752" y="4509120"/>
            <a:ext cx="2736304" cy="136815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692696"/>
            <a:ext cx="25922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světlý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velký, vysoký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šťastný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sladký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mladý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horký, teplý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zdravý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dlouhý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velký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silný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lehký, snadný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chytrý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pomalý (u)</a:t>
            </a:r>
          </a:p>
        </p:txBody>
      </p:sp>
      <p:sp>
        <p:nvSpPr>
          <p:cNvPr id="3" name="Obdélník 2"/>
          <p:cNvSpPr/>
          <p:nvPr/>
        </p:nvSpPr>
        <p:spPr>
          <a:xfrm>
            <a:off x="5508104" y="548680"/>
            <a:ext cx="18002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tall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happy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light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hot,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warm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sweet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slow</a:t>
            </a:r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young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strong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easy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clever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healthy</a:t>
            </a:r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big</a:t>
            </a:r>
          </a:p>
          <a:p>
            <a:endParaRPr lang="en-US" sz="2800" dirty="0" smtClean="0">
              <a:solidFill>
                <a:srgbClr val="FF0000"/>
              </a:solidFill>
            </a:endParaRPr>
          </a:p>
        </p:txBody>
      </p:sp>
      <p:cxnSp>
        <p:nvCxnSpPr>
          <p:cNvPr id="18" name="Přímá spojovací šipka 17"/>
          <p:cNvCxnSpPr/>
          <p:nvPr/>
        </p:nvCxnSpPr>
        <p:spPr>
          <a:xfrm>
            <a:off x="2483768" y="980728"/>
            <a:ext cx="3024336" cy="64807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3491880" y="836712"/>
            <a:ext cx="1944216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843808" y="1268760"/>
            <a:ext cx="2664296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2627784" y="2276872"/>
            <a:ext cx="2880320" cy="216024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2627784" y="2708920"/>
            <a:ext cx="2880320" cy="648072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flipV="1">
            <a:off x="3347864" y="2132856"/>
            <a:ext cx="2160240" cy="1008112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2627784" y="3573016"/>
            <a:ext cx="2880320" cy="18722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flipV="1">
            <a:off x="2771800" y="3789040"/>
            <a:ext cx="2736304" cy="21602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>
            <a:off x="2411760" y="4437112"/>
            <a:ext cx="3096344" cy="14401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V="1">
            <a:off x="2339752" y="4293096"/>
            <a:ext cx="3168352" cy="50405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 flipV="1">
            <a:off x="3635896" y="4653136"/>
            <a:ext cx="1800200" cy="57606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/>
          <p:nvPr/>
        </p:nvCxnSpPr>
        <p:spPr>
          <a:xfrm flipV="1">
            <a:off x="2627784" y="5157192"/>
            <a:ext cx="2880320" cy="504056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šipka 53"/>
          <p:cNvCxnSpPr/>
          <p:nvPr/>
        </p:nvCxnSpPr>
        <p:spPr>
          <a:xfrm flipV="1">
            <a:off x="3275856" y="2996952"/>
            <a:ext cx="2232248" cy="30963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620688"/>
            <a:ext cx="18722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heavy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sad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sour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cold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ill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little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weak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difficult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stupid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fast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644008" y="692696"/>
            <a:ext cx="30963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krátký</a:t>
            </a:r>
          </a:p>
          <a:p>
            <a:r>
              <a:rPr lang="cs-CZ" sz="2800" dirty="0" smtClean="0"/>
              <a:t>těžký</a:t>
            </a:r>
          </a:p>
          <a:p>
            <a:r>
              <a:rPr lang="cs-CZ" sz="2800" dirty="0" smtClean="0"/>
              <a:t>kyselý</a:t>
            </a:r>
          </a:p>
          <a:p>
            <a:r>
              <a:rPr lang="cs-CZ" sz="2800" dirty="0" smtClean="0"/>
              <a:t>starý</a:t>
            </a:r>
          </a:p>
          <a:p>
            <a:r>
              <a:rPr lang="cs-CZ" sz="2800" dirty="0" smtClean="0"/>
              <a:t>chladný, studený</a:t>
            </a:r>
          </a:p>
          <a:p>
            <a:r>
              <a:rPr lang="cs-CZ" sz="2800" dirty="0" smtClean="0"/>
              <a:t>krátký</a:t>
            </a:r>
          </a:p>
          <a:p>
            <a:r>
              <a:rPr lang="cs-CZ" sz="2800" dirty="0" smtClean="0"/>
              <a:t>malý</a:t>
            </a:r>
          </a:p>
          <a:p>
            <a:r>
              <a:rPr lang="cs-CZ" sz="2800" dirty="0" smtClean="0"/>
              <a:t>slabý</a:t>
            </a:r>
          </a:p>
          <a:p>
            <a:r>
              <a:rPr lang="cs-CZ" sz="2800" dirty="0" smtClean="0"/>
              <a:t>těžký, obtížný</a:t>
            </a:r>
          </a:p>
          <a:p>
            <a:r>
              <a:rPr lang="cs-CZ" sz="2800" dirty="0" smtClean="0"/>
              <a:t>hloupý</a:t>
            </a:r>
          </a:p>
          <a:p>
            <a:r>
              <a:rPr lang="cs-CZ" sz="2800" dirty="0" smtClean="0"/>
              <a:t>rychlý</a:t>
            </a:r>
          </a:p>
          <a:p>
            <a:r>
              <a:rPr lang="cs-CZ" sz="2800" dirty="0" smtClean="0"/>
              <a:t>smutný</a:t>
            </a:r>
          </a:p>
          <a:p>
            <a:r>
              <a:rPr lang="cs-CZ" sz="2800" dirty="0" smtClean="0"/>
              <a:t>nemocný</a:t>
            </a:r>
          </a:p>
          <a:p>
            <a:endParaRPr lang="cs-CZ" sz="2800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411760" y="908720"/>
            <a:ext cx="2232248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2483768" y="980728"/>
            <a:ext cx="2160240" cy="36004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2195736" y="1772816"/>
            <a:ext cx="2448272" cy="3816424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2267744" y="1844824"/>
            <a:ext cx="2376264" cy="36004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2051720" y="2276872"/>
            <a:ext cx="2592288" cy="36004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2195736" y="2708920"/>
            <a:ext cx="2448272" cy="2880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1907704" y="3429000"/>
            <a:ext cx="2736304" cy="25922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V="1">
            <a:off x="2339752" y="3140968"/>
            <a:ext cx="2304256" cy="72008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V="1">
            <a:off x="2267744" y="3501008"/>
            <a:ext cx="237626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V="1">
            <a:off x="2411760" y="4005064"/>
            <a:ext cx="2232248" cy="720080"/>
          </a:xfrm>
          <a:prstGeom prst="straightConnector1">
            <a:avLst/>
          </a:prstGeom>
          <a:ln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V="1">
            <a:off x="2699792" y="4509120"/>
            <a:ext cx="1944216" cy="648072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flipV="1">
            <a:off x="2483768" y="4797152"/>
            <a:ext cx="2160240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flipV="1">
            <a:off x="2195736" y="5301208"/>
            <a:ext cx="2448272" cy="72008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692696"/>
            <a:ext cx="33123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těžký</a:t>
            </a:r>
          </a:p>
          <a:p>
            <a:r>
              <a:rPr lang="cs-CZ" sz="2800" dirty="0" smtClean="0"/>
              <a:t>krátký</a:t>
            </a:r>
          </a:p>
          <a:p>
            <a:r>
              <a:rPr lang="cs-CZ" sz="2800" dirty="0" smtClean="0"/>
              <a:t>smutný</a:t>
            </a:r>
          </a:p>
          <a:p>
            <a:r>
              <a:rPr lang="cs-CZ" sz="2800" dirty="0" smtClean="0"/>
              <a:t>kyselý</a:t>
            </a:r>
          </a:p>
          <a:p>
            <a:r>
              <a:rPr lang="cs-CZ" sz="2800" dirty="0" smtClean="0"/>
              <a:t>starý</a:t>
            </a:r>
          </a:p>
          <a:p>
            <a:r>
              <a:rPr lang="cs-CZ" sz="2800" dirty="0" smtClean="0"/>
              <a:t>chladný, studený</a:t>
            </a:r>
          </a:p>
          <a:p>
            <a:r>
              <a:rPr lang="cs-CZ" sz="2800" dirty="0" smtClean="0"/>
              <a:t>nemocný</a:t>
            </a:r>
          </a:p>
          <a:p>
            <a:r>
              <a:rPr lang="cs-CZ" sz="2800" dirty="0" smtClean="0"/>
              <a:t>malý</a:t>
            </a:r>
          </a:p>
          <a:p>
            <a:r>
              <a:rPr lang="cs-CZ" sz="2800" dirty="0" smtClean="0"/>
              <a:t>slabý</a:t>
            </a:r>
          </a:p>
          <a:p>
            <a:r>
              <a:rPr lang="cs-CZ" sz="2800" dirty="0" smtClean="0"/>
              <a:t>těžký, obtížný</a:t>
            </a:r>
          </a:p>
          <a:p>
            <a:r>
              <a:rPr lang="cs-CZ" sz="2800" dirty="0" smtClean="0"/>
              <a:t>hloupý</a:t>
            </a:r>
          </a:p>
          <a:p>
            <a:r>
              <a:rPr lang="cs-CZ" sz="2800" dirty="0" smtClean="0"/>
              <a:t>rychlý</a:t>
            </a:r>
          </a:p>
        </p:txBody>
      </p:sp>
      <p:sp>
        <p:nvSpPr>
          <p:cNvPr id="3" name="Obdélník 2"/>
          <p:cNvSpPr/>
          <p:nvPr/>
        </p:nvSpPr>
        <p:spPr>
          <a:xfrm>
            <a:off x="5148064" y="692696"/>
            <a:ext cx="21602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err="1" smtClean="0">
                <a:solidFill>
                  <a:srgbClr val="00B050"/>
                </a:solidFill>
              </a:rPr>
              <a:t>hort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h</a:t>
            </a:r>
            <a:r>
              <a:rPr lang="en-US" sz="2800" dirty="0" err="1" smtClean="0">
                <a:solidFill>
                  <a:srgbClr val="00B050"/>
                </a:solidFill>
              </a:rPr>
              <a:t>eavy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w</a:t>
            </a:r>
            <a:r>
              <a:rPr lang="en-US" sz="2800" dirty="0" smtClean="0">
                <a:solidFill>
                  <a:srgbClr val="00B050"/>
                </a:solidFill>
              </a:rPr>
              <a:t>ea</a:t>
            </a:r>
            <a:r>
              <a:rPr lang="cs-CZ" sz="2800" dirty="0" smtClean="0">
                <a:solidFill>
                  <a:srgbClr val="00B050"/>
                </a:solidFill>
              </a:rPr>
              <a:t>k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smtClean="0">
                <a:solidFill>
                  <a:srgbClr val="00B050"/>
                </a:solidFill>
              </a:rPr>
              <a:t>our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o</a:t>
            </a:r>
            <a:r>
              <a:rPr lang="en-US" sz="2800" dirty="0" smtClean="0">
                <a:solidFill>
                  <a:srgbClr val="00B050"/>
                </a:solidFill>
              </a:rPr>
              <a:t>ld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smtClean="0">
                <a:solidFill>
                  <a:srgbClr val="00B050"/>
                </a:solidFill>
              </a:rPr>
              <a:t>ad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i</a:t>
            </a:r>
            <a:r>
              <a:rPr lang="en-US" sz="2800" dirty="0" err="1" smtClean="0">
                <a:solidFill>
                  <a:srgbClr val="00B050"/>
                </a:solidFill>
              </a:rPr>
              <a:t>ll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c</a:t>
            </a:r>
            <a:r>
              <a:rPr lang="en-US" sz="2800" dirty="0" smtClean="0">
                <a:solidFill>
                  <a:srgbClr val="00B050"/>
                </a:solidFill>
              </a:rPr>
              <a:t>old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d</a:t>
            </a:r>
            <a:r>
              <a:rPr lang="en-US" sz="2800" dirty="0" err="1" smtClean="0">
                <a:solidFill>
                  <a:srgbClr val="00B050"/>
                </a:solidFill>
              </a:rPr>
              <a:t>ifficult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err="1" smtClean="0">
                <a:solidFill>
                  <a:srgbClr val="00B050"/>
                </a:solidFill>
              </a:rPr>
              <a:t>tupid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cs-CZ" sz="2800" dirty="0" err="1" smtClean="0">
                <a:solidFill>
                  <a:srgbClr val="00B050"/>
                </a:solidFill>
              </a:rPr>
              <a:t>fast</a:t>
            </a:r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en-US" sz="2800" dirty="0" smtClean="0">
                <a:solidFill>
                  <a:srgbClr val="00B050"/>
                </a:solidFill>
              </a:rPr>
              <a:t>little</a:t>
            </a:r>
            <a:endParaRPr lang="cs-CZ" sz="2800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411760" y="980728"/>
            <a:ext cx="2664296" cy="36004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2483768" y="980728"/>
            <a:ext cx="266429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2699792" y="1844824"/>
            <a:ext cx="2448272" cy="122413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2483768" y="2276872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2339752" y="2708920"/>
            <a:ext cx="2736304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3995936" y="3140968"/>
            <a:ext cx="1152128" cy="864096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V="1">
            <a:off x="2987824" y="3501008"/>
            <a:ext cx="2160240" cy="720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2339752" y="4005064"/>
            <a:ext cx="2808312" cy="1656184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483768" y="1916832"/>
            <a:ext cx="2664296" cy="25202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V="1">
            <a:off x="3563888" y="4365104"/>
            <a:ext cx="1584176" cy="43204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 flipV="1">
            <a:off x="2627784" y="4869160"/>
            <a:ext cx="2520280" cy="360040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 flipV="1">
            <a:off x="2555776" y="5301208"/>
            <a:ext cx="2592288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620688"/>
            <a:ext cx="24482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light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tall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happy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</a:t>
            </a:r>
            <a:r>
              <a:rPr lang="cs-CZ" sz="2800" dirty="0" smtClean="0">
                <a:solidFill>
                  <a:srgbClr val="FF0000"/>
                </a:solidFill>
              </a:rPr>
              <a:t>w</a:t>
            </a:r>
            <a:r>
              <a:rPr lang="en-US" sz="2800" dirty="0" smtClean="0">
                <a:solidFill>
                  <a:srgbClr val="FF0000"/>
                </a:solidFill>
              </a:rPr>
              <a:t>eat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young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hot, warm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healthy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big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strong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easy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clever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slow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220072" y="476672"/>
            <a:ext cx="237626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smtClean="0">
                <a:solidFill>
                  <a:srgbClr val="00B050"/>
                </a:solidFill>
              </a:rPr>
              <a:t>ad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s</a:t>
            </a:r>
            <a:r>
              <a:rPr lang="en-US" sz="2800" dirty="0" smtClean="0">
                <a:solidFill>
                  <a:srgbClr val="00B050"/>
                </a:solidFill>
              </a:rPr>
              <a:t>our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stupid</a:t>
            </a:r>
            <a:endParaRPr lang="cs-CZ" sz="2800" dirty="0" smtClean="0">
              <a:solidFill>
                <a:srgbClr val="00B050"/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f</a:t>
            </a:r>
            <a:r>
              <a:rPr lang="en-US" sz="2800" dirty="0" smtClean="0">
                <a:solidFill>
                  <a:srgbClr val="00B050"/>
                </a:solidFill>
              </a:rPr>
              <a:t>ast</a:t>
            </a:r>
            <a:r>
              <a:rPr lang="cs-CZ" sz="2800" dirty="0" smtClean="0">
                <a:solidFill>
                  <a:srgbClr val="00B050"/>
                </a:solidFill>
              </a:rPr>
              <a:t> 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cold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ill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short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little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weak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difficult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heavy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old</a:t>
            </a:r>
          </a:p>
          <a:p>
            <a:endParaRPr lang="en-US" sz="2800" dirty="0" smtClean="0">
              <a:solidFill>
                <a:srgbClr val="00B050"/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123728" y="980728"/>
            <a:ext cx="3096344" cy="43924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1979712" y="836712"/>
            <a:ext cx="3240360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339752" y="1196752"/>
            <a:ext cx="2808312" cy="576064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2339752" y="1628800"/>
            <a:ext cx="2952328" cy="57606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2411760" y="2636912"/>
            <a:ext cx="2808312" cy="32403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2987824" y="2852936"/>
            <a:ext cx="2232248" cy="21602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2555776" y="3284984"/>
            <a:ext cx="2664296" cy="21602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2339752" y="3717032"/>
            <a:ext cx="2808312" cy="105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1979712" y="4221088"/>
            <a:ext cx="3168352" cy="144016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flipV="1">
            <a:off x="2411760" y="4653136"/>
            <a:ext cx="2736304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2195736" y="5085184"/>
            <a:ext cx="2952328" cy="7200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flipV="1">
            <a:off x="2339752" y="2060848"/>
            <a:ext cx="2880320" cy="352839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flipV="1">
            <a:off x="2195736" y="2492896"/>
            <a:ext cx="3096344" cy="352839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354</Words>
  <Application>Microsoft Office PowerPoint</Application>
  <PresentationFormat>Předvádění na obrazovce (4:3)</PresentationFormat>
  <Paragraphs>229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OPPOSITES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OPPOSITES</dc:title>
  <dc:creator>Ing. Miloš Holcner</dc:creator>
  <cp:lastModifiedBy>OEM</cp:lastModifiedBy>
  <cp:revision>15</cp:revision>
  <dcterms:created xsi:type="dcterms:W3CDTF">2012-01-15T16:40:59Z</dcterms:created>
  <dcterms:modified xsi:type="dcterms:W3CDTF">2012-11-26T19:13:47Z</dcterms:modified>
</cp:coreProperties>
</file>