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notesMasterIdLst>
    <p:notesMasterId r:id="rId28"/>
  </p:notesMasterIdLst>
  <p:sldIdLst>
    <p:sldId id="279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80" r:id="rId26"/>
    <p:sldId id="281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40509D-9091-4754-8DDC-47EA71963C80}" type="datetimeFigureOut">
              <a:rPr lang="cs-CZ" smtClean="0"/>
              <a:pPr/>
              <a:t>13.3.2012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8F2300-F24A-49D1-9207-E774AEBD7F31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753197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92464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9579A-9598-4017-83A1-D206E9BEE977}" type="datetimeFigureOut">
              <a:rPr lang="cs-CZ" smtClean="0"/>
              <a:pPr/>
              <a:t>13.3.2012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709B1-0A32-4BF0-981D-2C1EDE06B28A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40000">
        <p14:honeycomb/>
        <p:sndAc>
          <p:stSnd>
            <p:snd r:embed="rId3" name="chimes.wav"/>
          </p:stSnd>
        </p:sndAc>
      </p:transition>
    </mc:Choice>
    <mc:Fallback>
      <p:transition spd="slow" advTm="40000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9579A-9598-4017-83A1-D206E9BEE977}" type="datetimeFigureOut">
              <a:rPr lang="cs-CZ" smtClean="0"/>
              <a:pPr/>
              <a:t>13.3.2012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709B1-0A32-4BF0-981D-2C1EDE06B28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40000">
        <p14:honeycomb/>
        <p:sndAc>
          <p:stSnd>
            <p:snd r:embed="rId3" name="chimes.wav"/>
          </p:stSnd>
        </p:sndAc>
      </p:transition>
    </mc:Choice>
    <mc:Fallback>
      <p:transition spd="slow" advTm="40000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9579A-9598-4017-83A1-D206E9BEE977}" type="datetimeFigureOut">
              <a:rPr lang="cs-CZ" smtClean="0"/>
              <a:pPr/>
              <a:t>13.3.2012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709B1-0A32-4BF0-981D-2C1EDE06B28A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3000" advTm="40000">
        <p14:honeycomb/>
        <p:sndAc>
          <p:stSnd>
            <p:snd r:embed="rId3" name="chimes.wav"/>
          </p:stSnd>
        </p:sndAc>
      </p:transition>
    </mc:Choice>
    <mc:Fallback>
      <p:transition spd="slow" advTm="40000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9579A-9598-4017-83A1-D206E9BEE977}" type="datetimeFigureOut">
              <a:rPr lang="cs-CZ" smtClean="0"/>
              <a:pPr/>
              <a:t>13.3.2012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709B1-0A32-4BF0-981D-2C1EDE06B28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40000">
        <p14:honeycomb/>
        <p:sndAc>
          <p:stSnd>
            <p:snd r:embed="rId3" name="chimes.wav"/>
          </p:stSnd>
        </p:sndAc>
      </p:transition>
    </mc:Choice>
    <mc:Fallback>
      <p:transition spd="slow" advTm="40000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9579A-9598-4017-83A1-D206E9BEE977}" type="datetimeFigureOut">
              <a:rPr lang="cs-CZ" smtClean="0"/>
              <a:pPr/>
              <a:t>13.3.2012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709B1-0A32-4BF0-981D-2C1EDE06B28A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40000">
        <p14:honeycomb/>
        <p:sndAc>
          <p:stSnd>
            <p:snd r:embed="rId3" name="chimes.wav"/>
          </p:stSnd>
        </p:sndAc>
      </p:transition>
    </mc:Choice>
    <mc:Fallback>
      <p:transition spd="slow" advTm="40000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9579A-9598-4017-83A1-D206E9BEE977}" type="datetimeFigureOut">
              <a:rPr lang="cs-CZ" smtClean="0"/>
              <a:pPr/>
              <a:t>13.3.2012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709B1-0A32-4BF0-981D-2C1EDE06B28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40000">
        <p14:honeycomb/>
        <p:sndAc>
          <p:stSnd>
            <p:snd r:embed="rId3" name="chimes.wav"/>
          </p:stSnd>
        </p:sndAc>
      </p:transition>
    </mc:Choice>
    <mc:Fallback>
      <p:transition spd="slow" advTm="40000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9579A-9598-4017-83A1-D206E9BEE977}" type="datetimeFigureOut">
              <a:rPr lang="cs-CZ" smtClean="0"/>
              <a:pPr/>
              <a:t>13.3.2012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709B1-0A32-4BF0-981D-2C1EDE06B28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40000">
        <p14:honeycomb/>
        <p:sndAc>
          <p:stSnd>
            <p:snd r:embed="rId3" name="chimes.wav"/>
          </p:stSnd>
        </p:sndAc>
      </p:transition>
    </mc:Choice>
    <mc:Fallback>
      <p:transition spd="slow" advTm="40000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9579A-9598-4017-83A1-D206E9BEE977}" type="datetimeFigureOut">
              <a:rPr lang="cs-CZ" smtClean="0"/>
              <a:pPr/>
              <a:t>13.3.2012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709B1-0A32-4BF0-981D-2C1EDE06B28A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40000">
        <p14:honeycomb/>
        <p:sndAc>
          <p:stSnd>
            <p:snd r:embed="rId3" name="chimes.wav"/>
          </p:stSnd>
        </p:sndAc>
      </p:transition>
    </mc:Choice>
    <mc:Fallback>
      <p:transition spd="slow" advTm="40000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9579A-9598-4017-83A1-D206E9BEE977}" type="datetimeFigureOut">
              <a:rPr lang="cs-CZ" smtClean="0"/>
              <a:pPr/>
              <a:t>13.3.2012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709B1-0A32-4BF0-981D-2C1EDE06B28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40000">
        <p14:honeycomb/>
        <p:sndAc>
          <p:stSnd>
            <p:snd r:embed="rId3" name="chimes.wav"/>
          </p:stSnd>
        </p:sndAc>
      </p:transition>
    </mc:Choice>
    <mc:Fallback>
      <p:transition spd="slow" advTm="40000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9579A-9598-4017-83A1-D206E9BEE977}" type="datetimeFigureOut">
              <a:rPr lang="cs-CZ" smtClean="0"/>
              <a:pPr/>
              <a:t>13.3.2012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709B1-0A32-4BF0-981D-2C1EDE06B28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40000">
        <p14:honeycomb/>
        <p:sndAc>
          <p:stSnd>
            <p:snd r:embed="rId3" name="chimes.wav"/>
          </p:stSnd>
        </p:sndAc>
      </p:transition>
    </mc:Choice>
    <mc:Fallback>
      <p:transition spd="slow" advTm="40000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9579A-9598-4017-83A1-D206E9BEE977}" type="datetimeFigureOut">
              <a:rPr lang="cs-CZ" smtClean="0"/>
              <a:pPr/>
              <a:t>13.3.2012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709B1-0A32-4BF0-981D-2C1EDE06B28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40000">
        <p14:honeycomb/>
        <p:sndAc>
          <p:stSnd>
            <p:snd r:embed="rId3" name="chimes.wav"/>
          </p:stSnd>
        </p:sndAc>
      </p:transition>
    </mc:Choice>
    <mc:Fallback>
      <p:transition spd="slow" advTm="40000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B3886-C8AE-4D2D-9490-617123510B9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570066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BBA46-01A4-4C0A-A303-F52A8973496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464291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CDE20-159D-424D-B34B-02B4A8367E3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67215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40521-C15E-40C1-8D53-DD6102ABDF1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715061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89C09-6E85-4DBB-B846-0E3CF123FFC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301015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B4616-5A15-41B0-970A-4438821B289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18861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43D32-B51C-460E-93D6-93E296DA501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534239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3A7AC-B426-465D-BCA7-7ABC9D7B7E21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48970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7ADAC-6364-4954-AAE9-4F472273A15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364067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8B152-721B-4ACD-AD14-163A36481AC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266809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AE33E-252D-4116-851C-EACF7FF8A720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76269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1.wav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3419579A-9598-4017-83A1-D206E9BEE977}" type="datetimeFigureOut">
              <a:rPr lang="cs-CZ" smtClean="0"/>
              <a:pPr/>
              <a:t>13.3.2012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69B709B1-0A32-4BF0-981D-2C1EDE06B28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3000" advTm="40000">
        <p14:honeycomb/>
        <p:sndAc>
          <p:stSnd>
            <p:snd r:embed="rId14" name="chimes.wav"/>
          </p:stSnd>
        </p:sndAc>
      </p:transition>
    </mc:Choice>
    <mc:Fallback>
      <p:transition spd="slow" advTm="40000">
        <p:fade/>
        <p:sndAc>
          <p:stSnd>
            <p:snd r:embed="rId13" name="chimes.wav"/>
          </p:stSnd>
        </p:sndAc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AF368F-4FD4-413D-98DF-0E11BF0CFB2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4692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lum bright="40000" contrast="-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ázek 1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5393700"/>
            <a:ext cx="4688309" cy="14643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8" name="Obrázek 7"/>
          <p:cNvPicPr/>
          <p:nvPr/>
        </p:nvPicPr>
        <p:blipFill>
          <a:blip r:embed="rId5" cstate="print">
            <a:lum bright="4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91872" y="-13612"/>
            <a:ext cx="1152128" cy="1491555"/>
          </a:xfrm>
          <a:prstGeom prst="rect">
            <a:avLst/>
          </a:prstGeom>
          <a:noFill/>
        </p:spPr>
      </p:pic>
      <p:sp>
        <p:nvSpPr>
          <p:cNvPr id="11" name="Nadpis 3"/>
          <p:cNvSpPr>
            <a:spLocks noGrp="1"/>
          </p:cNvSpPr>
          <p:nvPr>
            <p:ph type="ctrTitle"/>
          </p:nvPr>
        </p:nvSpPr>
        <p:spPr>
          <a:xfrm>
            <a:off x="467544" y="548680"/>
            <a:ext cx="7772400" cy="2088231"/>
          </a:xfrm>
        </p:spPr>
        <p:txBody>
          <a:bodyPr>
            <a:noAutofit/>
          </a:bodyPr>
          <a:lstStyle/>
          <a:p>
            <a:pPr algn="l"/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Mgr. Veronika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Kubincová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b="1" dirty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Název materiálu</a:t>
            </a:r>
            <a:r>
              <a:rPr lang="cs-CZ" sz="2800" b="1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800" i="1" smtClean="0">
                <a:latin typeface="Times New Roman" pitchFamily="18" charset="0"/>
                <a:cs typeface="Times New Roman" pitchFamily="18" charset="0"/>
              </a:rPr>
              <a:t>VY_32_INOVACE_11_11_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test-vnímání a myšlení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CZ.1.07/1.4.00/21.1115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latin typeface="Times New Roman" pitchFamily="18" charset="0"/>
                <a:cs typeface="Times New Roman" pitchFamily="18" charset="0"/>
              </a:rPr>
            </a:b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Podnadpis 4"/>
          <p:cNvSpPr>
            <a:spLocks noGrp="1"/>
          </p:cNvSpPr>
          <p:nvPr>
            <p:ph type="subTitle" idx="1"/>
          </p:nvPr>
        </p:nvSpPr>
        <p:spPr>
          <a:xfrm>
            <a:off x="467544" y="3140968"/>
            <a:ext cx="7560840" cy="1824608"/>
          </a:xfrm>
        </p:spPr>
        <p:txBody>
          <a:bodyPr>
            <a:noAutofit/>
          </a:bodyPr>
          <a:lstStyle/>
          <a:p>
            <a:pPr algn="l"/>
            <a:r>
              <a:rPr lang="cs-CZ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Anotace: </a:t>
            </a:r>
            <a:r>
              <a:rPr lang="cs-CZ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Prezentace </a:t>
            </a:r>
            <a:r>
              <a:rPr lang="cs-CZ" sz="240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pro 8. </a:t>
            </a:r>
            <a:r>
              <a:rPr lang="cs-CZ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ročník. Slouží jako pracovní listy k procvičení naučené látky. Vývojová období člověka, jejich věkové řazení, charakteristika.</a:t>
            </a:r>
          </a:p>
          <a:p>
            <a:pPr algn="l"/>
            <a:endParaRPr lang="cs-CZ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l"/>
            <a:endParaRPr lang="cs-CZ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58788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TEST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Vnímání a myšlení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57296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40000">
        <p14:honeycomb/>
        <p:sndAc>
          <p:stSnd>
            <p:snd r:embed="rId3" name="chimes.wav"/>
          </p:stSnd>
        </p:sndAc>
      </p:transition>
    </mc:Choice>
    <mc:Fallback>
      <p:transition spd="slow" advTm="40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u="sng" dirty="0" smtClean="0"/>
              <a:t>1) Co je to myšlení?</a:t>
            </a:r>
            <a:endParaRPr lang="cs-CZ" b="1" i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7504" y="1484784"/>
            <a:ext cx="87129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a) poznávací, psychický proces, při němž dochází k manipulaci s vjemy, představami…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51520" y="3212976"/>
            <a:ext cx="85689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b) </a:t>
            </a:r>
            <a:r>
              <a:rPr lang="cs-CZ" sz="3200" dirty="0" smtClean="0"/>
              <a:t>proces </a:t>
            </a:r>
            <a:r>
              <a:rPr lang="cs-CZ" sz="3200" dirty="0" smtClean="0"/>
              <a:t>fyzického těla, při němž nedochází k manipulaci s vjemy a představami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20" y="4869160"/>
            <a:ext cx="85689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c) </a:t>
            </a:r>
            <a:r>
              <a:rPr lang="cs-CZ" sz="3200" dirty="0" smtClean="0"/>
              <a:t>fyzický </a:t>
            </a:r>
            <a:r>
              <a:rPr lang="cs-CZ" sz="3200" dirty="0" smtClean="0"/>
              <a:t>proces, při němž dochází k manipulaci s vjemy, představami…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566943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40000">
        <p14:honeycomb/>
        <p:sndAc>
          <p:stSnd>
            <p:snd r:embed="rId3" name="chimes.wav"/>
          </p:stSnd>
        </p:sndAc>
      </p:transition>
    </mc:Choice>
    <mc:Fallback>
      <p:transition spd="slow" advTm="40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239416"/>
          </a:xfrm>
        </p:spPr>
        <p:txBody>
          <a:bodyPr>
            <a:normAutofit fontScale="90000"/>
          </a:bodyPr>
          <a:lstStyle/>
          <a:p>
            <a:r>
              <a:rPr lang="cs-CZ" b="1" u="sng" dirty="0" smtClean="0"/>
              <a:t>2) Vyjmenuj smysly, pomocí nichž vnímáme okolní svět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1465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40000">
        <p14:honeycomb/>
        <p:sndAc>
          <p:stSnd>
            <p:snd r:embed="rId3" name="chimes.wav"/>
          </p:stSnd>
        </p:sndAc>
      </p:transition>
    </mc:Choice>
    <mc:Fallback>
      <p:transition spd="slow" advTm="40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3) Co </a:t>
            </a:r>
            <a:r>
              <a:rPr lang="cs-CZ" b="1" u="sng" dirty="0" smtClean="0">
                <a:solidFill>
                  <a:srgbClr val="FF0000"/>
                </a:solidFill>
              </a:rPr>
              <a:t>patří</a:t>
            </a:r>
            <a:r>
              <a:rPr lang="cs-CZ" b="1" u="sng" dirty="0" smtClean="0"/>
              <a:t> do myšlenkových operací?</a:t>
            </a:r>
            <a:endParaRPr lang="cs-CZ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988840"/>
            <a:ext cx="7560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a) analýza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2852935"/>
            <a:ext cx="3312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b) skleróza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3789040"/>
            <a:ext cx="3312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c) syntéza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355976" y="1988839"/>
            <a:ext cx="30963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d) komprese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355976" y="3159517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e) srovnávání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3820197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40000">
        <p14:honeycomb/>
        <p:sndAc>
          <p:stSnd>
            <p:snd r:embed="rId3" name="chimes.wav"/>
          </p:stSnd>
        </p:sndAc>
      </p:transition>
    </mc:Choice>
    <mc:Fallback>
      <p:transition spd="slow" advTm="40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4) Co je to vnímání?</a:t>
            </a:r>
            <a:endParaRPr lang="cs-CZ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772816"/>
            <a:ext cx="85689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lphaLcParenR"/>
            </a:pPr>
            <a:r>
              <a:rPr lang="cs-CZ" sz="3200" dirty="0" smtClean="0"/>
              <a:t>v</a:t>
            </a:r>
            <a:r>
              <a:rPr lang="cs-CZ" sz="3200" dirty="0" smtClean="0"/>
              <a:t>ytvářím </a:t>
            </a:r>
            <a:r>
              <a:rPr lang="cs-CZ" sz="3200" dirty="0" smtClean="0"/>
              <a:t>si úplně nové představy, obrazy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23528" y="2962399"/>
            <a:ext cx="85689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b)přijímám informace </a:t>
            </a:r>
            <a:r>
              <a:rPr lang="cs-CZ" sz="3200" dirty="0"/>
              <a:t>o vnějším a vnitřním </a:t>
            </a:r>
            <a:r>
              <a:rPr lang="cs-CZ" sz="3200" dirty="0" smtClean="0"/>
              <a:t>prostředí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67544" y="4653136"/>
            <a:ext cx="84249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c) zaměřím se jen některý </a:t>
            </a:r>
            <a:r>
              <a:rPr lang="cs-CZ" sz="3200" dirty="0" smtClean="0"/>
              <a:t>smysl </a:t>
            </a:r>
            <a:r>
              <a:rPr lang="cs-CZ" sz="3200" dirty="0" smtClean="0"/>
              <a:t>a pomocí něho vnímám okolní svět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3736257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40000">
        <p14:honeycomb/>
        <p:sndAc>
          <p:stSnd>
            <p:snd r:embed="rId3" name="chimes.wav"/>
          </p:stSnd>
        </p:sndAc>
      </p:transition>
    </mc:Choice>
    <mc:Fallback>
      <p:transition spd="slow" advTm="40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5) Co je správně? </a:t>
            </a:r>
            <a:r>
              <a:rPr lang="cs-CZ" b="1" u="sng" dirty="0" smtClean="0"/>
              <a:t>Představy </a:t>
            </a:r>
            <a:r>
              <a:rPr lang="cs-CZ" b="1" u="sng" dirty="0" smtClean="0"/>
              <a:t>jsou:</a:t>
            </a:r>
            <a:endParaRPr lang="cs-CZ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700808"/>
            <a:ext cx="83529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a) danou věc jsem nikdy neviděl, neprošla smysly a já si ji </a:t>
            </a:r>
            <a:r>
              <a:rPr lang="cs-CZ" sz="3200" dirty="0" smtClean="0"/>
              <a:t>vybavím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3356992"/>
            <a:ext cx="83529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b) </a:t>
            </a:r>
            <a:r>
              <a:rPr lang="cs-CZ" sz="3200" dirty="0" smtClean="0"/>
              <a:t>obraz </a:t>
            </a:r>
            <a:r>
              <a:rPr lang="cs-CZ" sz="3200" dirty="0"/>
              <a:t>něčeho, co v daném okamžiku nepůsobí na naše </a:t>
            </a:r>
            <a:r>
              <a:rPr lang="cs-CZ" sz="3200" dirty="0" smtClean="0"/>
              <a:t>smysly, ale už to smysly někdy prošlo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5445224"/>
            <a:ext cx="83529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c) </a:t>
            </a:r>
            <a:r>
              <a:rPr lang="cs-CZ" sz="3200" dirty="0" smtClean="0"/>
              <a:t>vnímání </a:t>
            </a:r>
            <a:r>
              <a:rPr lang="cs-CZ" sz="3200" dirty="0" smtClean="0"/>
              <a:t>světa bez smyslů 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2825665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40000">
        <p14:honeycomb/>
        <p:sndAc>
          <p:stSnd>
            <p:snd r:embed="rId3" name="chimes.wav"/>
          </p:stSnd>
        </p:sndAc>
      </p:transition>
    </mc:Choice>
    <mc:Fallback>
      <p:transition spd="slow" advTm="40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6) Co je to analýza?</a:t>
            </a:r>
            <a:endParaRPr lang="cs-CZ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1988840"/>
            <a:ext cx="82809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a) Jde o myšlenkovou operaci, kdy zjišťuji podobnosti a odlišnosti u </a:t>
            </a:r>
            <a:r>
              <a:rPr lang="cs-CZ" sz="3200" dirty="0" smtClean="0"/>
              <a:t>věcí.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3429000"/>
            <a:ext cx="82809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b) Jde o myšlenkovou operaci, kdy</a:t>
            </a:r>
            <a:r>
              <a:rPr lang="pl-PL" sz="3200" dirty="0"/>
              <a:t> </a:t>
            </a:r>
            <a:r>
              <a:rPr lang="pl-PL" sz="3200" dirty="0" smtClean="0"/>
              <a:t>celou </a:t>
            </a:r>
            <a:r>
              <a:rPr lang="pl-PL" sz="3200" dirty="0"/>
              <a:t>myšlenku rozdělím na </a:t>
            </a:r>
            <a:r>
              <a:rPr lang="pl-PL" sz="3200" dirty="0" smtClean="0"/>
              <a:t>části.</a:t>
            </a:r>
            <a:endParaRPr lang="pl-PL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5013176"/>
            <a:ext cx="8280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c) Nejde o myšlenkovou </a:t>
            </a:r>
            <a:r>
              <a:rPr lang="cs-CZ" sz="3200" dirty="0" smtClean="0"/>
              <a:t>operaci.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1215061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40000">
        <p14:honeycomb/>
        <p:sndAc>
          <p:stSnd>
            <p:snd r:embed="rId3" name="chimes.wav"/>
          </p:stSnd>
        </p:sndAc>
      </p:transition>
    </mc:Choice>
    <mc:Fallback>
      <p:transition spd="slow" advTm="40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7) Jak  dělíme řeč?</a:t>
            </a:r>
            <a:endParaRPr lang="cs-CZ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1988840"/>
            <a:ext cx="81369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a) Rychlou = nesrozumitelnou a pomalou = srozumitelnou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3284984"/>
            <a:ext cx="8136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b) Vnější = nahlas a vnitřní = „pro sebe“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4653136"/>
            <a:ext cx="81369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c) Vnitřní = nahlas a uzavřenou = „jen pro někoho“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3553319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40000">
        <p14:honeycomb/>
        <p:sndAc>
          <p:stSnd>
            <p:snd r:embed="rId3" name="chimes.wav"/>
          </p:stSnd>
        </p:sndAc>
      </p:transition>
    </mc:Choice>
    <mc:Fallback>
      <p:transition spd="slow" advTm="40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533400"/>
            <a:ext cx="8507288" cy="990600"/>
          </a:xfrm>
        </p:spPr>
        <p:txBody>
          <a:bodyPr>
            <a:normAutofit fontScale="90000"/>
          </a:bodyPr>
          <a:lstStyle/>
          <a:p>
            <a:r>
              <a:rPr lang="cs-CZ" b="1" u="sng" dirty="0" smtClean="0"/>
              <a:t>8) Co </a:t>
            </a:r>
            <a:r>
              <a:rPr lang="cs-CZ" b="1" u="sng" dirty="0" smtClean="0">
                <a:solidFill>
                  <a:srgbClr val="FF0000"/>
                </a:solidFill>
              </a:rPr>
              <a:t>nepatří</a:t>
            </a:r>
            <a:r>
              <a:rPr lang="cs-CZ" b="1" u="sng" dirty="0" smtClean="0"/>
              <a:t> mezi vlastnosti myšlení?</a:t>
            </a:r>
            <a:endParaRPr lang="cs-CZ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988840"/>
            <a:ext cx="28264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a) elektrifikace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3068960"/>
            <a:ext cx="16642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b) </a:t>
            </a:r>
            <a:r>
              <a:rPr lang="cs-CZ" sz="3200" dirty="0" smtClean="0"/>
              <a:t>šířka 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4221088"/>
            <a:ext cx="22108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c) pružnost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3528" y="5445224"/>
            <a:ext cx="22333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d) přesnost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572000" y="3212976"/>
            <a:ext cx="26436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e) uvolňování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572000" y="4941168"/>
            <a:ext cx="26885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f) zapomínání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2563066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40000">
        <p14:honeycomb/>
        <p:sndAc>
          <p:stSnd>
            <p:snd r:embed="rId3" name="chimes.wav"/>
          </p:stSnd>
        </p:sndAc>
      </p:transition>
    </mc:Choice>
    <mc:Fallback>
      <p:transition spd="slow" advTm="40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9) Co je to syntéza?</a:t>
            </a:r>
            <a:endParaRPr lang="cs-CZ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1988840"/>
            <a:ext cx="8136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a) nepatří mezi myšlenkové operace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3068960"/>
            <a:ext cx="8064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b) jde o myšlenkovou operaci, kdy zapojuji jen logické myšlení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4797152"/>
            <a:ext cx="8064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c) jde o myšlenkovou operaci, kdy malé </a:t>
            </a:r>
            <a:r>
              <a:rPr lang="cs-CZ" sz="3200" dirty="0"/>
              <a:t>části složím do jednoho celku, </a:t>
            </a:r>
            <a:r>
              <a:rPr lang="cs-CZ" sz="3200" dirty="0" smtClean="0"/>
              <a:t>myšlenky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2457161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40000">
        <p14:honeycomb/>
        <p:sndAc>
          <p:stSnd>
            <p:snd r:embed="rId3" name="chimes.wav"/>
          </p:stSnd>
        </p:sndAc>
      </p:transition>
    </mc:Choice>
    <mc:Fallback>
      <p:transition spd="slow" advTm="40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u="sng" dirty="0" smtClean="0"/>
              <a:t>10) Napiš čtyři </a:t>
            </a:r>
            <a:r>
              <a:rPr lang="cs-CZ" b="1" u="sng" dirty="0" smtClean="0"/>
              <a:t>typy temperamentu</a:t>
            </a:r>
            <a:endParaRPr lang="cs-CZ" b="1" u="sng" dirty="0"/>
          </a:p>
        </p:txBody>
      </p:sp>
    </p:spTree>
    <p:extLst>
      <p:ext uri="{BB962C8B-B14F-4D97-AF65-F5344CB8AC3E}">
        <p14:creationId xmlns:p14="http://schemas.microsoft.com/office/powerpoint/2010/main" xmlns="" val="3889485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40000">
        <p14:honeycomb/>
        <p:sndAc>
          <p:stSnd>
            <p:snd r:embed="rId3" name="chimes.wav"/>
          </p:stSnd>
        </p:sndAc>
      </p:transition>
    </mc:Choice>
    <mc:Fallback>
      <p:transition spd="slow" advTm="40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KONEC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2060848"/>
            <a:ext cx="80648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ZKONTROLUJ SI PODPIS A PRÁCI</a:t>
            </a:r>
          </a:p>
          <a:p>
            <a:endParaRPr lang="cs-CZ" sz="3200" dirty="0"/>
          </a:p>
          <a:p>
            <a:r>
              <a:rPr lang="cs-CZ" sz="3200" dirty="0" smtClean="0"/>
              <a:t>ZADNÍ SEBEROU ….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1548750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40000">
        <p14:honeycomb/>
        <p:sndAc>
          <p:stSnd>
            <p:snd r:embed="rId3" name="chimes.wav"/>
          </p:stSnd>
        </p:sndAc>
      </p:transition>
    </mc:Choice>
    <mc:Fallback>
      <p:transition spd="slow" advTm="40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u="sng" dirty="0" smtClean="0"/>
              <a:t>1a) Co je to myšlení?</a:t>
            </a:r>
            <a:endParaRPr lang="cs-CZ" b="1" i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7504" y="1484784"/>
            <a:ext cx="87129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a) poznávací, psychický proces, při němž dochází k manipulaci s vjemy, představami…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51520" y="3212976"/>
            <a:ext cx="85689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b) Proces fyzického těla, při němž nedochází k manipulaci s vjemy a představami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20" y="4869160"/>
            <a:ext cx="85689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c) Fyzický proces, při němž dochází k manipulaci s vjemy, představami…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1450419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40000">
        <p14:honeycomb/>
        <p:sndAc>
          <p:stSnd>
            <p:snd r:embed="rId3" name="chimes.wav"/>
          </p:stSnd>
        </p:sndAc>
      </p:transition>
    </mc:Choice>
    <mc:Fallback>
      <p:transition spd="slow" advTm="40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239416"/>
          </a:xfrm>
        </p:spPr>
        <p:txBody>
          <a:bodyPr>
            <a:normAutofit fontScale="90000"/>
          </a:bodyPr>
          <a:lstStyle/>
          <a:p>
            <a:r>
              <a:rPr lang="cs-CZ" b="1" u="sng" dirty="0" smtClean="0"/>
              <a:t>2a) Vyjmenuj smysly, pomocí nichž vnímáme okolní svět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2348880"/>
            <a:ext cx="83529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Zrak, sluch, čich, hmat, chuť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3915888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40000">
        <p14:honeycomb/>
        <p:sndAc>
          <p:stSnd>
            <p:snd r:embed="rId3" name="chimes.wav"/>
          </p:stSnd>
        </p:sndAc>
      </p:transition>
    </mc:Choice>
    <mc:Fallback>
      <p:transition spd="slow" advTm="40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3a) Co </a:t>
            </a:r>
            <a:r>
              <a:rPr lang="cs-CZ" b="1" u="sng" dirty="0" smtClean="0">
                <a:solidFill>
                  <a:srgbClr val="FF0000"/>
                </a:solidFill>
              </a:rPr>
              <a:t>patří</a:t>
            </a:r>
            <a:r>
              <a:rPr lang="cs-CZ" b="1" u="sng" dirty="0" smtClean="0"/>
              <a:t> do myšlenkových operací?</a:t>
            </a:r>
            <a:endParaRPr lang="cs-CZ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988840"/>
            <a:ext cx="35283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a) analýza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2852935"/>
            <a:ext cx="3312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b) skleróza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3789040"/>
            <a:ext cx="3312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c) syntéza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355976" y="1988839"/>
            <a:ext cx="30963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d) komprese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355976" y="3159517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e) srovnávání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3543522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40000">
        <p14:honeycomb/>
        <p:sndAc>
          <p:stSnd>
            <p:snd r:embed="rId3" name="chimes.wav"/>
          </p:stSnd>
        </p:sndAc>
      </p:transition>
    </mc:Choice>
    <mc:Fallback>
      <p:transition spd="slow" advTm="40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4a) Co je to vnímání?</a:t>
            </a:r>
            <a:endParaRPr lang="cs-CZ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772816"/>
            <a:ext cx="85689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lphaLcParenR"/>
            </a:pPr>
            <a:r>
              <a:rPr lang="cs-CZ" sz="3200" dirty="0" smtClean="0"/>
              <a:t>Vytvářím si úplně nové představy, obrazy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23528" y="2962399"/>
            <a:ext cx="85689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b)přijímám informace </a:t>
            </a:r>
            <a:r>
              <a:rPr lang="cs-CZ" sz="3200" dirty="0"/>
              <a:t>o vnějším a vnitřním </a:t>
            </a:r>
            <a:r>
              <a:rPr lang="cs-CZ" sz="3200" dirty="0" smtClean="0"/>
              <a:t>prostředí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67544" y="4653136"/>
            <a:ext cx="84249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c) zaměřím se jen některý smysl, a pomocí něho vnímám okolní svět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3715682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40000">
        <p14:honeycomb/>
        <p:sndAc>
          <p:stSnd>
            <p:snd r:embed="rId3" name="chimes.wav"/>
          </p:stSnd>
        </p:sndAc>
      </p:transition>
    </mc:Choice>
    <mc:Fallback>
      <p:transition spd="slow" advTm="40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5a) Co je správně? představy jsou:</a:t>
            </a:r>
            <a:endParaRPr lang="cs-CZ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700808"/>
            <a:ext cx="83529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a) danou věc jsem nikdy neviděl, neprošla smysly a já si ji vybavím.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3356992"/>
            <a:ext cx="83529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b) </a:t>
            </a:r>
            <a:r>
              <a:rPr lang="cs-CZ" sz="3200" dirty="0" smtClean="0"/>
              <a:t>obraz </a:t>
            </a:r>
            <a:r>
              <a:rPr lang="cs-CZ" sz="3200" dirty="0"/>
              <a:t>něčeho, co v daném okamžiku nepůsobí na naše </a:t>
            </a:r>
            <a:r>
              <a:rPr lang="cs-CZ" sz="3200" dirty="0" smtClean="0"/>
              <a:t>smysly, ale už to smysly někdy prošlo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5445224"/>
            <a:ext cx="83529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c) Vnímání světa bez smyslů 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1155749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40000">
        <p14:honeycomb/>
        <p:sndAc>
          <p:stSnd>
            <p:snd r:embed="rId3" name="chimes.wav"/>
          </p:stSnd>
        </p:sndAc>
      </p:transition>
    </mc:Choice>
    <mc:Fallback>
      <p:transition spd="slow" advTm="40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6a) Co je to analýza?</a:t>
            </a:r>
            <a:endParaRPr lang="cs-CZ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1988840"/>
            <a:ext cx="82809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a) Jde o myšlenkovou operaci, kdy zjišťuji podobnosti a odlišnosti u věcí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3429000"/>
            <a:ext cx="82809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b) Jde o myšlenkovou operaci, kdy</a:t>
            </a:r>
            <a:r>
              <a:rPr lang="pl-PL" sz="3200" dirty="0"/>
              <a:t> </a:t>
            </a:r>
            <a:r>
              <a:rPr lang="pl-PL" sz="3200" dirty="0" smtClean="0"/>
              <a:t>celou </a:t>
            </a:r>
            <a:r>
              <a:rPr lang="pl-PL" sz="3200" dirty="0"/>
              <a:t>myšlenku rozdělím na </a:t>
            </a:r>
            <a:r>
              <a:rPr lang="pl-PL" sz="3200" dirty="0" smtClean="0"/>
              <a:t>části</a:t>
            </a:r>
            <a:endParaRPr lang="pl-PL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5013176"/>
            <a:ext cx="8280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c) Nejde o myšlenkovou operaci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3438223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40000">
        <p14:honeycomb/>
        <p:sndAc>
          <p:stSnd>
            <p:snd r:embed="rId3" name="chimes.wav"/>
          </p:stSnd>
        </p:sndAc>
      </p:transition>
    </mc:Choice>
    <mc:Fallback>
      <p:transition spd="slow" advTm="40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7a) Jak  dělíme řeč?</a:t>
            </a:r>
            <a:endParaRPr lang="cs-CZ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1988840"/>
            <a:ext cx="81369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a) Rychlou = nesrozumitelnou a pomalou = srozumitelnou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3284984"/>
            <a:ext cx="8136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b) Vnější = nahlas a vnitřní = „pro sebe“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4653136"/>
            <a:ext cx="81369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c) Vnitřní = nahlas a uzavřenou = „jen pro někoho“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2420850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40000">
        <p14:honeycomb/>
        <p:sndAc>
          <p:stSnd>
            <p:snd r:embed="rId3" name="chimes.wav"/>
          </p:stSnd>
        </p:sndAc>
      </p:transition>
    </mc:Choice>
    <mc:Fallback>
      <p:transition spd="slow" advTm="40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533400"/>
            <a:ext cx="8507288" cy="990600"/>
          </a:xfrm>
        </p:spPr>
        <p:txBody>
          <a:bodyPr>
            <a:normAutofit fontScale="90000"/>
          </a:bodyPr>
          <a:lstStyle/>
          <a:p>
            <a:r>
              <a:rPr lang="cs-CZ" b="1" u="sng" dirty="0" smtClean="0"/>
              <a:t>8a) Co </a:t>
            </a:r>
            <a:r>
              <a:rPr lang="cs-CZ" b="1" u="sng" dirty="0" smtClean="0">
                <a:solidFill>
                  <a:srgbClr val="FF0000"/>
                </a:solidFill>
              </a:rPr>
              <a:t>nepatří</a:t>
            </a:r>
            <a:r>
              <a:rPr lang="cs-CZ" b="1" u="sng" dirty="0" smtClean="0"/>
              <a:t> mezi vlastnosti myšlení?</a:t>
            </a:r>
            <a:endParaRPr lang="cs-CZ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988840"/>
            <a:ext cx="28264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a) elektrifikace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3068960"/>
            <a:ext cx="16642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b) </a:t>
            </a:r>
            <a:r>
              <a:rPr lang="cs-CZ" sz="3200" dirty="0" smtClean="0"/>
              <a:t>šířka 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4221088"/>
            <a:ext cx="22108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c) pružnost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3528" y="5445224"/>
            <a:ext cx="22333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d) přesnost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572000" y="3212976"/>
            <a:ext cx="26436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e) uvolňování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572000" y="4941168"/>
            <a:ext cx="26885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f) zapomínání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3490929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40000">
        <p14:honeycomb/>
        <p:sndAc>
          <p:stSnd>
            <p:snd r:embed="rId3" name="chimes.wav"/>
          </p:stSnd>
        </p:sndAc>
      </p:transition>
    </mc:Choice>
    <mc:Fallback>
      <p:transition spd="slow" advTm="40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9a) Co je to syntéza?</a:t>
            </a:r>
            <a:endParaRPr lang="cs-CZ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1988840"/>
            <a:ext cx="8136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a) nepatří mezi myšlenkové operace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3068960"/>
            <a:ext cx="8064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b) jde o myšlenkovou operaci, kdy zapojuji jen logické myšlení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4797152"/>
            <a:ext cx="8064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c) jde o myšlenkovou operaci, kdy malé </a:t>
            </a:r>
            <a:r>
              <a:rPr lang="cs-CZ" sz="3200" dirty="0"/>
              <a:t>části složím do jednoho celku, </a:t>
            </a:r>
            <a:r>
              <a:rPr lang="cs-CZ" sz="3200" dirty="0" smtClean="0"/>
              <a:t>myšlenky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3434546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40000">
        <p14:honeycomb/>
        <p:sndAc>
          <p:stSnd>
            <p:snd r:embed="rId3" name="chimes.wav"/>
          </p:stSnd>
        </p:sndAc>
      </p:transition>
    </mc:Choice>
    <mc:Fallback>
      <p:transition spd="slow" advTm="40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10a) Napiš čtyři temperamentové typy</a:t>
            </a:r>
            <a:endParaRPr lang="cs-CZ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2132856"/>
            <a:ext cx="8280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Flegmatik, cholerik, melancholik, sangvinik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2125800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40000">
        <p14:honeycomb/>
        <p:sndAc>
          <p:stSnd>
            <p:snd r:embed="rId3" name="chimes.wav"/>
          </p:stSnd>
        </p:sndAc>
      </p:transition>
    </mc:Choice>
    <mc:Fallback>
      <p:transition spd="slow" advTm="40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7504" y="1916832"/>
            <a:ext cx="878497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1- a</a:t>
            </a:r>
          </a:p>
          <a:p>
            <a:r>
              <a:rPr lang="cs-CZ" sz="2400" dirty="0" smtClean="0"/>
              <a:t>2- zrak, sluch, hmat, chuť, čich</a:t>
            </a:r>
          </a:p>
          <a:p>
            <a:r>
              <a:rPr lang="cs-CZ" sz="2400" dirty="0" smtClean="0"/>
              <a:t>3- a, c, e</a:t>
            </a:r>
          </a:p>
          <a:p>
            <a:r>
              <a:rPr lang="cs-CZ" sz="2400" dirty="0" smtClean="0"/>
              <a:t>4- b</a:t>
            </a:r>
          </a:p>
          <a:p>
            <a:r>
              <a:rPr lang="cs-CZ" sz="2400" dirty="0" smtClean="0"/>
              <a:t>5- b</a:t>
            </a:r>
          </a:p>
          <a:p>
            <a:r>
              <a:rPr lang="cs-CZ" sz="2400" dirty="0" smtClean="0"/>
              <a:t>6- b</a:t>
            </a:r>
          </a:p>
          <a:p>
            <a:r>
              <a:rPr lang="cs-CZ" sz="2400" dirty="0" smtClean="0"/>
              <a:t>7- b</a:t>
            </a:r>
          </a:p>
          <a:p>
            <a:r>
              <a:rPr lang="cs-CZ" sz="2400" dirty="0" smtClean="0"/>
              <a:t>8- </a:t>
            </a:r>
            <a:r>
              <a:rPr lang="cs-CZ" sz="2400" dirty="0" err="1" smtClean="0"/>
              <a:t>a,e,f</a:t>
            </a:r>
            <a:endParaRPr lang="cs-CZ" sz="2400" dirty="0" smtClean="0"/>
          </a:p>
          <a:p>
            <a:r>
              <a:rPr lang="cs-CZ" sz="2400" dirty="0" smtClean="0"/>
              <a:t>9- c</a:t>
            </a:r>
          </a:p>
          <a:p>
            <a:r>
              <a:rPr lang="cs-CZ" sz="2400" dirty="0" smtClean="0"/>
              <a:t>10- flegmatik, sangvinik, cholerik, melancholik</a:t>
            </a:r>
          </a:p>
        </p:txBody>
      </p:sp>
    </p:spTree>
    <p:extLst>
      <p:ext uri="{BB962C8B-B14F-4D97-AF65-F5344CB8AC3E}">
        <p14:creationId xmlns:p14="http://schemas.microsoft.com/office/powerpoint/2010/main" xmlns="" val="3783636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40000">
        <p14:honeycomb/>
        <p:sndAc>
          <p:stSnd>
            <p:snd r:embed="rId3" name="chimes.wav"/>
          </p:stSnd>
        </p:sndAc>
      </p:transition>
    </mc:Choice>
    <mc:Fallback>
      <p:transition spd="slow" advTm="40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692696"/>
            <a:ext cx="8640960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>
                <a:solidFill>
                  <a:prstClr val="black"/>
                </a:solidFill>
              </a:rPr>
              <a:t>Použitá literatura a odkazy:</a:t>
            </a:r>
          </a:p>
          <a:p>
            <a:endParaRPr lang="cs-CZ" sz="2800" b="1" u="sng" dirty="0">
              <a:solidFill>
                <a:prstClr val="black"/>
              </a:solidFill>
            </a:endParaRPr>
          </a:p>
          <a:p>
            <a:pPr marL="342900" indent="-342900">
              <a:buFontTx/>
              <a:buChar char="-"/>
            </a:pPr>
            <a:r>
              <a:rPr lang="cs-CZ" sz="2200" dirty="0">
                <a:solidFill>
                  <a:prstClr val="black"/>
                </a:solidFill>
              </a:rPr>
              <a:t>Obrázky použity ze sady Office</a:t>
            </a:r>
          </a:p>
          <a:p>
            <a:pPr marL="342900" indent="-342900">
              <a:buFontTx/>
              <a:buChar char="-"/>
            </a:pPr>
            <a:r>
              <a:rPr lang="cs-CZ" sz="2200" dirty="0">
                <a:solidFill>
                  <a:prstClr val="black"/>
                </a:solidFill>
              </a:rPr>
              <a:t>Není-li uvedeno jinak je materiál dílem autorky podle učebních osnov odpovídajících ŠVP vyučovaných podle učebnic:</a:t>
            </a:r>
          </a:p>
          <a:p>
            <a:r>
              <a:rPr lang="cs-CZ" sz="2200" dirty="0">
                <a:solidFill>
                  <a:prstClr val="black"/>
                </a:solidFill>
              </a:rPr>
              <a:t> </a:t>
            </a:r>
            <a:r>
              <a:rPr lang="cs-CZ" sz="2200" dirty="0"/>
              <a:t>JANOŠKOVÁ, </a:t>
            </a:r>
            <a:r>
              <a:rPr lang="cs-CZ" sz="2200" dirty="0" err="1"/>
              <a:t>D.,a</a:t>
            </a:r>
            <a:r>
              <a:rPr lang="cs-CZ" sz="2200" dirty="0"/>
              <a:t> kol. autorů. Občanská výchova 8, Rodinná výchova 8, učebnice pro základní školy a víceletá gymnázia. 1st </a:t>
            </a:r>
            <a:r>
              <a:rPr lang="cs-CZ" sz="2200" dirty="0" err="1"/>
              <a:t>ed</a:t>
            </a:r>
            <a:r>
              <a:rPr lang="cs-CZ" sz="2200" dirty="0"/>
              <a:t>. Plzeň: Fraus, 2005. ISBN 80-7238-393-0.</a:t>
            </a:r>
          </a:p>
          <a:p>
            <a:endParaRPr lang="cs-CZ" sz="2200" dirty="0"/>
          </a:p>
          <a:p>
            <a:r>
              <a:rPr lang="cs-CZ" sz="2200" dirty="0"/>
              <a:t>JANOŠKOVÁ, D., ONDRÁČKOVÁ, M.,ČABALOVÁ,D. Občanská výchova 8, Rodinná výchova 8, příručka pro učitele. 1st </a:t>
            </a:r>
            <a:r>
              <a:rPr lang="cs-CZ" sz="2200" dirty="0" err="1"/>
              <a:t>ed</a:t>
            </a:r>
            <a:r>
              <a:rPr lang="cs-CZ" sz="2200" dirty="0"/>
              <a:t>. Plzeň: Fraus, 2005. ISBN 80-7238-394-9</a:t>
            </a:r>
            <a:r>
              <a:rPr lang="cs-CZ" sz="2200" dirty="0" smtClean="0"/>
              <a:t>.</a:t>
            </a:r>
          </a:p>
          <a:p>
            <a:endParaRPr lang="cs-CZ" sz="2200" dirty="0"/>
          </a:p>
          <a:p>
            <a:r>
              <a:rPr lang="cs-CZ" sz="2200" smtClean="0"/>
              <a:t>Citováno dne 30.11.2011</a:t>
            </a:r>
            <a:endParaRPr lang="cs-CZ" sz="2200" dirty="0"/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3509195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40000">
        <p14:honeycomb/>
        <p:sndAc>
          <p:stSnd>
            <p:snd r:embed="rId3" name="chimes.wav"/>
          </p:stSnd>
        </p:sndAc>
      </p:transition>
    </mc:Choice>
    <mc:Fallback>
      <p:transition spd="slow" advTm="40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řehlednost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řehlednos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172</TotalTime>
  <Words>861</Words>
  <Application>Microsoft Office PowerPoint</Application>
  <PresentationFormat>Předvádění na obrazovce (4:3)</PresentationFormat>
  <Paragraphs>108</Paragraphs>
  <Slides>25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25</vt:i4>
      </vt:variant>
    </vt:vector>
  </HeadingPairs>
  <TitlesOfParts>
    <vt:vector size="27" baseType="lpstr">
      <vt:lpstr>Přehlednost</vt:lpstr>
      <vt:lpstr>1_Motiv systému Office</vt:lpstr>
      <vt:lpstr>Název školy: ZŠ Klášterec nad Ohří, Krátká 676 Autor: Mgr. Veronika Kubincová Název materiálu: VY_32_INOVACE_11_11_ test-vnímání a myšlení Číslo projektu: CZ.1.07/1.4.00/21.1115  </vt:lpstr>
      <vt:lpstr>TEST</vt:lpstr>
      <vt:lpstr>1) Co je to myšlení?</vt:lpstr>
      <vt:lpstr>2) Vyjmenuj smysly, pomocí nichž vnímáme okolní svět.</vt:lpstr>
      <vt:lpstr>3) Co patří do myšlenkových operací?</vt:lpstr>
      <vt:lpstr>4) Co je to vnímání?</vt:lpstr>
      <vt:lpstr>5) Co je správně? Představy jsou:</vt:lpstr>
      <vt:lpstr>6) Co je to analýza?</vt:lpstr>
      <vt:lpstr>7) Jak  dělíme řeč?</vt:lpstr>
      <vt:lpstr>8) Co nepatří mezi vlastnosti myšlení?</vt:lpstr>
      <vt:lpstr>9) Co je to syntéza?</vt:lpstr>
      <vt:lpstr>10) Napiš čtyři typy temperamentu</vt:lpstr>
      <vt:lpstr>KONEC</vt:lpstr>
      <vt:lpstr>1a) Co je to myšlení?</vt:lpstr>
      <vt:lpstr>2a) Vyjmenuj smysly, pomocí nichž vnímáme okolní svět.</vt:lpstr>
      <vt:lpstr>3a) Co patří do myšlenkových operací?</vt:lpstr>
      <vt:lpstr>4a) Co je to vnímání?</vt:lpstr>
      <vt:lpstr>5a) Co je správně? představy jsou:</vt:lpstr>
      <vt:lpstr>6a) Co je to analýza?</vt:lpstr>
      <vt:lpstr>7a) Jak  dělíme řeč?</vt:lpstr>
      <vt:lpstr>8a) Co nepatří mezi vlastnosti myšlení?</vt:lpstr>
      <vt:lpstr>9a) Co je to syntéza?</vt:lpstr>
      <vt:lpstr>10a) Napiš čtyři temperamentové typy</vt:lpstr>
      <vt:lpstr>řešení</vt:lpstr>
      <vt:lpstr>Snímek 25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Kabinet</dc:creator>
  <cp:lastModifiedBy>expert</cp:lastModifiedBy>
  <cp:revision>21</cp:revision>
  <dcterms:created xsi:type="dcterms:W3CDTF">2011-11-28T09:14:26Z</dcterms:created>
  <dcterms:modified xsi:type="dcterms:W3CDTF">2012-03-13T07:53:52Z</dcterms:modified>
</cp:coreProperties>
</file>