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notesMasterIdLst>
    <p:notesMasterId r:id="rId23"/>
  </p:notesMasterIdLst>
  <p:sldIdLst>
    <p:sldId id="295" r:id="rId2"/>
    <p:sldId id="256" r:id="rId3"/>
    <p:sldId id="283" r:id="rId4"/>
    <p:sldId id="284" r:id="rId5"/>
    <p:sldId id="286" r:id="rId6"/>
    <p:sldId id="265" r:id="rId7"/>
    <p:sldId id="287" r:id="rId8"/>
    <p:sldId id="268" r:id="rId9"/>
    <p:sldId id="266" r:id="rId10"/>
    <p:sldId id="263" r:id="rId11"/>
    <p:sldId id="281" r:id="rId12"/>
    <p:sldId id="288" r:id="rId13"/>
    <p:sldId id="289" r:id="rId14"/>
    <p:sldId id="290" r:id="rId15"/>
    <p:sldId id="291" r:id="rId16"/>
    <p:sldId id="292" r:id="rId17"/>
    <p:sldId id="293" r:id="rId18"/>
    <p:sldId id="269" r:id="rId19"/>
    <p:sldId id="267" r:id="rId20"/>
    <p:sldId id="275" r:id="rId21"/>
    <p:sldId id="277" r:id="rId2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008000"/>
    <a:srgbClr val="009900"/>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68" autoAdjust="0"/>
    <p:restoredTop sz="94231" autoAdjust="0"/>
  </p:normalViewPr>
  <p:slideViewPr>
    <p:cSldViewPr>
      <p:cViewPr>
        <p:scale>
          <a:sx n="66" d="100"/>
          <a:sy n="66" d="100"/>
        </p:scale>
        <p:origin x="-1470" y="-17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pPr>
              <a:defRPr/>
            </a:pPr>
            <a:endParaRPr lang="cs-CZ"/>
          </a:p>
        </p:txBody>
      </p:sp>
      <p:sp>
        <p:nvSpPr>
          <p:cNvPr id="57347"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cs-CZ"/>
          </a:p>
        </p:txBody>
      </p:sp>
      <p:sp>
        <p:nvSpPr>
          <p:cNvPr id="245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7349"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57350"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a:defRPr/>
            </a:pPr>
            <a:endParaRPr lang="cs-CZ"/>
          </a:p>
        </p:txBody>
      </p:sp>
      <p:sp>
        <p:nvSpPr>
          <p:cNvPr id="57351"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pPr>
              <a:defRPr/>
            </a:pPr>
            <a:fld id="{754E2092-5C89-4CEC-9B74-2DE9D73D945A}" type="slidenum">
              <a:rPr lang="cs-CZ"/>
              <a:pPr>
                <a:defRPr/>
              </a:pPr>
              <a:t>‹#›</a:t>
            </a:fld>
            <a:endParaRPr lang="cs-CZ"/>
          </a:p>
        </p:txBody>
      </p:sp>
    </p:spTree>
    <p:extLst>
      <p:ext uri="{BB962C8B-B14F-4D97-AF65-F5344CB8AC3E}">
        <p14:creationId xmlns:p14="http://schemas.microsoft.com/office/powerpoint/2010/main" val="25064582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31D32F5-829A-451B-B1B8-D6365DA15EBD}" type="slidenum">
              <a:rPr lang="cs-CZ" smtClean="0"/>
              <a:pPr eaLnBrk="1" hangingPunct="1"/>
              <a:t>6</a:t>
            </a:fld>
            <a:endParaRPr lang="cs-CZ"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68A7B5D-D9DC-4351-8F8A-DB2DD1357D47}" type="slidenum">
              <a:rPr lang="cs-CZ" smtClean="0"/>
              <a:pPr eaLnBrk="1" hangingPunct="1"/>
              <a:t>7</a:t>
            </a:fld>
            <a:endParaRPr lang="cs-CZ" smtClean="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p:spPr>
        <p:txBody>
          <a:bodyPr/>
          <a:lstStyle/>
          <a:p>
            <a:pPr eaLnBrk="1" hangingPunct="1"/>
            <a:endParaRPr lang="cs-CZ"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D62E97D-BA73-4B94-8B29-62E33AEC5AD5}" type="slidenum">
              <a:rPr lang="cs-CZ" smtClean="0"/>
              <a:pPr eaLnBrk="1" hangingPunct="1"/>
              <a:t>8</a:t>
            </a:fld>
            <a:endParaRPr lang="cs-CZ"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cs-CZ"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BBA4702-751D-49CB-9D84-281F1C368047}" type="slidenum">
              <a:rPr lang="cs-CZ" smtClean="0"/>
              <a:pPr eaLnBrk="1" hangingPunct="1"/>
              <a:t>9</a:t>
            </a:fld>
            <a:endParaRPr lang="cs-CZ"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p:spPr>
        <p:txBody>
          <a:bodyPr/>
          <a:lstStyle/>
          <a:p>
            <a:pPr eaLnBrk="1" hangingPunct="1"/>
            <a:endParaRPr lang="cs-CZ"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056F78E-E215-4F6E-A6E3-3D16D36B494C}" type="slidenum">
              <a:rPr lang="cs-CZ" smtClean="0"/>
              <a:pPr eaLnBrk="1" hangingPunct="1"/>
              <a:t>10</a:t>
            </a:fld>
            <a:endParaRPr lang="cs-CZ"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cs-CZ"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338B6C0-891F-4611-BCD3-0C02CFF273A4}" type="slidenum">
              <a:rPr lang="cs-CZ" smtClean="0"/>
              <a:pPr eaLnBrk="1" hangingPunct="1"/>
              <a:t>18</a:t>
            </a:fld>
            <a:endParaRPr lang="cs-CZ"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r>
              <a:rPr lang="cs-CZ" smtClean="0"/>
              <a:t>Folien verkauft man in Rollen. Der Zement wird in Säcken transportiert.  Fliesen werden in Kartons verpackt. Malerfarben verkauft man in Eimern.  Ziegel werden auf Paletten transportiert.  Silikondichtstoff wird in Kartuschen verkauft. Holzlack wird in Dosen abgefüllt.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8E93E07-7959-4370-B441-EBECBEB1E8DC}" type="slidenum">
              <a:rPr lang="cs-CZ" smtClean="0"/>
              <a:pPr eaLnBrk="1" hangingPunct="1"/>
              <a:t>19</a:t>
            </a:fld>
            <a:endParaRPr lang="cs-CZ"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r>
              <a:rPr lang="cs-CZ" smtClean="0"/>
              <a:t>Příklady možných vět jsou v poznámce pod předcházející tabulkou.</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 name="AutoShape 2"/>
          <p:cNvSpPr>
            <a:spLocks noGrp="1" noChangeArrowheads="1"/>
          </p:cNvSpPr>
          <p:nvPr/>
        </p:nvSpPr>
        <p:spPr bwMode="auto">
          <a:xfrm>
            <a:off x="762000" y="762000"/>
            <a:ext cx="7924800" cy="1143000"/>
          </a:xfrm>
          <a:prstGeom prst="roundRect">
            <a:avLst>
              <a:gd name="adj" fmla="val 21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b"/>
          <a:lstStyle/>
          <a:p>
            <a:pPr eaLnBrk="0" hangingPunct="0">
              <a:lnSpc>
                <a:spcPct val="90000"/>
              </a:lnSpc>
            </a:pPr>
            <a:endParaRPr lang="cs-CZ" sz="3600" b="1">
              <a:solidFill>
                <a:schemeClr val="tx2"/>
              </a:solidFill>
            </a:endParaRPr>
          </a:p>
        </p:txBody>
      </p:sp>
      <p:sp>
        <p:nvSpPr>
          <p:cNvPr id="3" name="Rectangle 3"/>
          <p:cNvSpPr>
            <a:spLocks noGrp="1" noChangeArrowheads="1"/>
          </p:cNvSpPr>
          <p:nvPr/>
        </p:nvSpPr>
        <p:spPr bwMode="auto">
          <a:xfrm>
            <a:off x="838200" y="2362200"/>
            <a:ext cx="7693025"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eaLnBrk="0" hangingPunct="0">
              <a:spcBef>
                <a:spcPct val="20000"/>
              </a:spcBef>
              <a:buClr>
                <a:schemeClr val="tx1"/>
              </a:buClr>
              <a:buSzPct val="75000"/>
              <a:buFont typeface="Wingdings" pitchFamily="2" charset="2"/>
              <a:buChar char="l"/>
            </a:pPr>
            <a:endParaRPr lang="cs-CZ" sz="2800"/>
          </a:p>
        </p:txBody>
      </p:sp>
    </p:spTree>
    <p:extLst>
      <p:ext uri="{BB962C8B-B14F-4D97-AF65-F5344CB8AC3E}">
        <p14:creationId xmlns:p14="http://schemas.microsoft.com/office/powerpoint/2010/main" val="2223726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11"/>
          <p:cNvSpPr>
            <a:spLocks noGrp="1" noChangeArrowheads="1"/>
          </p:cNvSpPr>
          <p:nvPr>
            <p:ph type="dt" sz="half" idx="10"/>
          </p:nvPr>
        </p:nvSpPr>
        <p:spPr>
          <a:ln/>
        </p:spPr>
        <p:txBody>
          <a:bodyPr/>
          <a:lstStyle>
            <a:lvl1pPr>
              <a:defRPr/>
            </a:lvl1pPr>
          </a:lstStyle>
          <a:p>
            <a:pPr>
              <a:defRPr/>
            </a:pPr>
            <a:endParaRPr lang="cs-CZ"/>
          </a:p>
        </p:txBody>
      </p:sp>
      <p:sp>
        <p:nvSpPr>
          <p:cNvPr id="5" name="Rectangle 12"/>
          <p:cNvSpPr>
            <a:spLocks noGrp="1" noChangeArrowheads="1"/>
          </p:cNvSpPr>
          <p:nvPr>
            <p:ph type="ftr" sz="quarter" idx="11"/>
          </p:nvPr>
        </p:nvSpPr>
        <p:spPr>
          <a:ln/>
        </p:spPr>
        <p:txBody>
          <a:bodyPr/>
          <a:lstStyle>
            <a:lvl1pPr>
              <a:defRPr/>
            </a:lvl1pPr>
          </a:lstStyle>
          <a:p>
            <a:pPr>
              <a:defRPr/>
            </a:pPr>
            <a:endParaRPr lang="cs-CZ"/>
          </a:p>
        </p:txBody>
      </p:sp>
      <p:sp>
        <p:nvSpPr>
          <p:cNvPr id="6" name="Rectangle 13"/>
          <p:cNvSpPr>
            <a:spLocks noGrp="1" noChangeArrowheads="1"/>
          </p:cNvSpPr>
          <p:nvPr>
            <p:ph type="sldNum" sz="quarter" idx="12"/>
          </p:nvPr>
        </p:nvSpPr>
        <p:spPr>
          <a:ln/>
        </p:spPr>
        <p:txBody>
          <a:bodyPr/>
          <a:lstStyle>
            <a:lvl1pPr>
              <a:defRPr/>
            </a:lvl1pPr>
          </a:lstStyle>
          <a:p>
            <a:pPr>
              <a:defRPr/>
            </a:pPr>
            <a:fld id="{A7FBE0C9-5379-431B-9A6C-60413C39D371}" type="slidenum">
              <a:rPr lang="cs-CZ"/>
              <a:pPr>
                <a:defRPr/>
              </a:pPr>
              <a:t>‹#›</a:t>
            </a:fld>
            <a:endParaRPr lang="cs-CZ"/>
          </a:p>
        </p:txBody>
      </p:sp>
    </p:spTree>
    <p:extLst>
      <p:ext uri="{BB962C8B-B14F-4D97-AF65-F5344CB8AC3E}">
        <p14:creationId xmlns:p14="http://schemas.microsoft.com/office/powerpoint/2010/main" val="1459127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11"/>
          <p:cNvSpPr>
            <a:spLocks noGrp="1" noChangeArrowheads="1"/>
          </p:cNvSpPr>
          <p:nvPr>
            <p:ph type="dt" sz="half" idx="10"/>
          </p:nvPr>
        </p:nvSpPr>
        <p:spPr>
          <a:ln/>
        </p:spPr>
        <p:txBody>
          <a:bodyPr/>
          <a:lstStyle>
            <a:lvl1pPr>
              <a:defRPr/>
            </a:lvl1pPr>
          </a:lstStyle>
          <a:p>
            <a:pPr>
              <a:defRPr/>
            </a:pPr>
            <a:endParaRPr lang="cs-CZ"/>
          </a:p>
        </p:txBody>
      </p:sp>
      <p:sp>
        <p:nvSpPr>
          <p:cNvPr id="5" name="Rectangle 12"/>
          <p:cNvSpPr>
            <a:spLocks noGrp="1" noChangeArrowheads="1"/>
          </p:cNvSpPr>
          <p:nvPr>
            <p:ph type="ftr" sz="quarter" idx="11"/>
          </p:nvPr>
        </p:nvSpPr>
        <p:spPr>
          <a:ln/>
        </p:spPr>
        <p:txBody>
          <a:bodyPr/>
          <a:lstStyle>
            <a:lvl1pPr>
              <a:defRPr/>
            </a:lvl1pPr>
          </a:lstStyle>
          <a:p>
            <a:pPr>
              <a:defRPr/>
            </a:pPr>
            <a:endParaRPr lang="cs-CZ"/>
          </a:p>
        </p:txBody>
      </p:sp>
      <p:sp>
        <p:nvSpPr>
          <p:cNvPr id="6" name="Rectangle 13"/>
          <p:cNvSpPr>
            <a:spLocks noGrp="1" noChangeArrowheads="1"/>
          </p:cNvSpPr>
          <p:nvPr>
            <p:ph type="sldNum" sz="quarter" idx="12"/>
          </p:nvPr>
        </p:nvSpPr>
        <p:spPr>
          <a:ln/>
        </p:spPr>
        <p:txBody>
          <a:bodyPr/>
          <a:lstStyle>
            <a:lvl1pPr>
              <a:defRPr/>
            </a:lvl1pPr>
          </a:lstStyle>
          <a:p>
            <a:pPr>
              <a:defRPr/>
            </a:pPr>
            <a:fld id="{D6C3FEE9-B347-4331-B9D2-708CFAB69B3E}" type="slidenum">
              <a:rPr lang="cs-CZ"/>
              <a:pPr>
                <a:defRPr/>
              </a:pPr>
              <a:t>‹#›</a:t>
            </a:fld>
            <a:endParaRPr lang="cs-CZ"/>
          </a:p>
        </p:txBody>
      </p:sp>
    </p:spTree>
    <p:extLst>
      <p:ext uri="{BB962C8B-B14F-4D97-AF65-F5344CB8AC3E}">
        <p14:creationId xmlns:p14="http://schemas.microsoft.com/office/powerpoint/2010/main" val="437554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800C3B50-6ACA-43E4-BBBC-D8307E0A3497}" type="slidenum">
              <a:rPr lang="cs-CZ"/>
              <a:pPr>
                <a:defRPr/>
              </a:pPr>
              <a:t>‹#›</a:t>
            </a:fld>
            <a:endParaRPr lang="cs-CZ"/>
          </a:p>
        </p:txBody>
      </p:sp>
    </p:spTree>
    <p:extLst>
      <p:ext uri="{BB962C8B-B14F-4D97-AF65-F5344CB8AC3E}">
        <p14:creationId xmlns:p14="http://schemas.microsoft.com/office/powerpoint/2010/main" val="352388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11"/>
          <p:cNvSpPr>
            <a:spLocks noGrp="1" noChangeArrowheads="1"/>
          </p:cNvSpPr>
          <p:nvPr>
            <p:ph type="dt" sz="half" idx="10"/>
          </p:nvPr>
        </p:nvSpPr>
        <p:spPr>
          <a:ln/>
        </p:spPr>
        <p:txBody>
          <a:bodyPr/>
          <a:lstStyle>
            <a:lvl1pPr>
              <a:defRPr/>
            </a:lvl1pPr>
          </a:lstStyle>
          <a:p>
            <a:pPr>
              <a:defRPr/>
            </a:pPr>
            <a:endParaRPr lang="cs-CZ"/>
          </a:p>
        </p:txBody>
      </p:sp>
      <p:sp>
        <p:nvSpPr>
          <p:cNvPr id="8" name="Rectangle 12"/>
          <p:cNvSpPr>
            <a:spLocks noGrp="1" noChangeArrowheads="1"/>
          </p:cNvSpPr>
          <p:nvPr>
            <p:ph type="ftr" sz="quarter" idx="11"/>
          </p:nvPr>
        </p:nvSpPr>
        <p:spPr>
          <a:ln/>
        </p:spPr>
        <p:txBody>
          <a:bodyPr/>
          <a:lstStyle>
            <a:lvl1pPr>
              <a:defRPr/>
            </a:lvl1pPr>
          </a:lstStyle>
          <a:p>
            <a:pPr>
              <a:defRPr/>
            </a:pPr>
            <a:endParaRPr lang="cs-CZ"/>
          </a:p>
        </p:txBody>
      </p:sp>
      <p:sp>
        <p:nvSpPr>
          <p:cNvPr id="9" name="Rectangle 13"/>
          <p:cNvSpPr>
            <a:spLocks noGrp="1" noChangeArrowheads="1"/>
          </p:cNvSpPr>
          <p:nvPr>
            <p:ph type="sldNum" sz="quarter" idx="12"/>
          </p:nvPr>
        </p:nvSpPr>
        <p:spPr>
          <a:ln/>
        </p:spPr>
        <p:txBody>
          <a:bodyPr/>
          <a:lstStyle>
            <a:lvl1pPr>
              <a:defRPr/>
            </a:lvl1pPr>
          </a:lstStyle>
          <a:p>
            <a:pPr>
              <a:defRPr/>
            </a:pPr>
            <a:fld id="{0F7CD0A6-1163-4C99-9E17-1553D9384BDD}" type="slidenum">
              <a:rPr lang="cs-CZ"/>
              <a:pPr>
                <a:defRPr/>
              </a:pPr>
              <a:t>‹#›</a:t>
            </a:fld>
            <a:endParaRPr lang="cs-CZ"/>
          </a:p>
        </p:txBody>
      </p:sp>
    </p:spTree>
    <p:extLst>
      <p:ext uri="{BB962C8B-B14F-4D97-AF65-F5344CB8AC3E}">
        <p14:creationId xmlns:p14="http://schemas.microsoft.com/office/powerpoint/2010/main" val="3274154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11"/>
          <p:cNvSpPr>
            <a:spLocks noGrp="1" noChangeArrowheads="1"/>
          </p:cNvSpPr>
          <p:nvPr>
            <p:ph type="dt" sz="half" idx="10"/>
          </p:nvPr>
        </p:nvSpPr>
        <p:spPr>
          <a:ln/>
        </p:spPr>
        <p:txBody>
          <a:bodyPr/>
          <a:lstStyle>
            <a:lvl1pPr>
              <a:defRPr/>
            </a:lvl1pPr>
          </a:lstStyle>
          <a:p>
            <a:pPr>
              <a:defRPr/>
            </a:pPr>
            <a:endParaRPr lang="cs-CZ"/>
          </a:p>
        </p:txBody>
      </p:sp>
      <p:sp>
        <p:nvSpPr>
          <p:cNvPr id="4" name="Rectangle 12"/>
          <p:cNvSpPr>
            <a:spLocks noGrp="1" noChangeArrowheads="1"/>
          </p:cNvSpPr>
          <p:nvPr>
            <p:ph type="ftr" sz="quarter" idx="11"/>
          </p:nvPr>
        </p:nvSpPr>
        <p:spPr>
          <a:ln/>
        </p:spPr>
        <p:txBody>
          <a:bodyPr/>
          <a:lstStyle>
            <a:lvl1pPr>
              <a:defRPr/>
            </a:lvl1pPr>
          </a:lstStyle>
          <a:p>
            <a:pPr>
              <a:defRPr/>
            </a:pPr>
            <a:endParaRPr lang="cs-CZ"/>
          </a:p>
        </p:txBody>
      </p:sp>
      <p:sp>
        <p:nvSpPr>
          <p:cNvPr id="5" name="Rectangle 13"/>
          <p:cNvSpPr>
            <a:spLocks noGrp="1" noChangeArrowheads="1"/>
          </p:cNvSpPr>
          <p:nvPr>
            <p:ph type="sldNum" sz="quarter" idx="12"/>
          </p:nvPr>
        </p:nvSpPr>
        <p:spPr>
          <a:ln/>
        </p:spPr>
        <p:txBody>
          <a:bodyPr/>
          <a:lstStyle>
            <a:lvl1pPr>
              <a:defRPr/>
            </a:lvl1pPr>
          </a:lstStyle>
          <a:p>
            <a:pPr>
              <a:defRPr/>
            </a:pPr>
            <a:fld id="{EA0B5223-B08E-4D5C-A0B1-76D65EEBC500}" type="slidenum">
              <a:rPr lang="cs-CZ"/>
              <a:pPr>
                <a:defRPr/>
              </a:pPr>
              <a:t>‹#›</a:t>
            </a:fld>
            <a:endParaRPr lang="cs-CZ"/>
          </a:p>
        </p:txBody>
      </p:sp>
    </p:spTree>
    <p:extLst>
      <p:ext uri="{BB962C8B-B14F-4D97-AF65-F5344CB8AC3E}">
        <p14:creationId xmlns:p14="http://schemas.microsoft.com/office/powerpoint/2010/main" val="3105702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cs-CZ"/>
          </a:p>
        </p:txBody>
      </p:sp>
      <p:sp>
        <p:nvSpPr>
          <p:cNvPr id="3" name="Rectangle 12"/>
          <p:cNvSpPr>
            <a:spLocks noGrp="1" noChangeArrowheads="1"/>
          </p:cNvSpPr>
          <p:nvPr>
            <p:ph type="ftr" sz="quarter" idx="11"/>
          </p:nvPr>
        </p:nvSpPr>
        <p:spPr>
          <a:ln/>
        </p:spPr>
        <p:txBody>
          <a:bodyPr/>
          <a:lstStyle>
            <a:lvl1pPr>
              <a:defRPr/>
            </a:lvl1pPr>
          </a:lstStyle>
          <a:p>
            <a:pPr>
              <a:defRPr/>
            </a:pPr>
            <a:endParaRPr lang="cs-CZ"/>
          </a:p>
        </p:txBody>
      </p:sp>
      <p:sp>
        <p:nvSpPr>
          <p:cNvPr id="4" name="Rectangle 13"/>
          <p:cNvSpPr>
            <a:spLocks noGrp="1" noChangeArrowheads="1"/>
          </p:cNvSpPr>
          <p:nvPr>
            <p:ph type="sldNum" sz="quarter" idx="12"/>
          </p:nvPr>
        </p:nvSpPr>
        <p:spPr>
          <a:ln/>
        </p:spPr>
        <p:txBody>
          <a:bodyPr/>
          <a:lstStyle>
            <a:lvl1pPr>
              <a:defRPr/>
            </a:lvl1pPr>
          </a:lstStyle>
          <a:p>
            <a:pPr>
              <a:defRPr/>
            </a:pPr>
            <a:fld id="{35CA8E6D-324E-44EB-AA9A-9A50941BFB00}" type="slidenum">
              <a:rPr lang="cs-CZ"/>
              <a:pPr>
                <a:defRPr/>
              </a:pPr>
              <a:t>‹#›</a:t>
            </a:fld>
            <a:endParaRPr lang="cs-CZ"/>
          </a:p>
        </p:txBody>
      </p:sp>
    </p:spTree>
    <p:extLst>
      <p:ext uri="{BB962C8B-B14F-4D97-AF65-F5344CB8AC3E}">
        <p14:creationId xmlns:p14="http://schemas.microsoft.com/office/powerpoint/2010/main" val="529199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1E1D3C4A-EC9D-4D1C-B595-CF9540046C75}" type="slidenum">
              <a:rPr lang="cs-CZ"/>
              <a:pPr>
                <a:defRPr/>
              </a:pPr>
              <a:t>‹#›</a:t>
            </a:fld>
            <a:endParaRPr lang="cs-CZ"/>
          </a:p>
        </p:txBody>
      </p:sp>
    </p:spTree>
    <p:extLst>
      <p:ext uri="{BB962C8B-B14F-4D97-AF65-F5344CB8AC3E}">
        <p14:creationId xmlns:p14="http://schemas.microsoft.com/office/powerpoint/2010/main" val="4115837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7F4C4032-A79F-4A2E-882D-DBB131BC2AD2}" type="slidenum">
              <a:rPr lang="cs-CZ"/>
              <a:pPr>
                <a:defRPr/>
              </a:pPr>
              <a:t>‹#›</a:t>
            </a:fld>
            <a:endParaRPr lang="cs-CZ"/>
          </a:p>
        </p:txBody>
      </p:sp>
    </p:spTree>
    <p:extLst>
      <p:ext uri="{BB962C8B-B14F-4D97-AF65-F5344CB8AC3E}">
        <p14:creationId xmlns:p14="http://schemas.microsoft.com/office/powerpoint/2010/main" val="502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11"/>
          <p:cNvSpPr>
            <a:spLocks noGrp="1" noChangeArrowheads="1"/>
          </p:cNvSpPr>
          <p:nvPr>
            <p:ph type="dt" sz="half" idx="10"/>
          </p:nvPr>
        </p:nvSpPr>
        <p:spPr>
          <a:ln/>
        </p:spPr>
        <p:txBody>
          <a:bodyPr/>
          <a:lstStyle>
            <a:lvl1pPr>
              <a:defRPr/>
            </a:lvl1pPr>
          </a:lstStyle>
          <a:p>
            <a:pPr>
              <a:defRPr/>
            </a:pPr>
            <a:endParaRPr lang="cs-CZ"/>
          </a:p>
        </p:txBody>
      </p:sp>
      <p:sp>
        <p:nvSpPr>
          <p:cNvPr id="5" name="Rectangle 12"/>
          <p:cNvSpPr>
            <a:spLocks noGrp="1" noChangeArrowheads="1"/>
          </p:cNvSpPr>
          <p:nvPr>
            <p:ph type="ftr" sz="quarter" idx="11"/>
          </p:nvPr>
        </p:nvSpPr>
        <p:spPr>
          <a:ln/>
        </p:spPr>
        <p:txBody>
          <a:bodyPr/>
          <a:lstStyle>
            <a:lvl1pPr>
              <a:defRPr/>
            </a:lvl1pPr>
          </a:lstStyle>
          <a:p>
            <a:pPr>
              <a:defRPr/>
            </a:pPr>
            <a:endParaRPr lang="cs-CZ"/>
          </a:p>
        </p:txBody>
      </p:sp>
      <p:sp>
        <p:nvSpPr>
          <p:cNvPr id="6" name="Rectangle 13"/>
          <p:cNvSpPr>
            <a:spLocks noGrp="1" noChangeArrowheads="1"/>
          </p:cNvSpPr>
          <p:nvPr>
            <p:ph type="sldNum" sz="quarter" idx="12"/>
          </p:nvPr>
        </p:nvSpPr>
        <p:spPr>
          <a:ln/>
        </p:spPr>
        <p:txBody>
          <a:bodyPr/>
          <a:lstStyle>
            <a:lvl1pPr>
              <a:defRPr/>
            </a:lvl1pPr>
          </a:lstStyle>
          <a:p>
            <a:pPr>
              <a:defRPr/>
            </a:pPr>
            <a:fld id="{C67E8B9B-C105-4C28-961A-75AA56348618}" type="slidenum">
              <a:rPr lang="cs-CZ"/>
              <a:pPr>
                <a:defRPr/>
              </a:pPr>
              <a:t>‹#›</a:t>
            </a:fld>
            <a:endParaRPr lang="cs-CZ"/>
          </a:p>
        </p:txBody>
      </p:sp>
    </p:spTree>
    <p:extLst>
      <p:ext uri="{BB962C8B-B14F-4D97-AF65-F5344CB8AC3E}">
        <p14:creationId xmlns:p14="http://schemas.microsoft.com/office/powerpoint/2010/main" val="2322827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05600" y="762000"/>
            <a:ext cx="1981200" cy="532447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762000" y="762000"/>
            <a:ext cx="5791200" cy="532447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11"/>
          <p:cNvSpPr>
            <a:spLocks noGrp="1" noChangeArrowheads="1"/>
          </p:cNvSpPr>
          <p:nvPr>
            <p:ph type="dt" sz="half" idx="10"/>
          </p:nvPr>
        </p:nvSpPr>
        <p:spPr>
          <a:ln/>
        </p:spPr>
        <p:txBody>
          <a:bodyPr/>
          <a:lstStyle>
            <a:lvl1pPr>
              <a:defRPr/>
            </a:lvl1pPr>
          </a:lstStyle>
          <a:p>
            <a:pPr>
              <a:defRPr/>
            </a:pPr>
            <a:endParaRPr lang="cs-CZ"/>
          </a:p>
        </p:txBody>
      </p:sp>
      <p:sp>
        <p:nvSpPr>
          <p:cNvPr id="5" name="Rectangle 12"/>
          <p:cNvSpPr>
            <a:spLocks noGrp="1" noChangeArrowheads="1"/>
          </p:cNvSpPr>
          <p:nvPr>
            <p:ph type="ftr" sz="quarter" idx="11"/>
          </p:nvPr>
        </p:nvSpPr>
        <p:spPr>
          <a:ln/>
        </p:spPr>
        <p:txBody>
          <a:bodyPr/>
          <a:lstStyle>
            <a:lvl1pPr>
              <a:defRPr/>
            </a:lvl1pPr>
          </a:lstStyle>
          <a:p>
            <a:pPr>
              <a:defRPr/>
            </a:pPr>
            <a:endParaRPr lang="cs-CZ"/>
          </a:p>
        </p:txBody>
      </p:sp>
      <p:sp>
        <p:nvSpPr>
          <p:cNvPr id="6" name="Rectangle 13"/>
          <p:cNvSpPr>
            <a:spLocks noGrp="1" noChangeArrowheads="1"/>
          </p:cNvSpPr>
          <p:nvPr>
            <p:ph type="sldNum" sz="quarter" idx="12"/>
          </p:nvPr>
        </p:nvSpPr>
        <p:spPr>
          <a:ln/>
        </p:spPr>
        <p:txBody>
          <a:bodyPr/>
          <a:lstStyle>
            <a:lvl1pPr>
              <a:defRPr/>
            </a:lvl1pPr>
          </a:lstStyle>
          <a:p>
            <a:pPr>
              <a:defRPr/>
            </a:pPr>
            <a:fld id="{0B572B41-F0A8-449D-ACD9-14EFE02A9BF0}" type="slidenum">
              <a:rPr lang="cs-CZ"/>
              <a:pPr>
                <a:defRPr/>
              </a:pPr>
              <a:t>‹#›</a:t>
            </a:fld>
            <a:endParaRPr lang="cs-CZ"/>
          </a:p>
        </p:txBody>
      </p:sp>
    </p:spTree>
    <p:extLst>
      <p:ext uri="{BB962C8B-B14F-4D97-AF65-F5344CB8AC3E}">
        <p14:creationId xmlns:p14="http://schemas.microsoft.com/office/powerpoint/2010/main" val="3093083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Nadpis, text a 2 obsahy">
    <p:spTree>
      <p:nvGrpSpPr>
        <p:cNvPr id="1" name=""/>
        <p:cNvGrpSpPr/>
        <p:nvPr/>
      </p:nvGrpSpPr>
      <p:grpSpPr>
        <a:xfrm>
          <a:off x="0" y="0"/>
          <a:ext cx="0" cy="0"/>
          <a:chOff x="0" y="0"/>
          <a:chExt cx="0" cy="0"/>
        </a:xfrm>
      </p:grpSpPr>
      <p:sp>
        <p:nvSpPr>
          <p:cNvPr id="2" name="Nadpis 1"/>
          <p:cNvSpPr>
            <a:spLocks noGrp="1"/>
          </p:cNvSpPr>
          <p:nvPr>
            <p:ph type="title"/>
          </p:nvPr>
        </p:nvSpPr>
        <p:spPr>
          <a:xfrm>
            <a:off x="762000" y="762000"/>
            <a:ext cx="79248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838200" y="2362200"/>
            <a:ext cx="3770313" cy="37242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quarter" idx="2"/>
          </p:nvPr>
        </p:nvSpPr>
        <p:spPr>
          <a:xfrm>
            <a:off x="4760913" y="2362200"/>
            <a:ext cx="3770312" cy="17859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obsah 4"/>
          <p:cNvSpPr>
            <a:spLocks noGrp="1"/>
          </p:cNvSpPr>
          <p:nvPr>
            <p:ph sz="quarter" idx="3"/>
          </p:nvPr>
        </p:nvSpPr>
        <p:spPr>
          <a:xfrm>
            <a:off x="4760913" y="4300538"/>
            <a:ext cx="3770312" cy="178593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Rectangle 11"/>
          <p:cNvSpPr>
            <a:spLocks noGrp="1" noChangeArrowheads="1"/>
          </p:cNvSpPr>
          <p:nvPr>
            <p:ph type="dt" sz="half" idx="10"/>
          </p:nvPr>
        </p:nvSpPr>
        <p:spPr>
          <a:ln/>
        </p:spPr>
        <p:txBody>
          <a:bodyPr/>
          <a:lstStyle>
            <a:lvl1pPr>
              <a:defRPr/>
            </a:lvl1pPr>
          </a:lstStyle>
          <a:p>
            <a:pPr>
              <a:defRPr/>
            </a:pPr>
            <a:endParaRPr lang="cs-CZ"/>
          </a:p>
        </p:txBody>
      </p:sp>
      <p:sp>
        <p:nvSpPr>
          <p:cNvPr id="7" name="Rectangle 12"/>
          <p:cNvSpPr>
            <a:spLocks noGrp="1" noChangeArrowheads="1"/>
          </p:cNvSpPr>
          <p:nvPr>
            <p:ph type="ftr" sz="quarter" idx="11"/>
          </p:nvPr>
        </p:nvSpPr>
        <p:spPr>
          <a:ln/>
        </p:spPr>
        <p:txBody>
          <a:bodyPr/>
          <a:lstStyle>
            <a:lvl1pPr>
              <a:defRPr/>
            </a:lvl1pPr>
          </a:lstStyle>
          <a:p>
            <a:pPr>
              <a:defRPr/>
            </a:pPr>
            <a:endParaRPr lang="cs-CZ"/>
          </a:p>
        </p:txBody>
      </p:sp>
      <p:sp>
        <p:nvSpPr>
          <p:cNvPr id="8" name="Rectangle 13"/>
          <p:cNvSpPr>
            <a:spLocks noGrp="1" noChangeArrowheads="1"/>
          </p:cNvSpPr>
          <p:nvPr>
            <p:ph type="sldNum" sz="quarter" idx="12"/>
          </p:nvPr>
        </p:nvSpPr>
        <p:spPr>
          <a:ln/>
        </p:spPr>
        <p:txBody>
          <a:bodyPr/>
          <a:lstStyle>
            <a:lvl1pPr>
              <a:defRPr/>
            </a:lvl1pPr>
          </a:lstStyle>
          <a:p>
            <a:pPr>
              <a:defRPr/>
            </a:pPr>
            <a:fld id="{D87682B5-AF13-4DD0-9368-BF6B2F67CCF2}" type="slidenum">
              <a:rPr lang="cs-CZ"/>
              <a:pPr>
                <a:defRPr/>
              </a:pPr>
              <a:t>‹#›</a:t>
            </a:fld>
            <a:endParaRPr lang="cs-CZ"/>
          </a:p>
        </p:txBody>
      </p:sp>
    </p:spTree>
    <p:extLst>
      <p:ext uri="{BB962C8B-B14F-4D97-AF65-F5344CB8AC3E}">
        <p14:creationId xmlns:p14="http://schemas.microsoft.com/office/powerpoint/2010/main" val="1525719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Nadpis, klipart a text">
    <p:spTree>
      <p:nvGrpSpPr>
        <p:cNvPr id="1" name=""/>
        <p:cNvGrpSpPr/>
        <p:nvPr/>
      </p:nvGrpSpPr>
      <p:grpSpPr>
        <a:xfrm>
          <a:off x="0" y="0"/>
          <a:ext cx="0" cy="0"/>
          <a:chOff x="0" y="0"/>
          <a:chExt cx="0" cy="0"/>
        </a:xfrm>
      </p:grpSpPr>
      <p:sp>
        <p:nvSpPr>
          <p:cNvPr id="2" name="Nadpis 1"/>
          <p:cNvSpPr>
            <a:spLocks noGrp="1"/>
          </p:cNvSpPr>
          <p:nvPr>
            <p:ph type="title"/>
          </p:nvPr>
        </p:nvSpPr>
        <p:spPr>
          <a:xfrm>
            <a:off x="762000" y="762000"/>
            <a:ext cx="7924800" cy="1143000"/>
          </a:xfrm>
        </p:spPr>
        <p:txBody>
          <a:bodyPr/>
          <a:lstStyle/>
          <a:p>
            <a:r>
              <a:rPr lang="cs-CZ" smtClean="0"/>
              <a:t>Kliknutím lze upravit styl.</a:t>
            </a:r>
            <a:endParaRPr lang="cs-CZ"/>
          </a:p>
        </p:txBody>
      </p:sp>
      <p:sp>
        <p:nvSpPr>
          <p:cNvPr id="3" name="Zástupný symbol pro klipart 2"/>
          <p:cNvSpPr>
            <a:spLocks noGrp="1"/>
          </p:cNvSpPr>
          <p:nvPr>
            <p:ph type="clipArt" sz="half" idx="1"/>
          </p:nvPr>
        </p:nvSpPr>
        <p:spPr>
          <a:xfrm>
            <a:off x="838200" y="2362200"/>
            <a:ext cx="3770313" cy="3724275"/>
          </a:xfrm>
        </p:spPr>
        <p:txBody>
          <a:bodyPr/>
          <a:lstStyle/>
          <a:p>
            <a:pPr lvl="0"/>
            <a:endParaRPr lang="cs-CZ" noProof="0" smtClean="0"/>
          </a:p>
        </p:txBody>
      </p:sp>
      <p:sp>
        <p:nvSpPr>
          <p:cNvPr id="4" name="Zástupný symbol pro text 3"/>
          <p:cNvSpPr>
            <a:spLocks noGrp="1"/>
          </p:cNvSpPr>
          <p:nvPr>
            <p:ph type="body" sz="half" idx="2"/>
          </p:nvPr>
        </p:nvSpPr>
        <p:spPr>
          <a:xfrm>
            <a:off x="4760913" y="2362200"/>
            <a:ext cx="3770312" cy="37242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5F15FF3B-8A11-4AC0-B74E-51C15FD93014}" type="slidenum">
              <a:rPr lang="cs-CZ"/>
              <a:pPr>
                <a:defRPr/>
              </a:pPr>
              <a:t>‹#›</a:t>
            </a:fld>
            <a:endParaRPr lang="cs-CZ"/>
          </a:p>
        </p:txBody>
      </p:sp>
    </p:spTree>
    <p:extLst>
      <p:ext uri="{BB962C8B-B14F-4D97-AF65-F5344CB8AC3E}">
        <p14:creationId xmlns:p14="http://schemas.microsoft.com/office/powerpoint/2010/main" val="3315393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762000" y="762000"/>
            <a:ext cx="79248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838200" y="2362200"/>
            <a:ext cx="3770313" cy="37242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760913" y="2362200"/>
            <a:ext cx="3770312" cy="37242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9C3054F9-2C3A-4F9A-BB1B-6915D5C17944}" type="slidenum">
              <a:rPr lang="cs-CZ"/>
              <a:pPr>
                <a:defRPr/>
              </a:pPr>
              <a:t>‹#›</a:t>
            </a:fld>
            <a:endParaRPr lang="cs-CZ"/>
          </a:p>
        </p:txBody>
      </p:sp>
    </p:spTree>
    <p:extLst>
      <p:ext uri="{BB962C8B-B14F-4D97-AF65-F5344CB8AC3E}">
        <p14:creationId xmlns:p14="http://schemas.microsoft.com/office/powerpoint/2010/main" val="2377362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reserve="1">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762000" y="762000"/>
            <a:ext cx="79248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838200" y="2362200"/>
            <a:ext cx="7693025" cy="178593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838200" y="4300538"/>
            <a:ext cx="7693025" cy="178593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CC038C36-8038-4221-8EB7-1064AA8390EE}" type="slidenum">
              <a:rPr lang="cs-CZ"/>
              <a:pPr>
                <a:defRPr/>
              </a:pPr>
              <a:t>‹#›</a:t>
            </a:fld>
            <a:endParaRPr lang="cs-CZ"/>
          </a:p>
        </p:txBody>
      </p:sp>
    </p:spTree>
    <p:extLst>
      <p:ext uri="{BB962C8B-B14F-4D97-AF65-F5344CB8AC3E}">
        <p14:creationId xmlns:p14="http://schemas.microsoft.com/office/powerpoint/2010/main" val="1384106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762000" y="762000"/>
            <a:ext cx="79248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838200" y="2362200"/>
            <a:ext cx="3770313" cy="37242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760913" y="2362200"/>
            <a:ext cx="3770312" cy="37242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8DFD2E7B-608A-4BB6-9DB4-EBE9BFA59F67}" type="slidenum">
              <a:rPr lang="cs-CZ"/>
              <a:pPr>
                <a:defRPr/>
              </a:pPr>
              <a:t>‹#›</a:t>
            </a:fld>
            <a:endParaRPr lang="cs-CZ"/>
          </a:p>
        </p:txBody>
      </p:sp>
    </p:spTree>
    <p:extLst>
      <p:ext uri="{BB962C8B-B14F-4D97-AF65-F5344CB8AC3E}">
        <p14:creationId xmlns:p14="http://schemas.microsoft.com/office/powerpoint/2010/main" val="3327802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7620000" cy="6858000"/>
            <a:chOff x="0" y="0"/>
            <a:chExt cx="4800" cy="4320"/>
          </a:xfrm>
        </p:grpSpPr>
        <p:grpSp>
          <p:nvGrpSpPr>
            <p:cNvPr id="1032" name="Group 3"/>
            <p:cNvGrpSpPr>
              <a:grpSpLocks/>
            </p:cNvGrpSpPr>
            <p:nvPr userDrawn="1"/>
          </p:nvGrpSpPr>
          <p:grpSpPr bwMode="auto">
            <a:xfrm>
              <a:off x="0" y="0"/>
              <a:ext cx="2016" cy="4320"/>
              <a:chOff x="0" y="0"/>
              <a:chExt cx="2016" cy="4320"/>
            </a:xfrm>
          </p:grpSpPr>
          <p:sp>
            <p:nvSpPr>
              <p:cNvPr id="1036"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cs-CZ"/>
              </a:p>
            </p:txBody>
          </p:sp>
          <p:sp>
            <p:nvSpPr>
              <p:cNvPr id="1037"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cs-CZ"/>
              </a:p>
            </p:txBody>
          </p:sp>
        </p:grpSp>
        <p:grpSp>
          <p:nvGrpSpPr>
            <p:cNvPr id="1033" name="Group 6"/>
            <p:cNvGrpSpPr>
              <a:grpSpLocks/>
            </p:cNvGrpSpPr>
            <p:nvPr/>
          </p:nvGrpSpPr>
          <p:grpSpPr bwMode="auto">
            <a:xfrm>
              <a:off x="144" y="1248"/>
              <a:ext cx="4656" cy="201"/>
              <a:chOff x="144" y="1248"/>
              <a:chExt cx="4656" cy="201"/>
            </a:xfrm>
          </p:grpSpPr>
          <p:sp>
            <p:nvSpPr>
              <p:cNvPr id="1034"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cs-CZ"/>
              </a:p>
            </p:txBody>
          </p:sp>
          <p:sp>
            <p:nvSpPr>
              <p:cNvPr id="1035"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cs-CZ"/>
              </a:p>
            </p:txBody>
          </p:sp>
        </p:grpSp>
      </p:grpSp>
      <p:sp>
        <p:nvSpPr>
          <p:cNvPr id="1027" name="AutoShape 9"/>
          <p:cNvSpPr>
            <a:spLocks noGrp="1" noChangeArrowheads="1"/>
          </p:cNvSpPr>
          <p:nvPr>
            <p:ph type="title"/>
          </p:nvPr>
        </p:nvSpPr>
        <p:spPr bwMode="auto">
          <a:xfrm>
            <a:off x="762000" y="762000"/>
            <a:ext cx="79248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cs-CZ" smtClean="0"/>
              <a:t>Klepnutím lze upravit styl předlohy nadpisů.</a:t>
            </a:r>
          </a:p>
        </p:txBody>
      </p:sp>
      <p:sp>
        <p:nvSpPr>
          <p:cNvPr id="1028" name="Rectangle 10"/>
          <p:cNvSpPr>
            <a:spLocks noGrp="1" noChangeArrowheads="1"/>
          </p:cNvSpPr>
          <p:nvPr>
            <p:ph type="body" idx="1"/>
          </p:nvPr>
        </p:nvSpPr>
        <p:spPr bwMode="auto">
          <a:xfrm>
            <a:off x="838200" y="2362200"/>
            <a:ext cx="7693025"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52587" name="Rectangle 11"/>
          <p:cNvSpPr>
            <a:spLocks noGrp="1" noChangeArrowheads="1"/>
          </p:cNvSpPr>
          <p:nvPr>
            <p:ph type="dt" sz="half" idx="2"/>
          </p:nvPr>
        </p:nvSpPr>
        <p:spPr bwMode="auto">
          <a:xfrm>
            <a:off x="2438400" y="6248400"/>
            <a:ext cx="2130425"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lvl1pPr>
          </a:lstStyle>
          <a:p>
            <a:pPr>
              <a:defRPr/>
            </a:pPr>
            <a:endParaRPr lang="cs-CZ"/>
          </a:p>
        </p:txBody>
      </p:sp>
      <p:sp>
        <p:nvSpPr>
          <p:cNvPr id="152588" name="Rectangle 12"/>
          <p:cNvSpPr>
            <a:spLocks noGrp="1" noChangeArrowheads="1"/>
          </p:cNvSpPr>
          <p:nvPr>
            <p:ph type="ftr" sz="quarter" idx="3"/>
          </p:nvPr>
        </p:nvSpPr>
        <p:spPr bwMode="auto">
          <a:xfrm>
            <a:off x="5791200" y="6248400"/>
            <a:ext cx="2897188"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lvl1pPr>
          </a:lstStyle>
          <a:p>
            <a:pPr>
              <a:defRPr/>
            </a:pPr>
            <a:endParaRPr lang="cs-CZ"/>
          </a:p>
        </p:txBody>
      </p:sp>
      <p:sp>
        <p:nvSpPr>
          <p:cNvPr id="152589" name="Rectangle 13"/>
          <p:cNvSpPr>
            <a:spLocks noGrp="1" noChangeArrowheads="1"/>
          </p:cNvSpPr>
          <p:nvPr>
            <p:ph type="sldNum" sz="quarter" idx="4"/>
          </p:nvPr>
        </p:nvSpPr>
        <p:spPr bwMode="auto">
          <a:xfrm>
            <a:off x="84138" y="6242050"/>
            <a:ext cx="587375"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a:defRPr/>
            </a:pPr>
            <a:fld id="{F427F3C4-EBA7-40FC-BC74-8D90828C8B91}"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769"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defRPr>
      </a:lvl2pPr>
      <a:lvl3pPr algn="l" rtl="0" eaLnBrk="0" fontAlgn="base" hangingPunct="0">
        <a:lnSpc>
          <a:spcPct val="90000"/>
        </a:lnSpc>
        <a:spcBef>
          <a:spcPct val="0"/>
        </a:spcBef>
        <a:spcAft>
          <a:spcPct val="0"/>
        </a:spcAft>
        <a:defRPr sz="3600" b="1">
          <a:solidFill>
            <a:schemeClr val="tx2"/>
          </a:solidFill>
          <a:latin typeface="Arial" charset="0"/>
        </a:defRPr>
      </a:lvl3pPr>
      <a:lvl4pPr algn="l" rtl="0" eaLnBrk="0" fontAlgn="base" hangingPunct="0">
        <a:lnSpc>
          <a:spcPct val="90000"/>
        </a:lnSpc>
        <a:spcBef>
          <a:spcPct val="0"/>
        </a:spcBef>
        <a:spcAft>
          <a:spcPct val="0"/>
        </a:spcAft>
        <a:defRPr sz="3600" b="1">
          <a:solidFill>
            <a:schemeClr val="tx2"/>
          </a:solidFill>
          <a:latin typeface="Arial" charset="0"/>
        </a:defRPr>
      </a:lvl4pPr>
      <a:lvl5pPr algn="l" rtl="0" eaLnBrk="0" fontAlgn="base" hangingPunct="0">
        <a:lnSpc>
          <a:spcPct val="90000"/>
        </a:lnSpc>
        <a:spcBef>
          <a:spcPct val="0"/>
        </a:spcBef>
        <a:spcAft>
          <a:spcPct val="0"/>
        </a:spcAft>
        <a:defRPr sz="3600" b="1">
          <a:solidFill>
            <a:schemeClr val="tx2"/>
          </a:solidFill>
          <a:latin typeface="Arial" charset="0"/>
        </a:defRPr>
      </a:lvl5pPr>
      <a:lvl6pPr marL="457200" algn="l" rtl="0" fontAlgn="base">
        <a:lnSpc>
          <a:spcPct val="90000"/>
        </a:lnSpc>
        <a:spcBef>
          <a:spcPct val="0"/>
        </a:spcBef>
        <a:spcAft>
          <a:spcPct val="0"/>
        </a:spcAft>
        <a:defRPr sz="3600" b="1">
          <a:solidFill>
            <a:schemeClr val="tx2"/>
          </a:solidFill>
          <a:latin typeface="Arial" charset="0"/>
        </a:defRPr>
      </a:lvl6pPr>
      <a:lvl7pPr marL="914400" algn="l" rtl="0" fontAlgn="base">
        <a:lnSpc>
          <a:spcPct val="90000"/>
        </a:lnSpc>
        <a:spcBef>
          <a:spcPct val="0"/>
        </a:spcBef>
        <a:spcAft>
          <a:spcPct val="0"/>
        </a:spcAft>
        <a:defRPr sz="3600" b="1">
          <a:solidFill>
            <a:schemeClr val="tx2"/>
          </a:solidFill>
          <a:latin typeface="Arial" charset="0"/>
        </a:defRPr>
      </a:lvl7pPr>
      <a:lvl8pPr marL="1371600" algn="l" rtl="0" fontAlgn="base">
        <a:lnSpc>
          <a:spcPct val="90000"/>
        </a:lnSpc>
        <a:spcBef>
          <a:spcPct val="0"/>
        </a:spcBef>
        <a:spcAft>
          <a:spcPct val="0"/>
        </a:spcAft>
        <a:defRPr sz="3600" b="1">
          <a:solidFill>
            <a:schemeClr val="tx2"/>
          </a:solidFill>
          <a:latin typeface="Arial" charset="0"/>
        </a:defRPr>
      </a:lvl8pPr>
      <a:lvl9pPr marL="1828800" algn="l" rtl="0" fontAlgn="base">
        <a:lnSpc>
          <a:spcPct val="90000"/>
        </a:lnSpc>
        <a:spcBef>
          <a:spcPct val="0"/>
        </a:spcBef>
        <a:spcAft>
          <a:spcPct val="0"/>
        </a:spcAft>
        <a:defRPr sz="3600" b="1">
          <a:solidFill>
            <a:schemeClr val="tx2"/>
          </a:solidFill>
          <a:latin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defRPr>
      </a:lvl2pPr>
      <a:lvl3pPr marL="1143000" indent="-228600" algn="l" rtl="0" eaLnBrk="0" fontAlgn="base" hangingPunct="0">
        <a:spcBef>
          <a:spcPct val="20000"/>
        </a:spcBef>
        <a:spcAft>
          <a:spcPct val="0"/>
        </a:spcAft>
        <a:buClr>
          <a:schemeClr val="tx1"/>
        </a:buClr>
        <a:buSzPct val="75000"/>
        <a:buFont typeface="Wingdings" pitchFamily="2" charset="2"/>
        <a:buChar char="l"/>
        <a:defRPr sz="2000">
          <a:solidFill>
            <a:schemeClr val="tx1"/>
          </a:solidFill>
          <a:latin typeface="+mn-lt"/>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defRPr>
      </a:lvl4pPr>
      <a:lvl5pPr marL="2057400" indent="-228600" algn="l" rtl="0" eaLnBrk="0" fontAlgn="base" hangingPunct="0">
        <a:spcBef>
          <a:spcPct val="20000"/>
        </a:spcBef>
        <a:spcAft>
          <a:spcPct val="0"/>
        </a:spcAft>
        <a:buClr>
          <a:schemeClr val="tx1"/>
        </a:buClr>
        <a:buSzPct val="65000"/>
        <a:buFont typeface="Wingdings" pitchFamily="2" charset="2"/>
        <a:buChar char="l"/>
        <a:defRPr>
          <a:solidFill>
            <a:schemeClr val="tx1"/>
          </a:solidFill>
          <a:latin typeface="+mn-lt"/>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hyperlink" Target="http://www.dachreinigung-info.de/unbesandete_Dachziegel.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media.tumblr.com/tumblr_lnwkzj3K8R1qjhe6e.jpg" TargetMode="External"/><Relationship Id="rId1" Type="http://schemas.openxmlformats.org/officeDocument/2006/relationships/slideLayout" Target="../slideLayouts/slideLayout12.xml"/><Relationship Id="rId6" Type="http://schemas.openxmlformats.org/officeDocument/2006/relationships/image" Target="../media/image8.jpeg"/><Relationship Id="rId5" Type="http://schemas.openxmlformats.org/officeDocument/2006/relationships/hyperlink" Target="http://www.heureka.cz/exit/vmd-drogerie-cz/1168833725/?z=11"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hyperlink" Target="http://german.alibaba.com/product-free-img/spruce-boards-planks-timber-lumber-104584138.html"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10.jpeg"/><Relationship Id="rId5" Type="http://schemas.openxmlformats.org/officeDocument/2006/relationships/hyperlink" Target="http://german.alibaba.com/product-gs-img/solid-wood-staircase-dms-6863--464340032.html"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t1.gstatic.com/images?q=tbn:ANd9GcSqyFfExe" TargetMode="External"/><Relationship Id="rId2" Type="http://schemas.openxmlformats.org/officeDocument/2006/relationships/hyperlink" Target="http://t0.gstatic.com/images?q=tbn:ANd9GcRSbI2CxHoq6VAJOHGAz6pUVozg_JLfwGOnELIMusT4" TargetMode="External"/><Relationship Id="rId1" Type="http://schemas.openxmlformats.org/officeDocument/2006/relationships/slideLayout" Target="../slideLayouts/slideLayout2.xml"/><Relationship Id="rId4" Type="http://schemas.openxmlformats.org/officeDocument/2006/relationships/hyperlink" Target="http://t2.gstatic.com/images?q=tbn:ANd9GcSiG8EPm3zQe7PzXIbh-CRcynbs63HLySS_QRUv6EJFoKM2qmIp2cgVN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4271438635"/>
              </p:ext>
            </p:extLst>
          </p:nvPr>
        </p:nvGraphicFramePr>
        <p:xfrm>
          <a:off x="251520" y="260648"/>
          <a:ext cx="8388350" cy="4785469"/>
        </p:xfrm>
        <a:graphic>
          <a:graphicData uri="http://schemas.openxmlformats.org/drawingml/2006/table">
            <a:tbl>
              <a:tblPr/>
              <a:tblGrid>
                <a:gridCol w="2078038"/>
                <a:gridCol w="6310312"/>
              </a:tblGrid>
              <a:tr h="473218">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Číslo projektu</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CZ.1.07/1.5.00/34.0029</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243874">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Číslo materiálu</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VY_32_ INOVACE_14-03</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396295">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Název školy</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Střední průmyslová škola stavební, Resslova 2, </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České Budějovice</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243874">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smtClean="0">
                          <a:ln>
                            <a:noFill/>
                          </a:ln>
                          <a:solidFill>
                            <a:schemeClr val="tx1"/>
                          </a:solidFill>
                          <a:effectLst/>
                          <a:latin typeface="Arial" charset="0"/>
                        </a:rPr>
                        <a:t>Autor</a:t>
                      </a:r>
                      <a:endParaRPr kumimoji="0" lang="cs-CZ" sz="1000" b="1" i="0" u="none" strike="noStrike" cap="none" normalizeH="0" baseline="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Mgr. Dana Mužíková</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243874">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smtClean="0">
                          <a:ln>
                            <a:noFill/>
                          </a:ln>
                          <a:solidFill>
                            <a:schemeClr val="tx1"/>
                          </a:solidFill>
                          <a:effectLst/>
                          <a:latin typeface="Arial" charset="0"/>
                        </a:rPr>
                        <a:t>Tematický celek</a:t>
                      </a:r>
                      <a:endParaRPr kumimoji="0" lang="cs-CZ" sz="1000" b="1" i="0" u="none" strike="noStrike" cap="none" normalizeH="0" baseline="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Německý jazyk odborný – </a:t>
                      </a:r>
                      <a:r>
                        <a:rPr kumimoji="0" lang="cs-CZ" sz="1000" b="1" i="0" u="none" strike="noStrike" cap="none" normalizeH="0" baseline="0" dirty="0" err="1" smtClean="0">
                          <a:ln>
                            <a:noFill/>
                          </a:ln>
                          <a:solidFill>
                            <a:schemeClr val="tx1"/>
                          </a:solidFill>
                          <a:effectLst/>
                          <a:latin typeface="Arial" charset="0"/>
                        </a:rPr>
                        <a:t>Baustoffe</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243874">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smtClean="0">
                          <a:ln>
                            <a:noFill/>
                          </a:ln>
                          <a:solidFill>
                            <a:schemeClr val="tx1"/>
                          </a:solidFill>
                          <a:effectLst/>
                          <a:latin typeface="Arial" charset="0"/>
                        </a:rPr>
                        <a:t>Ročník</a:t>
                      </a:r>
                      <a:endParaRPr kumimoji="0" lang="cs-CZ" sz="1000" b="1" i="0" u="none" strike="noStrike" cap="none" normalizeH="0" baseline="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3.-4. ročník</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279439">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smtClean="0">
                          <a:ln>
                            <a:noFill/>
                          </a:ln>
                          <a:solidFill>
                            <a:schemeClr val="tx1"/>
                          </a:solidFill>
                          <a:effectLst/>
                          <a:latin typeface="Arial" charset="0"/>
                        </a:rPr>
                        <a:t>Datum tvorby</a:t>
                      </a:r>
                      <a:endParaRPr kumimoji="0" lang="cs-CZ" sz="1000" b="1" i="0" u="none" strike="noStrike" cap="none" normalizeH="0" baseline="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25. 2. 2013</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47817">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smtClean="0">
                          <a:ln>
                            <a:noFill/>
                          </a:ln>
                          <a:solidFill>
                            <a:schemeClr val="tx1"/>
                          </a:solidFill>
                          <a:effectLst/>
                          <a:latin typeface="Arial" charset="0"/>
                        </a:rPr>
                        <a:t>Anotace</a:t>
                      </a:r>
                      <a:endParaRPr kumimoji="0" lang="cs-CZ" sz="1000" b="1" i="0" u="none" strike="noStrike" cap="none" normalizeH="0" baseline="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Výukový materiál slouží k seznámení s odbornou terminologií stavebních materiálů.</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Je zpracován formou prezentace.</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Lze jej využít  k nácviku slovní zásoby pro třetí odbornou část ústní maturitní zkoušky. </a:t>
                      </a:r>
                      <a:endParaRPr kumimoji="0" lang="cs-CZ" sz="10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1913204">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smtClean="0">
                          <a:ln>
                            <a:noFill/>
                          </a:ln>
                          <a:solidFill>
                            <a:schemeClr val="tx1"/>
                          </a:solidFill>
                          <a:effectLst/>
                          <a:latin typeface="Arial" charset="0"/>
                        </a:rPr>
                        <a:t>Metodický pokyn</a:t>
                      </a:r>
                      <a:endParaRPr kumimoji="0" lang="cs-CZ" sz="1000" b="1" i="0" u="none" strike="noStrike" cap="none" normalizeH="0" baseline="0" smtClean="0">
                        <a:ln>
                          <a:noFill/>
                        </a:ln>
                        <a:solidFill>
                          <a:schemeClr val="tx1"/>
                        </a:solidFill>
                        <a:effectLst/>
                        <a:latin typeface="Times New Roman" pitchFamily="18" charset="0"/>
                        <a:cs typeface="Times New Roman" pitchFamily="18"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Prezentace – žáci se seznamují s odbornou slovní zásobou -  rozdělení stavebních materiálů a jejich použití ve stavebnictví, současně  nacvičují správnou výslovnost. </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Následují společné úkoly:</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           1. </a:t>
                      </a:r>
                      <a:r>
                        <a:rPr kumimoji="0" lang="cs-CZ" sz="1000" b="1" i="0" u="none" strike="noStrike" cap="none" normalizeH="0" baseline="0" dirty="0" err="1" smtClean="0">
                          <a:ln>
                            <a:noFill/>
                          </a:ln>
                          <a:solidFill>
                            <a:schemeClr val="tx1"/>
                          </a:solidFill>
                          <a:effectLst/>
                          <a:latin typeface="Arial" charset="0"/>
                        </a:rPr>
                        <a:t>Aufgabe</a:t>
                      </a:r>
                      <a:r>
                        <a:rPr kumimoji="0" lang="cs-CZ" sz="1000" b="1" i="0" u="none" strike="noStrike" cap="none" normalizeH="0" baseline="0" dirty="0" smtClean="0">
                          <a:ln>
                            <a:noFill/>
                          </a:ln>
                          <a:solidFill>
                            <a:schemeClr val="tx1"/>
                          </a:solidFill>
                          <a:effectLst/>
                          <a:latin typeface="Arial" charset="0"/>
                        </a:rPr>
                        <a:t> – žáci doplňují do vět správné výrazy z nabízených variant </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                                 </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           2. </a:t>
                      </a:r>
                      <a:r>
                        <a:rPr kumimoji="0" lang="cs-CZ" sz="1000" b="1" i="0" u="none" strike="noStrike" cap="none" normalizeH="0" baseline="0" dirty="0" err="1" smtClean="0">
                          <a:ln>
                            <a:noFill/>
                          </a:ln>
                          <a:solidFill>
                            <a:schemeClr val="tx1"/>
                          </a:solidFill>
                          <a:effectLst/>
                          <a:latin typeface="Arial" charset="0"/>
                        </a:rPr>
                        <a:t>Aufgabe</a:t>
                      </a:r>
                      <a:r>
                        <a:rPr kumimoji="0" lang="cs-CZ" sz="1000" b="1" i="0" u="none" strike="noStrike" cap="none" normalizeH="0" baseline="0" dirty="0" smtClean="0">
                          <a:ln>
                            <a:noFill/>
                          </a:ln>
                          <a:solidFill>
                            <a:schemeClr val="tx1"/>
                          </a:solidFill>
                          <a:effectLst/>
                          <a:latin typeface="Arial" charset="0"/>
                        </a:rPr>
                        <a:t> –  žáci přiřazují stavební materiály k balením, ve kterých se prodávají </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                                                              </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           3. </a:t>
                      </a:r>
                      <a:r>
                        <a:rPr kumimoji="0" lang="cs-CZ" sz="1000" b="1" i="0" u="none" strike="noStrike" cap="none" normalizeH="0" baseline="0" dirty="0" err="1" smtClean="0">
                          <a:ln>
                            <a:noFill/>
                          </a:ln>
                          <a:solidFill>
                            <a:schemeClr val="tx1"/>
                          </a:solidFill>
                          <a:effectLst/>
                          <a:latin typeface="Arial" charset="0"/>
                        </a:rPr>
                        <a:t>Aufgabe</a:t>
                      </a:r>
                      <a:r>
                        <a:rPr kumimoji="0" lang="cs-CZ" sz="1000" b="1" i="0" u="none" strike="noStrike" cap="none" normalizeH="0" baseline="0" dirty="0" smtClean="0">
                          <a:ln>
                            <a:noFill/>
                          </a:ln>
                          <a:solidFill>
                            <a:schemeClr val="tx1"/>
                          </a:solidFill>
                          <a:effectLst/>
                          <a:latin typeface="Arial" charset="0"/>
                        </a:rPr>
                        <a:t> –  s pomocí tabulky  tvoří žáci věty  -  balení stavebních materiálů</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                                 (příklady možných vět jsou uvedeny v poznámce na </a:t>
                      </a:r>
                      <a:r>
                        <a:rPr kumimoji="0" lang="cs-CZ" sz="1000" b="1" i="0" u="none" strike="noStrike" cap="none" normalizeH="0" baseline="0" dirty="0" err="1" smtClean="0">
                          <a:ln>
                            <a:noFill/>
                          </a:ln>
                          <a:solidFill>
                            <a:schemeClr val="tx1"/>
                          </a:solidFill>
                          <a:effectLst/>
                          <a:latin typeface="Arial" charset="0"/>
                        </a:rPr>
                        <a:t>slidu</a:t>
                      </a:r>
                      <a:r>
                        <a:rPr kumimoji="0" lang="cs-CZ" sz="1000" b="1" i="0" u="none" strike="noStrike" cap="none" normalizeH="0" baseline="0" dirty="0" smtClean="0">
                          <a:ln>
                            <a:noFill/>
                          </a:ln>
                          <a:solidFill>
                            <a:schemeClr val="tx1"/>
                          </a:solidFill>
                          <a:effectLst/>
                          <a:latin typeface="Arial" charset="0"/>
                        </a:rPr>
                        <a:t> s tabulkou)</a:t>
                      </a: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endParaRPr kumimoji="0" lang="cs-CZ" sz="1000" b="1" i="0" u="none" strike="noStrike" cap="none" normalizeH="0" baseline="0" dirty="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0"/>
                        </a:spcBef>
                        <a:spcAft>
                          <a:spcPct val="0"/>
                        </a:spcAft>
                        <a:buClr>
                          <a:schemeClr val="tx1"/>
                        </a:buClr>
                        <a:buSzPct val="75000"/>
                        <a:buFont typeface="Wingdings" pitchFamily="2" charset="2"/>
                        <a:buNone/>
                        <a:tabLst/>
                      </a:pPr>
                      <a:r>
                        <a:rPr kumimoji="0" lang="cs-CZ" sz="1000" b="1" i="0" u="none" strike="noStrike" cap="none" normalizeH="0" baseline="0" dirty="0" smtClean="0">
                          <a:ln>
                            <a:noFill/>
                          </a:ln>
                          <a:solidFill>
                            <a:schemeClr val="tx1"/>
                          </a:solidFill>
                          <a:effectLst/>
                          <a:latin typeface="Arial" charset="0"/>
                        </a:rPr>
                        <a:t>Na závěr je prezentována slovní zásoba, kterou si žáci zapisují.</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bl>
          </a:graphicData>
        </a:graphic>
      </p:graphicFrame>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5373688"/>
            <a:ext cx="577215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1392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AutoShape 9"/>
          <p:cNvSpPr>
            <a:spLocks noGrp="1" noChangeArrowheads="1"/>
          </p:cNvSpPr>
          <p:nvPr>
            <p:ph type="ctrTitle" idx="4294967295"/>
          </p:nvPr>
        </p:nvSpPr>
        <p:spPr>
          <a:xfrm>
            <a:off x="1371600" y="1989138"/>
            <a:ext cx="7772400" cy="2403475"/>
          </a:xfrm>
          <a:prstGeom prst="roundRect">
            <a:avLst>
              <a:gd name="adj" fmla="val 50000"/>
            </a:avLst>
          </a:prstGeom>
          <a:solidFill>
            <a:srgbClr val="FF9900"/>
          </a:solidFill>
          <a:extLst>
            <a:ext uri="{91240B29-F687-4F45-9708-019B960494DF}">
              <a14:hiddenLine xmlns:a14="http://schemas.microsoft.com/office/drawing/2010/main" w="9525">
                <a:solidFill>
                  <a:schemeClr val="bg1"/>
                </a:solidFill>
                <a:round/>
                <a:headEnd/>
                <a:tailEnd/>
              </a14:hiddenLine>
            </a:ext>
          </a:extLst>
        </p:spPr>
        <p:txBody>
          <a:bodyPr anchor="ctr"/>
          <a:lstStyle/>
          <a:p>
            <a:pPr algn="ctr" eaLnBrk="1" hangingPunct="1"/>
            <a:r>
              <a:rPr lang="cs-CZ" sz="4800" smtClean="0">
                <a:solidFill>
                  <a:schemeClr val="tx1"/>
                </a:solidFill>
              </a:rPr>
              <a:t>Baustoffe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57"/>
                                        </p:tgtEl>
                                        <p:attrNameLst>
                                          <p:attrName>style.visibility</p:attrName>
                                        </p:attrNameLst>
                                      </p:cBhvr>
                                      <p:to>
                                        <p:strVal val="visible"/>
                                      </p:to>
                                    </p:set>
                                    <p:animEffect transition="in" filter="fade">
                                      <p:cBhvr>
                                        <p:cTn id="7" dur="2000"/>
                                        <p:tgtEl>
                                          <p:spTgt spid="20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2" name="AutoShape 4"/>
          <p:cNvSpPr>
            <a:spLocks noGrp="1" noChangeArrowheads="1"/>
          </p:cNvSpPr>
          <p:nvPr>
            <p:ph type="title"/>
          </p:nvPr>
        </p:nvSpPr>
        <p:spPr/>
        <p:txBody>
          <a:bodyPr/>
          <a:lstStyle/>
          <a:p>
            <a:pPr algn="ctr" eaLnBrk="1" hangingPunct="1"/>
            <a:r>
              <a:rPr lang="cs-CZ" sz="4400" smtClean="0"/>
              <a:t>Naturstein</a:t>
            </a:r>
          </a:p>
        </p:txBody>
      </p:sp>
      <p:sp>
        <p:nvSpPr>
          <p:cNvPr id="5123" name="Rectangle 5"/>
          <p:cNvSpPr>
            <a:spLocks noGrp="1" noChangeArrowheads="1"/>
          </p:cNvSpPr>
          <p:nvPr>
            <p:ph idx="1"/>
          </p:nvPr>
        </p:nvSpPr>
        <p:spPr/>
        <p:txBody>
          <a:bodyPr/>
          <a:lstStyle/>
          <a:p>
            <a:pPr eaLnBrk="1" hangingPunct="1"/>
            <a:endParaRPr lang="cs-CZ" smtClean="0"/>
          </a:p>
        </p:txBody>
      </p:sp>
      <p:pic>
        <p:nvPicPr>
          <p:cNvPr id="160775" name="Picture 7" descr="Naturstein-Fertigteilwa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2420938"/>
            <a:ext cx="5618163"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0772"/>
                                        </p:tgtEl>
                                        <p:attrNameLst>
                                          <p:attrName>style.visibility</p:attrName>
                                        </p:attrNameLst>
                                      </p:cBhvr>
                                      <p:to>
                                        <p:strVal val="visible"/>
                                      </p:to>
                                    </p:set>
                                    <p:animEffect transition="in" filter="fade">
                                      <p:cBhvr>
                                        <p:cTn id="7" dur="2000"/>
                                        <p:tgtEl>
                                          <p:spTgt spid="160772"/>
                                        </p:tgtEl>
                                      </p:cBhvr>
                                    </p:animEffect>
                                  </p:childTnLst>
                                </p:cTn>
                              </p:par>
                            </p:childTnLst>
                          </p:cTn>
                        </p:par>
                        <p:par>
                          <p:cTn id="8" fill="hold" nodeType="afterGroup">
                            <p:stCondLst>
                              <p:cond delay="2000"/>
                            </p:stCondLst>
                            <p:childTnLst>
                              <p:par>
                                <p:cTn id="9" presetID="2" presetClass="entr" presetSubtype="4" fill="hold" nodeType="afterEffect">
                                  <p:stCondLst>
                                    <p:cond delay="0"/>
                                  </p:stCondLst>
                                  <p:childTnLst>
                                    <p:set>
                                      <p:cBhvr>
                                        <p:cTn id="10" dur="1" fill="hold">
                                          <p:stCondLst>
                                            <p:cond delay="0"/>
                                          </p:stCondLst>
                                        </p:cTn>
                                        <p:tgtEl>
                                          <p:spTgt spid="160775"/>
                                        </p:tgtEl>
                                        <p:attrNameLst>
                                          <p:attrName>style.visibility</p:attrName>
                                        </p:attrNameLst>
                                      </p:cBhvr>
                                      <p:to>
                                        <p:strVal val="visible"/>
                                      </p:to>
                                    </p:set>
                                    <p:anim calcmode="lin" valueType="num">
                                      <p:cBhvr additive="base">
                                        <p:cTn id="11" dur="1000" fill="hold"/>
                                        <p:tgtEl>
                                          <p:spTgt spid="160775"/>
                                        </p:tgtEl>
                                        <p:attrNameLst>
                                          <p:attrName>ppt_x</p:attrName>
                                        </p:attrNameLst>
                                      </p:cBhvr>
                                      <p:tavLst>
                                        <p:tav tm="0">
                                          <p:val>
                                            <p:strVal val="#ppt_x"/>
                                          </p:val>
                                        </p:tav>
                                        <p:tav tm="100000">
                                          <p:val>
                                            <p:strVal val="#ppt_x"/>
                                          </p:val>
                                        </p:tav>
                                      </p:tavLst>
                                    </p:anim>
                                    <p:anim calcmode="lin" valueType="num">
                                      <p:cBhvr additive="base">
                                        <p:cTn id="12" dur="1000" fill="hold"/>
                                        <p:tgtEl>
                                          <p:spTgt spid="1607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77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20" name="AutoShape 4"/>
          <p:cNvSpPr>
            <a:spLocks noGrp="1" noChangeArrowheads="1"/>
          </p:cNvSpPr>
          <p:nvPr>
            <p:ph type="title"/>
          </p:nvPr>
        </p:nvSpPr>
        <p:spPr>
          <a:xfrm>
            <a:off x="762000" y="762000"/>
            <a:ext cx="7924800" cy="1154113"/>
          </a:xfrm>
        </p:spPr>
        <p:txBody>
          <a:bodyPr/>
          <a:lstStyle/>
          <a:p>
            <a:pPr algn="ctr" eaLnBrk="1" hangingPunct="1"/>
            <a:r>
              <a:rPr lang="cs-CZ" sz="4400" b="0" smtClean="0"/>
              <a:t/>
            </a:r>
            <a:br>
              <a:rPr lang="cs-CZ" sz="4400" b="0" smtClean="0"/>
            </a:br>
            <a:r>
              <a:rPr lang="cs-CZ" sz="4400" b="0" smtClean="0"/>
              <a:t/>
            </a:r>
            <a:br>
              <a:rPr lang="cs-CZ" sz="4400" b="0" smtClean="0"/>
            </a:br>
            <a:r>
              <a:rPr lang="cs-CZ" sz="4400" b="0" smtClean="0"/>
              <a:t/>
            </a:r>
            <a:br>
              <a:rPr lang="cs-CZ" sz="4400" b="0" smtClean="0"/>
            </a:br>
            <a:r>
              <a:rPr lang="cs-CZ" sz="4400" b="0" smtClean="0"/>
              <a:t> </a:t>
            </a:r>
            <a:br>
              <a:rPr lang="cs-CZ" sz="4400" b="0" smtClean="0"/>
            </a:br>
            <a:r>
              <a:rPr lang="cs-CZ" sz="4400" b="0" smtClean="0"/>
              <a:t> </a:t>
            </a:r>
            <a:r>
              <a:rPr lang="cs-CZ" sz="4400" smtClean="0"/>
              <a:t>Keramische Baustoffe</a:t>
            </a:r>
          </a:p>
        </p:txBody>
      </p:sp>
      <p:sp>
        <p:nvSpPr>
          <p:cNvPr id="162821" name="Rectangle 5"/>
          <p:cNvSpPr>
            <a:spLocks noGrp="1" noChangeArrowheads="1"/>
          </p:cNvSpPr>
          <p:nvPr>
            <p:ph type="body" sz="half" idx="1"/>
          </p:nvPr>
        </p:nvSpPr>
        <p:spPr>
          <a:xfrm>
            <a:off x="395288" y="2708275"/>
            <a:ext cx="4897437" cy="3724275"/>
          </a:xfrm>
        </p:spPr>
        <p:txBody>
          <a:bodyPr/>
          <a:lstStyle/>
          <a:p>
            <a:pPr eaLnBrk="1" hangingPunct="1"/>
            <a:r>
              <a:rPr lang="cs-CZ" sz="3600" b="1" smtClean="0"/>
              <a:t>Ziegel</a:t>
            </a:r>
          </a:p>
          <a:p>
            <a:pPr eaLnBrk="1" hangingPunct="1"/>
            <a:endParaRPr lang="cs-CZ" sz="2000" b="1" smtClean="0"/>
          </a:p>
          <a:p>
            <a:pPr eaLnBrk="1" hangingPunct="1"/>
            <a:r>
              <a:rPr lang="cs-CZ" sz="3600" b="1" smtClean="0"/>
              <a:t>Dachziegel</a:t>
            </a:r>
          </a:p>
          <a:p>
            <a:pPr eaLnBrk="1" hangingPunct="1"/>
            <a:endParaRPr lang="cs-CZ" sz="2000" b="1" smtClean="0"/>
          </a:p>
          <a:p>
            <a:pPr eaLnBrk="1" hangingPunct="1"/>
            <a:r>
              <a:rPr lang="cs-CZ" sz="3600" b="1" smtClean="0"/>
              <a:t>Wandfliesen</a:t>
            </a:r>
          </a:p>
          <a:p>
            <a:pPr eaLnBrk="1" hangingPunct="1"/>
            <a:endParaRPr lang="cs-CZ" sz="2000" b="1" smtClean="0"/>
          </a:p>
          <a:p>
            <a:pPr eaLnBrk="1" hangingPunct="1"/>
            <a:r>
              <a:rPr lang="cs-CZ" sz="3600" b="1" smtClean="0"/>
              <a:t>Fußbodenfliesen</a:t>
            </a:r>
          </a:p>
        </p:txBody>
      </p:sp>
      <p:pic>
        <p:nvPicPr>
          <p:cNvPr id="162824" name="Picture 8" descr="alleskoenner1"/>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2339975" y="1916113"/>
            <a:ext cx="2952750" cy="1808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148" name="Rectangle 7"/>
          <p:cNvSpPr>
            <a:spLocks noGrp="1" noChangeArrowheads="1"/>
          </p:cNvSpPr>
          <p:nvPr>
            <p:ph sz="quarter" idx="3"/>
          </p:nvPr>
        </p:nvSpPr>
        <p:spPr>
          <a:xfrm>
            <a:off x="5076825" y="4941888"/>
            <a:ext cx="3455988" cy="1425575"/>
          </a:xfrm>
        </p:spPr>
        <p:txBody>
          <a:bodyPr/>
          <a:lstStyle/>
          <a:p>
            <a:pPr eaLnBrk="1" hangingPunct="1"/>
            <a:endParaRPr lang="cs-CZ" sz="2000" smtClean="0"/>
          </a:p>
        </p:txBody>
      </p:sp>
      <p:pic>
        <p:nvPicPr>
          <p:cNvPr id="162828" name="Picture 12" descr="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463" y="4768850"/>
            <a:ext cx="4105275"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2832" name="Picture 16" descr="Vollbild anzeige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2725" y="2997200"/>
            <a:ext cx="2735263"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2820"/>
                                        </p:tgtEl>
                                        <p:attrNameLst>
                                          <p:attrName>style.visibility</p:attrName>
                                        </p:attrNameLst>
                                      </p:cBhvr>
                                      <p:to>
                                        <p:strVal val="visible"/>
                                      </p:to>
                                    </p:set>
                                    <p:animEffect transition="in" filter="fade">
                                      <p:cBhvr>
                                        <p:cTn id="7" dur="2000"/>
                                        <p:tgtEl>
                                          <p:spTgt spid="162820"/>
                                        </p:tgtEl>
                                      </p:cBhvr>
                                    </p:animEffect>
                                  </p:childTnLst>
                                </p:cTn>
                              </p:par>
                            </p:childTnLst>
                          </p:cTn>
                        </p:par>
                        <p:par>
                          <p:cTn id="8" fill="hold" nodeType="afterGroup">
                            <p:stCondLst>
                              <p:cond delay="2000"/>
                            </p:stCondLst>
                            <p:childTnLst>
                              <p:par>
                                <p:cTn id="9" presetID="2" presetClass="entr" presetSubtype="4" fill="hold" nodeType="afterEffect">
                                  <p:stCondLst>
                                    <p:cond delay="0"/>
                                  </p:stCondLst>
                                  <p:childTnLst>
                                    <p:set>
                                      <p:cBhvr>
                                        <p:cTn id="10" dur="1" fill="hold">
                                          <p:stCondLst>
                                            <p:cond delay="0"/>
                                          </p:stCondLst>
                                        </p:cTn>
                                        <p:tgtEl>
                                          <p:spTgt spid="162821">
                                            <p:txEl>
                                              <p:pRg st="0" end="0"/>
                                            </p:txEl>
                                          </p:spTgt>
                                        </p:tgtEl>
                                        <p:attrNameLst>
                                          <p:attrName>style.visibility</p:attrName>
                                        </p:attrNameLst>
                                      </p:cBhvr>
                                      <p:to>
                                        <p:strVal val="visible"/>
                                      </p:to>
                                    </p:set>
                                    <p:anim calcmode="lin" valueType="num">
                                      <p:cBhvr additive="base">
                                        <p:cTn id="11" dur="1000" fill="hold"/>
                                        <p:tgtEl>
                                          <p:spTgt spid="162821">
                                            <p:txEl>
                                              <p:pRg st="0" end="0"/>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162821">
                                            <p:txEl>
                                              <p:pRg st="0" end="0"/>
                                            </p:txEl>
                                          </p:spTgt>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3000"/>
                            </p:stCondLst>
                            <p:childTnLst>
                              <p:par>
                                <p:cTn id="14" presetID="2" presetClass="entr" presetSubtype="2" fill="hold" nodeType="afterEffect">
                                  <p:stCondLst>
                                    <p:cond delay="0"/>
                                  </p:stCondLst>
                                  <p:childTnLst>
                                    <p:set>
                                      <p:cBhvr>
                                        <p:cTn id="15" dur="1" fill="hold">
                                          <p:stCondLst>
                                            <p:cond delay="0"/>
                                          </p:stCondLst>
                                        </p:cTn>
                                        <p:tgtEl>
                                          <p:spTgt spid="162824"/>
                                        </p:tgtEl>
                                        <p:attrNameLst>
                                          <p:attrName>style.visibility</p:attrName>
                                        </p:attrNameLst>
                                      </p:cBhvr>
                                      <p:to>
                                        <p:strVal val="visible"/>
                                      </p:to>
                                    </p:set>
                                    <p:anim calcmode="lin" valueType="num">
                                      <p:cBhvr additive="base">
                                        <p:cTn id="16" dur="1000" fill="hold"/>
                                        <p:tgtEl>
                                          <p:spTgt spid="162824"/>
                                        </p:tgtEl>
                                        <p:attrNameLst>
                                          <p:attrName>ppt_x</p:attrName>
                                        </p:attrNameLst>
                                      </p:cBhvr>
                                      <p:tavLst>
                                        <p:tav tm="0">
                                          <p:val>
                                            <p:strVal val="1+#ppt_w/2"/>
                                          </p:val>
                                        </p:tav>
                                        <p:tav tm="100000">
                                          <p:val>
                                            <p:strVal val="#ppt_x"/>
                                          </p:val>
                                        </p:tav>
                                      </p:tavLst>
                                    </p:anim>
                                    <p:anim calcmode="lin" valueType="num">
                                      <p:cBhvr additive="base">
                                        <p:cTn id="17" dur="1000" fill="hold"/>
                                        <p:tgtEl>
                                          <p:spTgt spid="162824"/>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4000"/>
                            </p:stCondLst>
                            <p:childTnLst>
                              <p:par>
                                <p:cTn id="19" presetID="2" presetClass="entr" presetSubtype="4" fill="hold" grpId="0" nodeType="afterEffect">
                                  <p:stCondLst>
                                    <p:cond delay="0"/>
                                  </p:stCondLst>
                                  <p:childTnLst>
                                    <p:set>
                                      <p:cBhvr>
                                        <p:cTn id="20" dur="1" fill="hold">
                                          <p:stCondLst>
                                            <p:cond delay="0"/>
                                          </p:stCondLst>
                                        </p:cTn>
                                        <p:tgtEl>
                                          <p:spTgt spid="162821">
                                            <p:txEl>
                                              <p:pRg st="2" end="2"/>
                                            </p:txEl>
                                          </p:spTgt>
                                        </p:tgtEl>
                                        <p:attrNameLst>
                                          <p:attrName>style.visibility</p:attrName>
                                        </p:attrNameLst>
                                      </p:cBhvr>
                                      <p:to>
                                        <p:strVal val="visible"/>
                                      </p:to>
                                    </p:set>
                                    <p:anim calcmode="lin" valueType="num">
                                      <p:cBhvr additive="base">
                                        <p:cTn id="21" dur="1000" fill="hold"/>
                                        <p:tgtEl>
                                          <p:spTgt spid="162821">
                                            <p:txEl>
                                              <p:pRg st="2" end="2"/>
                                            </p:txEl>
                                          </p:spTgt>
                                        </p:tgtEl>
                                        <p:attrNameLst>
                                          <p:attrName>ppt_x</p:attrName>
                                        </p:attrNameLst>
                                      </p:cBhvr>
                                      <p:tavLst>
                                        <p:tav tm="0">
                                          <p:val>
                                            <p:strVal val="#ppt_x"/>
                                          </p:val>
                                        </p:tav>
                                        <p:tav tm="100000">
                                          <p:val>
                                            <p:strVal val="#ppt_x"/>
                                          </p:val>
                                        </p:tav>
                                      </p:tavLst>
                                    </p:anim>
                                    <p:anim calcmode="lin" valueType="num">
                                      <p:cBhvr additive="base">
                                        <p:cTn id="22" dur="1000" fill="hold"/>
                                        <p:tgtEl>
                                          <p:spTgt spid="162821">
                                            <p:txEl>
                                              <p:pRg st="2" end="2"/>
                                            </p:txEl>
                                          </p:spTgt>
                                        </p:tgtEl>
                                        <p:attrNameLst>
                                          <p:attrName>ppt_y</p:attrName>
                                        </p:attrNameLst>
                                      </p:cBhvr>
                                      <p:tavLst>
                                        <p:tav tm="0">
                                          <p:val>
                                            <p:strVal val="1+#ppt_h/2"/>
                                          </p:val>
                                        </p:tav>
                                        <p:tav tm="100000">
                                          <p:val>
                                            <p:strVal val="#ppt_y"/>
                                          </p:val>
                                        </p:tav>
                                      </p:tavLst>
                                    </p:anim>
                                  </p:childTnLst>
                                </p:cTn>
                              </p:par>
                            </p:childTnLst>
                          </p:cTn>
                        </p:par>
                        <p:par>
                          <p:cTn id="23" fill="hold" nodeType="afterGroup">
                            <p:stCondLst>
                              <p:cond delay="5000"/>
                            </p:stCondLst>
                            <p:childTnLst>
                              <p:par>
                                <p:cTn id="24" presetID="2" presetClass="entr" presetSubtype="2" fill="hold" nodeType="afterEffect">
                                  <p:stCondLst>
                                    <p:cond delay="0"/>
                                  </p:stCondLst>
                                  <p:childTnLst>
                                    <p:set>
                                      <p:cBhvr>
                                        <p:cTn id="25" dur="1" fill="hold">
                                          <p:stCondLst>
                                            <p:cond delay="0"/>
                                          </p:stCondLst>
                                        </p:cTn>
                                        <p:tgtEl>
                                          <p:spTgt spid="162832"/>
                                        </p:tgtEl>
                                        <p:attrNameLst>
                                          <p:attrName>style.visibility</p:attrName>
                                        </p:attrNameLst>
                                      </p:cBhvr>
                                      <p:to>
                                        <p:strVal val="visible"/>
                                      </p:to>
                                    </p:set>
                                    <p:anim calcmode="lin" valueType="num">
                                      <p:cBhvr additive="base">
                                        <p:cTn id="26" dur="1000" fill="hold"/>
                                        <p:tgtEl>
                                          <p:spTgt spid="162832"/>
                                        </p:tgtEl>
                                        <p:attrNameLst>
                                          <p:attrName>ppt_x</p:attrName>
                                        </p:attrNameLst>
                                      </p:cBhvr>
                                      <p:tavLst>
                                        <p:tav tm="0">
                                          <p:val>
                                            <p:strVal val="1+#ppt_w/2"/>
                                          </p:val>
                                        </p:tav>
                                        <p:tav tm="100000">
                                          <p:val>
                                            <p:strVal val="#ppt_x"/>
                                          </p:val>
                                        </p:tav>
                                      </p:tavLst>
                                    </p:anim>
                                    <p:anim calcmode="lin" valueType="num">
                                      <p:cBhvr additive="base">
                                        <p:cTn id="27" dur="1000" fill="hold"/>
                                        <p:tgtEl>
                                          <p:spTgt spid="162832"/>
                                        </p:tgtEl>
                                        <p:attrNameLst>
                                          <p:attrName>ppt_y</p:attrName>
                                        </p:attrNameLst>
                                      </p:cBhvr>
                                      <p:tavLst>
                                        <p:tav tm="0">
                                          <p:val>
                                            <p:strVal val="#ppt_y"/>
                                          </p:val>
                                        </p:tav>
                                        <p:tav tm="100000">
                                          <p:val>
                                            <p:strVal val="#ppt_y"/>
                                          </p:val>
                                        </p:tav>
                                      </p:tavLst>
                                    </p:anim>
                                  </p:childTnLst>
                                </p:cTn>
                              </p:par>
                            </p:childTnLst>
                          </p:cTn>
                        </p:par>
                        <p:par>
                          <p:cTn id="28" fill="hold" nodeType="afterGroup">
                            <p:stCondLst>
                              <p:cond delay="6000"/>
                            </p:stCondLst>
                            <p:childTnLst>
                              <p:par>
                                <p:cTn id="29" presetID="2" presetClass="entr" presetSubtype="4" fill="hold" grpId="0" nodeType="afterEffect">
                                  <p:stCondLst>
                                    <p:cond delay="0"/>
                                  </p:stCondLst>
                                  <p:childTnLst>
                                    <p:set>
                                      <p:cBhvr>
                                        <p:cTn id="30" dur="1" fill="hold">
                                          <p:stCondLst>
                                            <p:cond delay="0"/>
                                          </p:stCondLst>
                                        </p:cTn>
                                        <p:tgtEl>
                                          <p:spTgt spid="162821">
                                            <p:txEl>
                                              <p:pRg st="4" end="4"/>
                                            </p:txEl>
                                          </p:spTgt>
                                        </p:tgtEl>
                                        <p:attrNameLst>
                                          <p:attrName>style.visibility</p:attrName>
                                        </p:attrNameLst>
                                      </p:cBhvr>
                                      <p:to>
                                        <p:strVal val="visible"/>
                                      </p:to>
                                    </p:set>
                                    <p:anim calcmode="lin" valueType="num">
                                      <p:cBhvr additive="base">
                                        <p:cTn id="31" dur="1000" fill="hold"/>
                                        <p:tgtEl>
                                          <p:spTgt spid="162821">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162821">
                                            <p:txEl>
                                              <p:pRg st="4" end="4"/>
                                            </p:txEl>
                                          </p:spTgt>
                                        </p:tgtEl>
                                        <p:attrNameLst>
                                          <p:attrName>ppt_y</p:attrName>
                                        </p:attrNameLst>
                                      </p:cBhvr>
                                      <p:tavLst>
                                        <p:tav tm="0">
                                          <p:val>
                                            <p:strVal val="1+#ppt_h/2"/>
                                          </p:val>
                                        </p:tav>
                                        <p:tav tm="100000">
                                          <p:val>
                                            <p:strVal val="#ppt_y"/>
                                          </p:val>
                                        </p:tav>
                                      </p:tavLst>
                                    </p:anim>
                                  </p:childTnLst>
                                </p:cTn>
                              </p:par>
                            </p:childTnLst>
                          </p:cTn>
                        </p:par>
                        <p:par>
                          <p:cTn id="33" fill="hold" nodeType="afterGroup">
                            <p:stCondLst>
                              <p:cond delay="7000"/>
                            </p:stCondLst>
                            <p:childTnLst>
                              <p:par>
                                <p:cTn id="34" presetID="2" presetClass="entr" presetSubtype="4" fill="hold" grpId="0" nodeType="afterEffect">
                                  <p:stCondLst>
                                    <p:cond delay="0"/>
                                  </p:stCondLst>
                                  <p:childTnLst>
                                    <p:set>
                                      <p:cBhvr>
                                        <p:cTn id="35" dur="1" fill="hold">
                                          <p:stCondLst>
                                            <p:cond delay="0"/>
                                          </p:stCondLst>
                                        </p:cTn>
                                        <p:tgtEl>
                                          <p:spTgt spid="162821">
                                            <p:txEl>
                                              <p:pRg st="6" end="6"/>
                                            </p:txEl>
                                          </p:spTgt>
                                        </p:tgtEl>
                                        <p:attrNameLst>
                                          <p:attrName>style.visibility</p:attrName>
                                        </p:attrNameLst>
                                      </p:cBhvr>
                                      <p:to>
                                        <p:strVal val="visible"/>
                                      </p:to>
                                    </p:set>
                                    <p:anim calcmode="lin" valueType="num">
                                      <p:cBhvr additive="base">
                                        <p:cTn id="36" dur="1000" fill="hold"/>
                                        <p:tgtEl>
                                          <p:spTgt spid="162821">
                                            <p:txEl>
                                              <p:pRg st="6" end="6"/>
                                            </p:txEl>
                                          </p:spTgt>
                                        </p:tgtEl>
                                        <p:attrNameLst>
                                          <p:attrName>ppt_x</p:attrName>
                                        </p:attrNameLst>
                                      </p:cBhvr>
                                      <p:tavLst>
                                        <p:tav tm="0">
                                          <p:val>
                                            <p:strVal val="#ppt_x"/>
                                          </p:val>
                                        </p:tav>
                                        <p:tav tm="100000">
                                          <p:val>
                                            <p:strVal val="#ppt_x"/>
                                          </p:val>
                                        </p:tav>
                                      </p:tavLst>
                                    </p:anim>
                                    <p:anim calcmode="lin" valueType="num">
                                      <p:cBhvr additive="base">
                                        <p:cTn id="37" dur="1000" fill="hold"/>
                                        <p:tgtEl>
                                          <p:spTgt spid="162821">
                                            <p:txEl>
                                              <p:pRg st="6" end="6"/>
                                            </p:txEl>
                                          </p:spTgt>
                                        </p:tgtEl>
                                        <p:attrNameLst>
                                          <p:attrName>ppt_y</p:attrName>
                                        </p:attrNameLst>
                                      </p:cBhvr>
                                      <p:tavLst>
                                        <p:tav tm="0">
                                          <p:val>
                                            <p:strVal val="1+#ppt_h/2"/>
                                          </p:val>
                                        </p:tav>
                                        <p:tav tm="100000">
                                          <p:val>
                                            <p:strVal val="#ppt_y"/>
                                          </p:val>
                                        </p:tav>
                                      </p:tavLst>
                                    </p:anim>
                                  </p:childTnLst>
                                </p:cTn>
                              </p:par>
                            </p:childTnLst>
                          </p:cTn>
                        </p:par>
                        <p:par>
                          <p:cTn id="38" fill="hold" nodeType="afterGroup">
                            <p:stCondLst>
                              <p:cond delay="8000"/>
                            </p:stCondLst>
                            <p:childTnLst>
                              <p:par>
                                <p:cTn id="39" presetID="2" presetClass="entr" presetSubtype="2" fill="hold" nodeType="afterEffect">
                                  <p:stCondLst>
                                    <p:cond delay="0"/>
                                  </p:stCondLst>
                                  <p:childTnLst>
                                    <p:set>
                                      <p:cBhvr>
                                        <p:cTn id="40" dur="1" fill="hold">
                                          <p:stCondLst>
                                            <p:cond delay="0"/>
                                          </p:stCondLst>
                                        </p:cTn>
                                        <p:tgtEl>
                                          <p:spTgt spid="162828"/>
                                        </p:tgtEl>
                                        <p:attrNameLst>
                                          <p:attrName>style.visibility</p:attrName>
                                        </p:attrNameLst>
                                      </p:cBhvr>
                                      <p:to>
                                        <p:strVal val="visible"/>
                                      </p:to>
                                    </p:set>
                                    <p:anim calcmode="lin" valueType="num">
                                      <p:cBhvr additive="base">
                                        <p:cTn id="41" dur="1000" fill="hold"/>
                                        <p:tgtEl>
                                          <p:spTgt spid="162828"/>
                                        </p:tgtEl>
                                        <p:attrNameLst>
                                          <p:attrName>ppt_x</p:attrName>
                                        </p:attrNameLst>
                                      </p:cBhvr>
                                      <p:tavLst>
                                        <p:tav tm="0">
                                          <p:val>
                                            <p:strVal val="1+#ppt_w/2"/>
                                          </p:val>
                                        </p:tav>
                                        <p:tav tm="100000">
                                          <p:val>
                                            <p:strVal val="#ppt_x"/>
                                          </p:val>
                                        </p:tav>
                                      </p:tavLst>
                                    </p:anim>
                                    <p:anim calcmode="lin" valueType="num">
                                      <p:cBhvr additive="base">
                                        <p:cTn id="42" dur="1000" fill="hold"/>
                                        <p:tgtEl>
                                          <p:spTgt spid="1628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20" grpId="0"/>
      <p:bldP spid="16282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40" name="AutoShape 4"/>
          <p:cNvSpPr>
            <a:spLocks noGrp="1" noChangeArrowheads="1"/>
          </p:cNvSpPr>
          <p:nvPr>
            <p:ph type="title"/>
          </p:nvPr>
        </p:nvSpPr>
        <p:spPr/>
        <p:txBody>
          <a:bodyPr/>
          <a:lstStyle/>
          <a:p>
            <a:pPr algn="ctr" eaLnBrk="1" hangingPunct="1"/>
            <a:r>
              <a:rPr lang="cs-CZ" sz="4400" smtClean="0"/>
              <a:t>Bindemittel</a:t>
            </a:r>
          </a:p>
        </p:txBody>
      </p:sp>
      <p:sp>
        <p:nvSpPr>
          <p:cNvPr id="167941" name="Rectangle 5"/>
          <p:cNvSpPr>
            <a:spLocks noGrp="1" noChangeArrowheads="1"/>
          </p:cNvSpPr>
          <p:nvPr>
            <p:ph type="body" sz="half" idx="1"/>
          </p:nvPr>
        </p:nvSpPr>
        <p:spPr/>
        <p:txBody>
          <a:bodyPr/>
          <a:lstStyle/>
          <a:p>
            <a:pPr eaLnBrk="1" hangingPunct="1"/>
            <a:endParaRPr lang="cs-CZ" sz="3600" b="1" smtClean="0"/>
          </a:p>
          <a:p>
            <a:pPr eaLnBrk="1" hangingPunct="1"/>
            <a:r>
              <a:rPr lang="cs-CZ" sz="3600" b="1" smtClean="0"/>
              <a:t>Kalk</a:t>
            </a:r>
          </a:p>
          <a:p>
            <a:pPr eaLnBrk="1" hangingPunct="1"/>
            <a:endParaRPr lang="cs-CZ" sz="2000" b="1" smtClean="0"/>
          </a:p>
          <a:p>
            <a:pPr eaLnBrk="1" hangingPunct="1"/>
            <a:r>
              <a:rPr lang="cs-CZ" sz="3600" b="1" smtClean="0"/>
              <a:t>Zement</a:t>
            </a:r>
          </a:p>
          <a:p>
            <a:pPr eaLnBrk="1" hangingPunct="1"/>
            <a:endParaRPr lang="cs-CZ" sz="2000" b="1" smtClean="0"/>
          </a:p>
          <a:p>
            <a:pPr eaLnBrk="1" hangingPunct="1"/>
            <a:r>
              <a:rPr lang="cs-CZ" sz="3600" b="1" smtClean="0"/>
              <a:t>Gips</a:t>
            </a:r>
          </a:p>
        </p:txBody>
      </p:sp>
      <p:sp>
        <p:nvSpPr>
          <p:cNvPr id="7172" name="Rectangle 7"/>
          <p:cNvSpPr>
            <a:spLocks noGrp="1" noChangeArrowheads="1"/>
          </p:cNvSpPr>
          <p:nvPr>
            <p:ph sz="quarter" idx="2"/>
          </p:nvPr>
        </p:nvSpPr>
        <p:spPr>
          <a:xfrm>
            <a:off x="2411413" y="5072063"/>
            <a:ext cx="3770312" cy="1785937"/>
          </a:xfrm>
        </p:spPr>
        <p:txBody>
          <a:bodyPr/>
          <a:lstStyle/>
          <a:p>
            <a:pPr eaLnBrk="1" hangingPunct="1"/>
            <a:endParaRPr lang="cs-CZ" sz="2000" smtClean="0"/>
          </a:p>
        </p:txBody>
      </p:sp>
      <p:pic>
        <p:nvPicPr>
          <p:cNvPr id="167945" name="Picture 9" descr="Vollbild anzeige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775" y="2346325"/>
            <a:ext cx="2376488" cy="155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7949" name="Picture 13" descr="schaufel-zement-betonmaschi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9338" y="3789363"/>
            <a:ext cx="2978150" cy="198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7951" name="Picture 15" descr="Kittfort Sádra Gips šedá - stavební 1 k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11413" y="4776788"/>
            <a:ext cx="2376487" cy="208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7940"/>
                                        </p:tgtEl>
                                        <p:attrNameLst>
                                          <p:attrName>style.visibility</p:attrName>
                                        </p:attrNameLst>
                                      </p:cBhvr>
                                      <p:to>
                                        <p:strVal val="visible"/>
                                      </p:to>
                                    </p:set>
                                    <p:animEffect transition="in" filter="fade">
                                      <p:cBhvr>
                                        <p:cTn id="7" dur="2000"/>
                                        <p:tgtEl>
                                          <p:spTgt spid="167940"/>
                                        </p:tgtEl>
                                      </p:cBhvr>
                                    </p:animEffect>
                                  </p:childTnLst>
                                </p:cTn>
                              </p:par>
                            </p:childTnLst>
                          </p:cTn>
                        </p:par>
                        <p:par>
                          <p:cTn id="8" fill="hold" nodeType="afterGroup">
                            <p:stCondLst>
                              <p:cond delay="2000"/>
                            </p:stCondLst>
                            <p:childTnLst>
                              <p:par>
                                <p:cTn id="9" presetID="2" presetClass="entr" presetSubtype="8" fill="hold" grpId="0" nodeType="afterEffect">
                                  <p:stCondLst>
                                    <p:cond delay="0"/>
                                  </p:stCondLst>
                                  <p:childTnLst>
                                    <p:set>
                                      <p:cBhvr>
                                        <p:cTn id="10" dur="1" fill="hold">
                                          <p:stCondLst>
                                            <p:cond delay="0"/>
                                          </p:stCondLst>
                                        </p:cTn>
                                        <p:tgtEl>
                                          <p:spTgt spid="167941">
                                            <p:txEl>
                                              <p:pRg st="1" end="1"/>
                                            </p:txEl>
                                          </p:spTgt>
                                        </p:tgtEl>
                                        <p:attrNameLst>
                                          <p:attrName>style.visibility</p:attrName>
                                        </p:attrNameLst>
                                      </p:cBhvr>
                                      <p:to>
                                        <p:strVal val="visible"/>
                                      </p:to>
                                    </p:set>
                                    <p:anim calcmode="lin" valueType="num">
                                      <p:cBhvr additive="base">
                                        <p:cTn id="11" dur="1000" fill="hold"/>
                                        <p:tgtEl>
                                          <p:spTgt spid="167941">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67941">
                                            <p:txEl>
                                              <p:pRg st="1" end="1"/>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3000"/>
                            </p:stCondLst>
                            <p:childTnLst>
                              <p:par>
                                <p:cTn id="14" presetID="2" presetClass="entr" presetSubtype="4" fill="hold" nodeType="afterEffect">
                                  <p:stCondLst>
                                    <p:cond delay="0"/>
                                  </p:stCondLst>
                                  <p:childTnLst>
                                    <p:set>
                                      <p:cBhvr>
                                        <p:cTn id="15" dur="1" fill="hold">
                                          <p:stCondLst>
                                            <p:cond delay="0"/>
                                          </p:stCondLst>
                                        </p:cTn>
                                        <p:tgtEl>
                                          <p:spTgt spid="167945"/>
                                        </p:tgtEl>
                                        <p:attrNameLst>
                                          <p:attrName>style.visibility</p:attrName>
                                        </p:attrNameLst>
                                      </p:cBhvr>
                                      <p:to>
                                        <p:strVal val="visible"/>
                                      </p:to>
                                    </p:set>
                                    <p:anim calcmode="lin" valueType="num">
                                      <p:cBhvr additive="base">
                                        <p:cTn id="16" dur="1000" fill="hold"/>
                                        <p:tgtEl>
                                          <p:spTgt spid="167945"/>
                                        </p:tgtEl>
                                        <p:attrNameLst>
                                          <p:attrName>ppt_x</p:attrName>
                                        </p:attrNameLst>
                                      </p:cBhvr>
                                      <p:tavLst>
                                        <p:tav tm="0">
                                          <p:val>
                                            <p:strVal val="#ppt_x"/>
                                          </p:val>
                                        </p:tav>
                                        <p:tav tm="100000">
                                          <p:val>
                                            <p:strVal val="#ppt_x"/>
                                          </p:val>
                                        </p:tav>
                                      </p:tavLst>
                                    </p:anim>
                                    <p:anim calcmode="lin" valueType="num">
                                      <p:cBhvr additive="base">
                                        <p:cTn id="17" dur="1000" fill="hold"/>
                                        <p:tgtEl>
                                          <p:spTgt spid="167945"/>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4000"/>
                            </p:stCondLst>
                            <p:childTnLst>
                              <p:par>
                                <p:cTn id="19" presetID="2" presetClass="entr" presetSubtype="8" fill="hold" grpId="0" nodeType="afterEffect">
                                  <p:stCondLst>
                                    <p:cond delay="0"/>
                                  </p:stCondLst>
                                  <p:childTnLst>
                                    <p:set>
                                      <p:cBhvr>
                                        <p:cTn id="20" dur="1" fill="hold">
                                          <p:stCondLst>
                                            <p:cond delay="0"/>
                                          </p:stCondLst>
                                        </p:cTn>
                                        <p:tgtEl>
                                          <p:spTgt spid="167941">
                                            <p:txEl>
                                              <p:pRg st="3" end="3"/>
                                            </p:txEl>
                                          </p:spTgt>
                                        </p:tgtEl>
                                        <p:attrNameLst>
                                          <p:attrName>style.visibility</p:attrName>
                                        </p:attrNameLst>
                                      </p:cBhvr>
                                      <p:to>
                                        <p:strVal val="visible"/>
                                      </p:to>
                                    </p:set>
                                    <p:anim calcmode="lin" valueType="num">
                                      <p:cBhvr additive="base">
                                        <p:cTn id="21" dur="1000" fill="hold"/>
                                        <p:tgtEl>
                                          <p:spTgt spid="167941">
                                            <p:txEl>
                                              <p:pRg st="3" end="3"/>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167941">
                                            <p:txEl>
                                              <p:pRg st="3" end="3"/>
                                            </p:txEl>
                                          </p:spTgt>
                                        </p:tgtEl>
                                        <p:attrNameLst>
                                          <p:attrName>ppt_y</p:attrName>
                                        </p:attrNameLst>
                                      </p:cBhvr>
                                      <p:tavLst>
                                        <p:tav tm="0">
                                          <p:val>
                                            <p:strVal val="#ppt_y"/>
                                          </p:val>
                                        </p:tav>
                                        <p:tav tm="100000">
                                          <p:val>
                                            <p:strVal val="#ppt_y"/>
                                          </p:val>
                                        </p:tav>
                                      </p:tavLst>
                                    </p:anim>
                                  </p:childTnLst>
                                </p:cTn>
                              </p:par>
                            </p:childTnLst>
                          </p:cTn>
                        </p:par>
                        <p:par>
                          <p:cTn id="23" fill="hold" nodeType="afterGroup">
                            <p:stCondLst>
                              <p:cond delay="5000"/>
                            </p:stCondLst>
                            <p:childTnLst>
                              <p:par>
                                <p:cTn id="24" presetID="2" presetClass="entr" presetSubtype="4" fill="hold" nodeType="afterEffect">
                                  <p:stCondLst>
                                    <p:cond delay="0"/>
                                  </p:stCondLst>
                                  <p:childTnLst>
                                    <p:set>
                                      <p:cBhvr>
                                        <p:cTn id="25" dur="1" fill="hold">
                                          <p:stCondLst>
                                            <p:cond delay="0"/>
                                          </p:stCondLst>
                                        </p:cTn>
                                        <p:tgtEl>
                                          <p:spTgt spid="167949"/>
                                        </p:tgtEl>
                                        <p:attrNameLst>
                                          <p:attrName>style.visibility</p:attrName>
                                        </p:attrNameLst>
                                      </p:cBhvr>
                                      <p:to>
                                        <p:strVal val="visible"/>
                                      </p:to>
                                    </p:set>
                                    <p:anim calcmode="lin" valueType="num">
                                      <p:cBhvr additive="base">
                                        <p:cTn id="26" dur="1000" fill="hold"/>
                                        <p:tgtEl>
                                          <p:spTgt spid="167949"/>
                                        </p:tgtEl>
                                        <p:attrNameLst>
                                          <p:attrName>ppt_x</p:attrName>
                                        </p:attrNameLst>
                                      </p:cBhvr>
                                      <p:tavLst>
                                        <p:tav tm="0">
                                          <p:val>
                                            <p:strVal val="#ppt_x"/>
                                          </p:val>
                                        </p:tav>
                                        <p:tav tm="100000">
                                          <p:val>
                                            <p:strVal val="#ppt_x"/>
                                          </p:val>
                                        </p:tav>
                                      </p:tavLst>
                                    </p:anim>
                                    <p:anim calcmode="lin" valueType="num">
                                      <p:cBhvr additive="base">
                                        <p:cTn id="27" dur="1000" fill="hold"/>
                                        <p:tgtEl>
                                          <p:spTgt spid="167949"/>
                                        </p:tgtEl>
                                        <p:attrNameLst>
                                          <p:attrName>ppt_y</p:attrName>
                                        </p:attrNameLst>
                                      </p:cBhvr>
                                      <p:tavLst>
                                        <p:tav tm="0">
                                          <p:val>
                                            <p:strVal val="1+#ppt_h/2"/>
                                          </p:val>
                                        </p:tav>
                                        <p:tav tm="100000">
                                          <p:val>
                                            <p:strVal val="#ppt_y"/>
                                          </p:val>
                                        </p:tav>
                                      </p:tavLst>
                                    </p:anim>
                                  </p:childTnLst>
                                </p:cTn>
                              </p:par>
                            </p:childTnLst>
                          </p:cTn>
                        </p:par>
                        <p:par>
                          <p:cTn id="28" fill="hold" nodeType="afterGroup">
                            <p:stCondLst>
                              <p:cond delay="6000"/>
                            </p:stCondLst>
                            <p:childTnLst>
                              <p:par>
                                <p:cTn id="29" presetID="2" presetClass="entr" presetSubtype="8" fill="hold" grpId="0" nodeType="afterEffect">
                                  <p:stCondLst>
                                    <p:cond delay="0"/>
                                  </p:stCondLst>
                                  <p:childTnLst>
                                    <p:set>
                                      <p:cBhvr>
                                        <p:cTn id="30" dur="1" fill="hold">
                                          <p:stCondLst>
                                            <p:cond delay="0"/>
                                          </p:stCondLst>
                                        </p:cTn>
                                        <p:tgtEl>
                                          <p:spTgt spid="167941">
                                            <p:txEl>
                                              <p:pRg st="5" end="5"/>
                                            </p:txEl>
                                          </p:spTgt>
                                        </p:tgtEl>
                                        <p:attrNameLst>
                                          <p:attrName>style.visibility</p:attrName>
                                        </p:attrNameLst>
                                      </p:cBhvr>
                                      <p:to>
                                        <p:strVal val="visible"/>
                                      </p:to>
                                    </p:set>
                                    <p:anim calcmode="lin" valueType="num">
                                      <p:cBhvr additive="base">
                                        <p:cTn id="31" dur="1000" fill="hold"/>
                                        <p:tgtEl>
                                          <p:spTgt spid="167941">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67941">
                                            <p:txEl>
                                              <p:pRg st="5" end="5"/>
                                            </p:txEl>
                                          </p:spTgt>
                                        </p:tgtEl>
                                        <p:attrNameLst>
                                          <p:attrName>ppt_y</p:attrName>
                                        </p:attrNameLst>
                                      </p:cBhvr>
                                      <p:tavLst>
                                        <p:tav tm="0">
                                          <p:val>
                                            <p:strVal val="#ppt_y"/>
                                          </p:val>
                                        </p:tav>
                                        <p:tav tm="100000">
                                          <p:val>
                                            <p:strVal val="#ppt_y"/>
                                          </p:val>
                                        </p:tav>
                                      </p:tavLst>
                                    </p:anim>
                                  </p:childTnLst>
                                </p:cTn>
                              </p:par>
                            </p:childTnLst>
                          </p:cTn>
                        </p:par>
                        <p:par>
                          <p:cTn id="33" fill="hold" nodeType="afterGroup">
                            <p:stCondLst>
                              <p:cond delay="7000"/>
                            </p:stCondLst>
                            <p:childTnLst>
                              <p:par>
                                <p:cTn id="34" presetID="2" presetClass="entr" presetSubtype="4" fill="hold" nodeType="afterEffect">
                                  <p:stCondLst>
                                    <p:cond delay="0"/>
                                  </p:stCondLst>
                                  <p:childTnLst>
                                    <p:set>
                                      <p:cBhvr>
                                        <p:cTn id="35" dur="1" fill="hold">
                                          <p:stCondLst>
                                            <p:cond delay="0"/>
                                          </p:stCondLst>
                                        </p:cTn>
                                        <p:tgtEl>
                                          <p:spTgt spid="167951"/>
                                        </p:tgtEl>
                                        <p:attrNameLst>
                                          <p:attrName>style.visibility</p:attrName>
                                        </p:attrNameLst>
                                      </p:cBhvr>
                                      <p:to>
                                        <p:strVal val="visible"/>
                                      </p:to>
                                    </p:set>
                                    <p:anim calcmode="lin" valueType="num">
                                      <p:cBhvr additive="base">
                                        <p:cTn id="36" dur="1000" fill="hold"/>
                                        <p:tgtEl>
                                          <p:spTgt spid="167951"/>
                                        </p:tgtEl>
                                        <p:attrNameLst>
                                          <p:attrName>ppt_x</p:attrName>
                                        </p:attrNameLst>
                                      </p:cBhvr>
                                      <p:tavLst>
                                        <p:tav tm="0">
                                          <p:val>
                                            <p:strVal val="#ppt_x"/>
                                          </p:val>
                                        </p:tav>
                                        <p:tav tm="100000">
                                          <p:val>
                                            <p:strVal val="#ppt_x"/>
                                          </p:val>
                                        </p:tav>
                                      </p:tavLst>
                                    </p:anim>
                                    <p:anim calcmode="lin" valueType="num">
                                      <p:cBhvr additive="base">
                                        <p:cTn id="37" dur="1000" fill="hold"/>
                                        <p:tgtEl>
                                          <p:spTgt spid="1679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940" grpId="0"/>
      <p:bldP spid="16794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3" name="AutoShape 5"/>
          <p:cNvSpPr>
            <a:spLocks noGrp="1" noChangeArrowheads="1"/>
          </p:cNvSpPr>
          <p:nvPr>
            <p:ph type="title"/>
          </p:nvPr>
        </p:nvSpPr>
        <p:spPr/>
        <p:txBody>
          <a:bodyPr/>
          <a:lstStyle/>
          <a:p>
            <a:pPr algn="ctr" eaLnBrk="1" hangingPunct="1"/>
            <a:r>
              <a:rPr lang="cs-CZ" sz="4400" smtClean="0"/>
              <a:t>Holz</a:t>
            </a:r>
          </a:p>
        </p:txBody>
      </p:sp>
      <p:sp>
        <p:nvSpPr>
          <p:cNvPr id="8195" name="Rectangle 18"/>
          <p:cNvSpPr>
            <a:spLocks noGrp="1" noChangeArrowheads="1" noTextEdit="1"/>
          </p:cNvSpPr>
          <p:nvPr>
            <p:ph type="clipArt" sz="half" idx="1"/>
          </p:nvPr>
        </p:nvSpPr>
        <p:spPr/>
      </p:sp>
      <p:sp>
        <p:nvSpPr>
          <p:cNvPr id="53267" name="Rectangle 19"/>
          <p:cNvSpPr>
            <a:spLocks noGrp="1" noChangeArrowheads="1"/>
          </p:cNvSpPr>
          <p:nvPr>
            <p:ph type="body" sz="half" idx="2"/>
          </p:nvPr>
        </p:nvSpPr>
        <p:spPr>
          <a:xfrm>
            <a:off x="4716463" y="2362200"/>
            <a:ext cx="4176712" cy="3724275"/>
          </a:xfrm>
        </p:spPr>
        <p:txBody>
          <a:bodyPr/>
          <a:lstStyle/>
          <a:p>
            <a:pPr eaLnBrk="1" hangingPunct="1"/>
            <a:endParaRPr lang="cs-CZ" sz="4000" smtClean="0"/>
          </a:p>
          <a:p>
            <a:pPr eaLnBrk="1" hangingPunct="1"/>
            <a:r>
              <a:rPr lang="cs-CZ" sz="3600" b="1" smtClean="0"/>
              <a:t>Bauholz(Bretter</a:t>
            </a:r>
            <a:r>
              <a:rPr lang="cs-CZ" sz="4000" smtClean="0"/>
              <a:t>)</a:t>
            </a:r>
          </a:p>
          <a:p>
            <a:pPr eaLnBrk="1" hangingPunct="1"/>
            <a:endParaRPr lang="cs-CZ" sz="2400" smtClean="0"/>
          </a:p>
          <a:p>
            <a:pPr eaLnBrk="1" hangingPunct="1"/>
            <a:endParaRPr lang="cs-CZ" sz="4000" smtClean="0"/>
          </a:p>
          <a:p>
            <a:pPr eaLnBrk="1" hangingPunct="1"/>
            <a:r>
              <a:rPr lang="cs-CZ" sz="3600" b="1" smtClean="0"/>
              <a:t>Treppenhäuser</a:t>
            </a:r>
          </a:p>
        </p:txBody>
      </p:sp>
      <p:pic>
        <p:nvPicPr>
          <p:cNvPr id="53259" name="Picture 11" descr="Gezierte Bretter/Planken/Bauholz/Bauholz">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8888" y="2349500"/>
            <a:ext cx="3240087"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63" name="Picture 15" descr="Festes Holz-Treppenhaus (DMS 6863)">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450" y="4508500"/>
            <a:ext cx="3313113"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3253"/>
                                        </p:tgtEl>
                                        <p:attrNameLst>
                                          <p:attrName>style.visibility</p:attrName>
                                        </p:attrNameLst>
                                      </p:cBhvr>
                                      <p:to>
                                        <p:strVal val="visible"/>
                                      </p:to>
                                    </p:set>
                                    <p:animEffect transition="in" filter="fade">
                                      <p:cBhvr>
                                        <p:cTn id="7" dur="2000"/>
                                        <p:tgtEl>
                                          <p:spTgt spid="53253"/>
                                        </p:tgtEl>
                                      </p:cBhvr>
                                    </p:animEffect>
                                  </p:childTnLst>
                                </p:cTn>
                              </p:par>
                            </p:childTnLst>
                          </p:cTn>
                        </p:par>
                        <p:par>
                          <p:cTn id="8" fill="hold" nodeType="afterGroup">
                            <p:stCondLst>
                              <p:cond delay="2000"/>
                            </p:stCondLst>
                            <p:childTnLst>
                              <p:par>
                                <p:cTn id="9" presetID="2" presetClass="entr" presetSubtype="3" fill="hold" grpId="0" nodeType="afterEffect">
                                  <p:stCondLst>
                                    <p:cond delay="0"/>
                                  </p:stCondLst>
                                  <p:childTnLst>
                                    <p:set>
                                      <p:cBhvr>
                                        <p:cTn id="10" dur="1" fill="hold">
                                          <p:stCondLst>
                                            <p:cond delay="0"/>
                                          </p:stCondLst>
                                        </p:cTn>
                                        <p:tgtEl>
                                          <p:spTgt spid="53267">
                                            <p:txEl>
                                              <p:pRg st="1" end="1"/>
                                            </p:txEl>
                                          </p:spTgt>
                                        </p:tgtEl>
                                        <p:attrNameLst>
                                          <p:attrName>style.visibility</p:attrName>
                                        </p:attrNameLst>
                                      </p:cBhvr>
                                      <p:to>
                                        <p:strVal val="visible"/>
                                      </p:to>
                                    </p:set>
                                    <p:anim calcmode="lin" valueType="num">
                                      <p:cBhvr additive="base">
                                        <p:cTn id="11" dur="1000" fill="hold"/>
                                        <p:tgtEl>
                                          <p:spTgt spid="53267">
                                            <p:txEl>
                                              <p:pRg st="1" end="1"/>
                                            </p:txEl>
                                          </p:spTgt>
                                        </p:tgtEl>
                                        <p:attrNameLst>
                                          <p:attrName>ppt_x</p:attrName>
                                        </p:attrNameLst>
                                      </p:cBhvr>
                                      <p:tavLst>
                                        <p:tav tm="0">
                                          <p:val>
                                            <p:strVal val="1+#ppt_w/2"/>
                                          </p:val>
                                        </p:tav>
                                        <p:tav tm="100000">
                                          <p:val>
                                            <p:strVal val="#ppt_x"/>
                                          </p:val>
                                        </p:tav>
                                      </p:tavLst>
                                    </p:anim>
                                    <p:anim calcmode="lin" valueType="num">
                                      <p:cBhvr additive="base">
                                        <p:cTn id="12" dur="1000" fill="hold"/>
                                        <p:tgtEl>
                                          <p:spTgt spid="53267">
                                            <p:txEl>
                                              <p:pRg st="1" end="1"/>
                                            </p:txEl>
                                          </p:spTgt>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3000"/>
                            </p:stCondLst>
                            <p:childTnLst>
                              <p:par>
                                <p:cTn id="14" presetID="2" presetClass="entr" presetSubtype="9" fill="hold" nodeType="afterEffect">
                                  <p:stCondLst>
                                    <p:cond delay="0"/>
                                  </p:stCondLst>
                                  <p:childTnLst>
                                    <p:set>
                                      <p:cBhvr>
                                        <p:cTn id="15" dur="1" fill="hold">
                                          <p:stCondLst>
                                            <p:cond delay="0"/>
                                          </p:stCondLst>
                                        </p:cTn>
                                        <p:tgtEl>
                                          <p:spTgt spid="53259"/>
                                        </p:tgtEl>
                                        <p:attrNameLst>
                                          <p:attrName>style.visibility</p:attrName>
                                        </p:attrNameLst>
                                      </p:cBhvr>
                                      <p:to>
                                        <p:strVal val="visible"/>
                                      </p:to>
                                    </p:set>
                                    <p:anim calcmode="lin" valueType="num">
                                      <p:cBhvr additive="base">
                                        <p:cTn id="16" dur="1000" fill="hold"/>
                                        <p:tgtEl>
                                          <p:spTgt spid="53259"/>
                                        </p:tgtEl>
                                        <p:attrNameLst>
                                          <p:attrName>ppt_x</p:attrName>
                                        </p:attrNameLst>
                                      </p:cBhvr>
                                      <p:tavLst>
                                        <p:tav tm="0">
                                          <p:val>
                                            <p:strVal val="0-#ppt_w/2"/>
                                          </p:val>
                                        </p:tav>
                                        <p:tav tm="100000">
                                          <p:val>
                                            <p:strVal val="#ppt_x"/>
                                          </p:val>
                                        </p:tav>
                                      </p:tavLst>
                                    </p:anim>
                                    <p:anim calcmode="lin" valueType="num">
                                      <p:cBhvr additive="base">
                                        <p:cTn id="17" dur="1000" fill="hold"/>
                                        <p:tgtEl>
                                          <p:spTgt spid="53259"/>
                                        </p:tgtEl>
                                        <p:attrNameLst>
                                          <p:attrName>ppt_y</p:attrName>
                                        </p:attrNameLst>
                                      </p:cBhvr>
                                      <p:tavLst>
                                        <p:tav tm="0">
                                          <p:val>
                                            <p:strVal val="0-#ppt_h/2"/>
                                          </p:val>
                                        </p:tav>
                                        <p:tav tm="100000">
                                          <p:val>
                                            <p:strVal val="#ppt_y"/>
                                          </p:val>
                                        </p:tav>
                                      </p:tavLst>
                                    </p:anim>
                                  </p:childTnLst>
                                </p:cTn>
                              </p:par>
                            </p:childTnLst>
                          </p:cTn>
                        </p:par>
                        <p:par>
                          <p:cTn id="18" fill="hold" nodeType="afterGroup">
                            <p:stCondLst>
                              <p:cond delay="4000"/>
                            </p:stCondLst>
                            <p:childTnLst>
                              <p:par>
                                <p:cTn id="19" presetID="2" presetClass="entr" presetSubtype="6" fill="hold" grpId="0" nodeType="afterEffect">
                                  <p:stCondLst>
                                    <p:cond delay="0"/>
                                  </p:stCondLst>
                                  <p:childTnLst>
                                    <p:set>
                                      <p:cBhvr>
                                        <p:cTn id="20" dur="1" fill="hold">
                                          <p:stCondLst>
                                            <p:cond delay="0"/>
                                          </p:stCondLst>
                                        </p:cTn>
                                        <p:tgtEl>
                                          <p:spTgt spid="53267">
                                            <p:txEl>
                                              <p:pRg st="4" end="4"/>
                                            </p:txEl>
                                          </p:spTgt>
                                        </p:tgtEl>
                                        <p:attrNameLst>
                                          <p:attrName>style.visibility</p:attrName>
                                        </p:attrNameLst>
                                      </p:cBhvr>
                                      <p:to>
                                        <p:strVal val="visible"/>
                                      </p:to>
                                    </p:set>
                                    <p:anim calcmode="lin" valueType="num">
                                      <p:cBhvr additive="base">
                                        <p:cTn id="21" dur="1000" fill="hold"/>
                                        <p:tgtEl>
                                          <p:spTgt spid="53267">
                                            <p:txEl>
                                              <p:pRg st="4" end="4"/>
                                            </p:txEl>
                                          </p:spTgt>
                                        </p:tgtEl>
                                        <p:attrNameLst>
                                          <p:attrName>ppt_x</p:attrName>
                                        </p:attrNameLst>
                                      </p:cBhvr>
                                      <p:tavLst>
                                        <p:tav tm="0">
                                          <p:val>
                                            <p:strVal val="1+#ppt_w/2"/>
                                          </p:val>
                                        </p:tav>
                                        <p:tav tm="100000">
                                          <p:val>
                                            <p:strVal val="#ppt_x"/>
                                          </p:val>
                                        </p:tav>
                                      </p:tavLst>
                                    </p:anim>
                                    <p:anim calcmode="lin" valueType="num">
                                      <p:cBhvr additive="base">
                                        <p:cTn id="22" dur="1000" fill="hold"/>
                                        <p:tgtEl>
                                          <p:spTgt spid="53267">
                                            <p:txEl>
                                              <p:pRg st="4" end="4"/>
                                            </p:txEl>
                                          </p:spTgt>
                                        </p:tgtEl>
                                        <p:attrNameLst>
                                          <p:attrName>ppt_y</p:attrName>
                                        </p:attrNameLst>
                                      </p:cBhvr>
                                      <p:tavLst>
                                        <p:tav tm="0">
                                          <p:val>
                                            <p:strVal val="1+#ppt_h/2"/>
                                          </p:val>
                                        </p:tav>
                                        <p:tav tm="100000">
                                          <p:val>
                                            <p:strVal val="#ppt_y"/>
                                          </p:val>
                                        </p:tav>
                                      </p:tavLst>
                                    </p:anim>
                                  </p:childTnLst>
                                </p:cTn>
                              </p:par>
                            </p:childTnLst>
                          </p:cTn>
                        </p:par>
                        <p:par>
                          <p:cTn id="23" fill="hold" nodeType="afterGroup">
                            <p:stCondLst>
                              <p:cond delay="5000"/>
                            </p:stCondLst>
                            <p:childTnLst>
                              <p:par>
                                <p:cTn id="24" presetID="2" presetClass="entr" presetSubtype="12" fill="hold" nodeType="afterEffect">
                                  <p:stCondLst>
                                    <p:cond delay="0"/>
                                  </p:stCondLst>
                                  <p:childTnLst>
                                    <p:set>
                                      <p:cBhvr>
                                        <p:cTn id="25" dur="1" fill="hold">
                                          <p:stCondLst>
                                            <p:cond delay="0"/>
                                          </p:stCondLst>
                                        </p:cTn>
                                        <p:tgtEl>
                                          <p:spTgt spid="53263"/>
                                        </p:tgtEl>
                                        <p:attrNameLst>
                                          <p:attrName>style.visibility</p:attrName>
                                        </p:attrNameLst>
                                      </p:cBhvr>
                                      <p:to>
                                        <p:strVal val="visible"/>
                                      </p:to>
                                    </p:set>
                                    <p:anim calcmode="lin" valueType="num">
                                      <p:cBhvr additive="base">
                                        <p:cTn id="26" dur="1000" fill="hold"/>
                                        <p:tgtEl>
                                          <p:spTgt spid="53263"/>
                                        </p:tgtEl>
                                        <p:attrNameLst>
                                          <p:attrName>ppt_x</p:attrName>
                                        </p:attrNameLst>
                                      </p:cBhvr>
                                      <p:tavLst>
                                        <p:tav tm="0">
                                          <p:val>
                                            <p:strVal val="0-#ppt_w/2"/>
                                          </p:val>
                                        </p:tav>
                                        <p:tav tm="100000">
                                          <p:val>
                                            <p:strVal val="#ppt_x"/>
                                          </p:val>
                                        </p:tav>
                                      </p:tavLst>
                                    </p:anim>
                                    <p:anim calcmode="lin" valueType="num">
                                      <p:cBhvr additive="base">
                                        <p:cTn id="27" dur="1000" fill="hold"/>
                                        <p:tgtEl>
                                          <p:spTgt spid="532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3" grpId="0"/>
      <p:bldP spid="53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AutoShape 2"/>
          <p:cNvSpPr>
            <a:spLocks noGrp="1" noChangeArrowheads="1"/>
          </p:cNvSpPr>
          <p:nvPr>
            <p:ph type="title"/>
          </p:nvPr>
        </p:nvSpPr>
        <p:spPr/>
        <p:txBody>
          <a:bodyPr/>
          <a:lstStyle/>
          <a:p>
            <a:pPr algn="ctr" eaLnBrk="1" hangingPunct="1"/>
            <a:r>
              <a:rPr lang="cs-CZ" sz="4400" smtClean="0"/>
              <a:t>Holz</a:t>
            </a:r>
          </a:p>
        </p:txBody>
      </p:sp>
      <p:sp>
        <p:nvSpPr>
          <p:cNvPr id="172043" name="Rectangle 11"/>
          <p:cNvSpPr>
            <a:spLocks noGrp="1" noChangeArrowheads="1"/>
          </p:cNvSpPr>
          <p:nvPr>
            <p:ph type="body" sz="half" idx="1"/>
          </p:nvPr>
        </p:nvSpPr>
        <p:spPr>
          <a:xfrm>
            <a:off x="611188" y="2362200"/>
            <a:ext cx="4105275" cy="4495800"/>
          </a:xfrm>
        </p:spPr>
        <p:txBody>
          <a:bodyPr/>
          <a:lstStyle/>
          <a:p>
            <a:pPr eaLnBrk="1" hangingPunct="1">
              <a:defRPr/>
            </a:pPr>
            <a:endParaRPr lang="cs-CZ" sz="3600" b="1" dirty="0" smtClean="0"/>
          </a:p>
          <a:p>
            <a:pPr eaLnBrk="1" hangingPunct="1">
              <a:defRPr/>
            </a:pPr>
            <a:r>
              <a:rPr lang="cs-CZ" sz="3600" b="1" dirty="0" smtClean="0"/>
              <a:t>  </a:t>
            </a:r>
            <a:r>
              <a:rPr lang="cs-CZ" sz="3600" b="1" dirty="0" err="1" smtClean="0"/>
              <a:t>Dachstühle</a:t>
            </a:r>
            <a:endParaRPr lang="cs-CZ" sz="3600" b="1" dirty="0" smtClean="0"/>
          </a:p>
          <a:p>
            <a:pPr eaLnBrk="1" hangingPunct="1">
              <a:buFont typeface="Wingdings" pitchFamily="2" charset="2"/>
              <a:buNone/>
              <a:defRPr/>
            </a:pPr>
            <a:r>
              <a:rPr lang="cs-CZ" sz="3600" b="1" dirty="0" smtClean="0"/>
              <a:t> </a:t>
            </a:r>
          </a:p>
          <a:p>
            <a:pPr marL="0" indent="0" eaLnBrk="1" hangingPunct="1">
              <a:buFont typeface="Wingdings" pitchFamily="2" charset="2"/>
              <a:buNone/>
              <a:defRPr/>
            </a:pPr>
            <a:r>
              <a:rPr lang="cs-CZ" sz="3600" b="1" dirty="0" smtClean="0"/>
              <a:t> </a:t>
            </a:r>
          </a:p>
          <a:p>
            <a:pPr eaLnBrk="1" hangingPunct="1">
              <a:defRPr/>
            </a:pPr>
            <a:r>
              <a:rPr lang="cs-CZ" sz="3600" b="1" dirty="0" smtClean="0"/>
              <a:t>  </a:t>
            </a:r>
            <a:r>
              <a:rPr lang="cs-CZ" sz="3600" b="1" dirty="0" err="1" smtClean="0"/>
              <a:t>Fensterrahmen</a:t>
            </a:r>
            <a:endParaRPr lang="cs-CZ" sz="3600" b="1" dirty="0" smtClean="0"/>
          </a:p>
          <a:p>
            <a:pPr marL="0" indent="0" eaLnBrk="1" hangingPunct="1">
              <a:buFont typeface="Wingdings" pitchFamily="2" charset="2"/>
              <a:buNone/>
              <a:defRPr/>
            </a:pPr>
            <a:r>
              <a:rPr lang="cs-CZ" sz="3600" b="1" dirty="0"/>
              <a:t> </a:t>
            </a:r>
            <a:r>
              <a:rPr lang="cs-CZ" sz="3600" b="1" dirty="0" smtClean="0"/>
              <a:t>    </a:t>
            </a:r>
            <a:r>
              <a:rPr lang="cs-CZ" sz="3600" b="1" dirty="0" err="1" smtClean="0"/>
              <a:t>Türen</a:t>
            </a:r>
            <a:endParaRPr lang="cs-CZ" sz="3600" b="1" dirty="0" smtClean="0"/>
          </a:p>
        </p:txBody>
      </p:sp>
      <p:sp>
        <p:nvSpPr>
          <p:cNvPr id="9220" name="Rectangle 12"/>
          <p:cNvSpPr>
            <a:spLocks noGrp="1" noChangeArrowheads="1"/>
          </p:cNvSpPr>
          <p:nvPr>
            <p:ph sz="half" idx="2"/>
          </p:nvPr>
        </p:nvSpPr>
        <p:spPr/>
        <p:txBody>
          <a:bodyPr/>
          <a:lstStyle/>
          <a:p>
            <a:pPr eaLnBrk="1" hangingPunct="1"/>
            <a:endParaRPr lang="cs-CZ" sz="2400" smtClean="0"/>
          </a:p>
        </p:txBody>
      </p:sp>
      <p:pic>
        <p:nvPicPr>
          <p:cNvPr id="172040" name="Picture 8" descr="dachstuh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2349500"/>
            <a:ext cx="3600450"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2042" name="Picture 10" descr="ANd9GcQDyVy-Z0FJyN0aVU6jXLD2gj8rQSC7Yvh9HAtvBSi_ZrLliLL4r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7900" y="4625975"/>
            <a:ext cx="367188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childTnLst>
                          </p:cTn>
                        </p:par>
                        <p:par>
                          <p:cTn id="8" fill="hold" nodeType="afterGroup">
                            <p:stCondLst>
                              <p:cond delay="2000"/>
                            </p:stCondLst>
                            <p:childTnLst>
                              <p:par>
                                <p:cTn id="9" presetID="2" presetClass="entr" presetSubtype="9" fill="hold" grpId="0" nodeType="afterEffect">
                                  <p:stCondLst>
                                    <p:cond delay="0"/>
                                  </p:stCondLst>
                                  <p:childTnLst>
                                    <p:set>
                                      <p:cBhvr>
                                        <p:cTn id="10" dur="1" fill="hold">
                                          <p:stCondLst>
                                            <p:cond delay="0"/>
                                          </p:stCondLst>
                                        </p:cTn>
                                        <p:tgtEl>
                                          <p:spTgt spid="172043">
                                            <p:txEl>
                                              <p:pRg st="1" end="1"/>
                                            </p:txEl>
                                          </p:spTgt>
                                        </p:tgtEl>
                                        <p:attrNameLst>
                                          <p:attrName>style.visibility</p:attrName>
                                        </p:attrNameLst>
                                      </p:cBhvr>
                                      <p:to>
                                        <p:strVal val="visible"/>
                                      </p:to>
                                    </p:set>
                                    <p:anim calcmode="lin" valueType="num">
                                      <p:cBhvr additive="base">
                                        <p:cTn id="11" dur="1000" fill="hold"/>
                                        <p:tgtEl>
                                          <p:spTgt spid="172043">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72043">
                                            <p:txEl>
                                              <p:pRg st="1" end="1"/>
                                            </p:txEl>
                                          </p:spTgt>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3000"/>
                            </p:stCondLst>
                            <p:childTnLst>
                              <p:par>
                                <p:cTn id="14" presetID="2" presetClass="entr" presetSubtype="3" fill="hold" nodeType="afterEffect">
                                  <p:stCondLst>
                                    <p:cond delay="0"/>
                                  </p:stCondLst>
                                  <p:childTnLst>
                                    <p:set>
                                      <p:cBhvr>
                                        <p:cTn id="15" dur="1" fill="hold">
                                          <p:stCondLst>
                                            <p:cond delay="0"/>
                                          </p:stCondLst>
                                        </p:cTn>
                                        <p:tgtEl>
                                          <p:spTgt spid="172040"/>
                                        </p:tgtEl>
                                        <p:attrNameLst>
                                          <p:attrName>style.visibility</p:attrName>
                                        </p:attrNameLst>
                                      </p:cBhvr>
                                      <p:to>
                                        <p:strVal val="visible"/>
                                      </p:to>
                                    </p:set>
                                    <p:anim calcmode="lin" valueType="num">
                                      <p:cBhvr additive="base">
                                        <p:cTn id="16" dur="1000" fill="hold"/>
                                        <p:tgtEl>
                                          <p:spTgt spid="172040"/>
                                        </p:tgtEl>
                                        <p:attrNameLst>
                                          <p:attrName>ppt_x</p:attrName>
                                        </p:attrNameLst>
                                      </p:cBhvr>
                                      <p:tavLst>
                                        <p:tav tm="0">
                                          <p:val>
                                            <p:strVal val="1+#ppt_w/2"/>
                                          </p:val>
                                        </p:tav>
                                        <p:tav tm="100000">
                                          <p:val>
                                            <p:strVal val="#ppt_x"/>
                                          </p:val>
                                        </p:tav>
                                      </p:tavLst>
                                    </p:anim>
                                    <p:anim calcmode="lin" valueType="num">
                                      <p:cBhvr additive="base">
                                        <p:cTn id="17" dur="1000" fill="hold"/>
                                        <p:tgtEl>
                                          <p:spTgt spid="172040"/>
                                        </p:tgtEl>
                                        <p:attrNameLst>
                                          <p:attrName>ppt_y</p:attrName>
                                        </p:attrNameLst>
                                      </p:cBhvr>
                                      <p:tavLst>
                                        <p:tav tm="0">
                                          <p:val>
                                            <p:strVal val="0-#ppt_h/2"/>
                                          </p:val>
                                        </p:tav>
                                        <p:tav tm="100000">
                                          <p:val>
                                            <p:strVal val="#ppt_y"/>
                                          </p:val>
                                        </p:tav>
                                      </p:tavLst>
                                    </p:anim>
                                  </p:childTnLst>
                                </p:cTn>
                              </p:par>
                            </p:childTnLst>
                          </p:cTn>
                        </p:par>
                        <p:par>
                          <p:cTn id="18" fill="hold" nodeType="afterGroup">
                            <p:stCondLst>
                              <p:cond delay="4000"/>
                            </p:stCondLst>
                            <p:childTnLst>
                              <p:par>
                                <p:cTn id="19" presetID="2" presetClass="entr" presetSubtype="12" fill="hold" grpId="0" nodeType="afterEffect">
                                  <p:stCondLst>
                                    <p:cond delay="0"/>
                                  </p:stCondLst>
                                  <p:childTnLst>
                                    <p:set>
                                      <p:cBhvr>
                                        <p:cTn id="20" dur="1" fill="hold">
                                          <p:stCondLst>
                                            <p:cond delay="0"/>
                                          </p:stCondLst>
                                        </p:cTn>
                                        <p:tgtEl>
                                          <p:spTgt spid="172043">
                                            <p:txEl>
                                              <p:pRg st="4" end="4"/>
                                            </p:txEl>
                                          </p:spTgt>
                                        </p:tgtEl>
                                        <p:attrNameLst>
                                          <p:attrName>style.visibility</p:attrName>
                                        </p:attrNameLst>
                                      </p:cBhvr>
                                      <p:to>
                                        <p:strVal val="visible"/>
                                      </p:to>
                                    </p:set>
                                    <p:anim calcmode="lin" valueType="num">
                                      <p:cBhvr additive="base">
                                        <p:cTn id="21" dur="1000" fill="hold"/>
                                        <p:tgtEl>
                                          <p:spTgt spid="172043">
                                            <p:txEl>
                                              <p:pRg st="4" end="4"/>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172043">
                                            <p:txEl>
                                              <p:pRg st="4" end="4"/>
                                            </p:txEl>
                                          </p:spTgt>
                                        </p:tgtEl>
                                        <p:attrNameLst>
                                          <p:attrName>ppt_y</p:attrName>
                                        </p:attrNameLst>
                                      </p:cBhvr>
                                      <p:tavLst>
                                        <p:tav tm="0">
                                          <p:val>
                                            <p:strVal val="1+#ppt_h/2"/>
                                          </p:val>
                                        </p:tav>
                                        <p:tav tm="100000">
                                          <p:val>
                                            <p:strVal val="#ppt_y"/>
                                          </p:val>
                                        </p:tav>
                                      </p:tavLst>
                                    </p:anim>
                                  </p:childTnLst>
                                </p:cTn>
                              </p:par>
                            </p:childTnLst>
                          </p:cTn>
                        </p:par>
                        <p:par>
                          <p:cTn id="23" fill="hold" nodeType="afterGroup">
                            <p:stCondLst>
                              <p:cond delay="5000"/>
                            </p:stCondLst>
                            <p:childTnLst>
                              <p:par>
                                <p:cTn id="24" presetID="2" presetClass="entr" presetSubtype="12" fill="hold" grpId="0" nodeType="afterEffect">
                                  <p:stCondLst>
                                    <p:cond delay="0"/>
                                  </p:stCondLst>
                                  <p:childTnLst>
                                    <p:set>
                                      <p:cBhvr>
                                        <p:cTn id="25" dur="1" fill="hold">
                                          <p:stCondLst>
                                            <p:cond delay="0"/>
                                          </p:stCondLst>
                                        </p:cTn>
                                        <p:tgtEl>
                                          <p:spTgt spid="172043">
                                            <p:txEl>
                                              <p:pRg st="5" end="5"/>
                                            </p:txEl>
                                          </p:spTgt>
                                        </p:tgtEl>
                                        <p:attrNameLst>
                                          <p:attrName>style.visibility</p:attrName>
                                        </p:attrNameLst>
                                      </p:cBhvr>
                                      <p:to>
                                        <p:strVal val="visible"/>
                                      </p:to>
                                    </p:set>
                                    <p:anim calcmode="lin" valueType="num">
                                      <p:cBhvr additive="base">
                                        <p:cTn id="26" dur="1000" fill="hold"/>
                                        <p:tgtEl>
                                          <p:spTgt spid="172043">
                                            <p:txEl>
                                              <p:pRg st="5" end="5"/>
                                            </p:txEl>
                                          </p:spTgt>
                                        </p:tgtEl>
                                        <p:attrNameLst>
                                          <p:attrName>ppt_x</p:attrName>
                                        </p:attrNameLst>
                                      </p:cBhvr>
                                      <p:tavLst>
                                        <p:tav tm="0">
                                          <p:val>
                                            <p:strVal val="0-#ppt_w/2"/>
                                          </p:val>
                                        </p:tav>
                                        <p:tav tm="100000">
                                          <p:val>
                                            <p:strVal val="#ppt_x"/>
                                          </p:val>
                                        </p:tav>
                                      </p:tavLst>
                                    </p:anim>
                                    <p:anim calcmode="lin" valueType="num">
                                      <p:cBhvr additive="base">
                                        <p:cTn id="27" dur="1000" fill="hold"/>
                                        <p:tgtEl>
                                          <p:spTgt spid="172043">
                                            <p:txEl>
                                              <p:pRg st="5" end="5"/>
                                            </p:txEl>
                                          </p:spTgt>
                                        </p:tgtEl>
                                        <p:attrNameLst>
                                          <p:attrName>ppt_y</p:attrName>
                                        </p:attrNameLst>
                                      </p:cBhvr>
                                      <p:tavLst>
                                        <p:tav tm="0">
                                          <p:val>
                                            <p:strVal val="1+#ppt_h/2"/>
                                          </p:val>
                                        </p:tav>
                                        <p:tav tm="100000">
                                          <p:val>
                                            <p:strVal val="#ppt_y"/>
                                          </p:val>
                                        </p:tav>
                                      </p:tavLst>
                                    </p:anim>
                                  </p:childTnLst>
                                </p:cTn>
                              </p:par>
                            </p:childTnLst>
                          </p:cTn>
                        </p:par>
                        <p:par>
                          <p:cTn id="28" fill="hold" nodeType="afterGroup">
                            <p:stCondLst>
                              <p:cond delay="6000"/>
                            </p:stCondLst>
                            <p:childTnLst>
                              <p:par>
                                <p:cTn id="29" presetID="2" presetClass="entr" presetSubtype="6" fill="hold" nodeType="afterEffect">
                                  <p:stCondLst>
                                    <p:cond delay="0"/>
                                  </p:stCondLst>
                                  <p:childTnLst>
                                    <p:set>
                                      <p:cBhvr>
                                        <p:cTn id="30" dur="1" fill="hold">
                                          <p:stCondLst>
                                            <p:cond delay="0"/>
                                          </p:stCondLst>
                                        </p:cTn>
                                        <p:tgtEl>
                                          <p:spTgt spid="172042"/>
                                        </p:tgtEl>
                                        <p:attrNameLst>
                                          <p:attrName>style.visibility</p:attrName>
                                        </p:attrNameLst>
                                      </p:cBhvr>
                                      <p:to>
                                        <p:strVal val="visible"/>
                                      </p:to>
                                    </p:set>
                                    <p:anim calcmode="lin" valueType="num">
                                      <p:cBhvr additive="base">
                                        <p:cTn id="31" dur="1000" fill="hold"/>
                                        <p:tgtEl>
                                          <p:spTgt spid="172042"/>
                                        </p:tgtEl>
                                        <p:attrNameLst>
                                          <p:attrName>ppt_x</p:attrName>
                                        </p:attrNameLst>
                                      </p:cBhvr>
                                      <p:tavLst>
                                        <p:tav tm="0">
                                          <p:val>
                                            <p:strVal val="1+#ppt_w/2"/>
                                          </p:val>
                                        </p:tav>
                                        <p:tav tm="100000">
                                          <p:val>
                                            <p:strVal val="#ppt_x"/>
                                          </p:val>
                                        </p:tav>
                                      </p:tavLst>
                                    </p:anim>
                                    <p:anim calcmode="lin" valueType="num">
                                      <p:cBhvr additive="base">
                                        <p:cTn id="32" dur="1000" fill="hold"/>
                                        <p:tgtEl>
                                          <p:spTgt spid="1720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AutoShape 2"/>
          <p:cNvSpPr>
            <a:spLocks noGrp="1" noChangeArrowheads="1"/>
          </p:cNvSpPr>
          <p:nvPr>
            <p:ph type="title"/>
          </p:nvPr>
        </p:nvSpPr>
        <p:spPr/>
        <p:txBody>
          <a:bodyPr/>
          <a:lstStyle/>
          <a:p>
            <a:pPr algn="ctr" eaLnBrk="1" hangingPunct="1"/>
            <a:r>
              <a:rPr lang="cs-CZ" b="0" smtClean="0"/>
              <a:t>  </a:t>
            </a:r>
            <a:r>
              <a:rPr lang="cs-CZ" sz="4400" smtClean="0"/>
              <a:t>Stahl </a:t>
            </a:r>
          </a:p>
        </p:txBody>
      </p:sp>
      <p:sp>
        <p:nvSpPr>
          <p:cNvPr id="66565" name="Rectangle 5"/>
          <p:cNvSpPr>
            <a:spLocks noGrp="1" noChangeArrowheads="1"/>
          </p:cNvSpPr>
          <p:nvPr>
            <p:ph type="body" sz="half" idx="1"/>
          </p:nvPr>
        </p:nvSpPr>
        <p:spPr>
          <a:xfrm>
            <a:off x="684213" y="2362200"/>
            <a:ext cx="7847012" cy="1785938"/>
          </a:xfrm>
        </p:spPr>
        <p:txBody>
          <a:bodyPr/>
          <a:lstStyle/>
          <a:p>
            <a:pPr eaLnBrk="1" hangingPunct="1"/>
            <a:r>
              <a:rPr lang="cs-CZ" sz="3600" b="1" smtClean="0"/>
              <a:t>Tragkonstruktionen für Gebäude</a:t>
            </a:r>
          </a:p>
          <a:p>
            <a:pPr eaLnBrk="1" hangingPunct="1"/>
            <a:r>
              <a:rPr lang="cs-CZ" sz="3600" b="1" smtClean="0"/>
              <a:t>Brücken             </a:t>
            </a:r>
          </a:p>
        </p:txBody>
      </p:sp>
      <p:sp>
        <p:nvSpPr>
          <p:cNvPr id="10244" name="Rectangle 16"/>
          <p:cNvSpPr>
            <a:spLocks noGrp="1" noChangeArrowheads="1"/>
          </p:cNvSpPr>
          <p:nvPr>
            <p:ph sz="half" idx="2"/>
          </p:nvPr>
        </p:nvSpPr>
        <p:spPr/>
        <p:txBody>
          <a:bodyPr/>
          <a:lstStyle/>
          <a:p>
            <a:pPr eaLnBrk="1" hangingPunct="1"/>
            <a:endParaRPr lang="cs-CZ" sz="2400" smtClean="0"/>
          </a:p>
        </p:txBody>
      </p:sp>
      <p:pic>
        <p:nvPicPr>
          <p:cNvPr id="66571" name="Picture 11" descr="GEBÄUDE STAHLKONSTRUK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4194175"/>
            <a:ext cx="3816350"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73" name="Picture 13" descr="M12-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163" y="4194175"/>
            <a:ext cx="3779837"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childTnLst>
                          </p:cTn>
                        </p:par>
                        <p:par>
                          <p:cTn id="8" fill="hold" nodeType="afterGroup">
                            <p:stCondLst>
                              <p:cond delay="2000"/>
                            </p:stCondLst>
                            <p:childTnLst>
                              <p:par>
                                <p:cTn id="9" presetID="2" presetClass="entr" presetSubtype="8" fill="hold" grpId="0" nodeType="afterEffect">
                                  <p:stCondLst>
                                    <p:cond delay="0"/>
                                  </p:stCondLst>
                                  <p:childTnLst>
                                    <p:set>
                                      <p:cBhvr>
                                        <p:cTn id="10" dur="1" fill="hold">
                                          <p:stCondLst>
                                            <p:cond delay="0"/>
                                          </p:stCondLst>
                                        </p:cTn>
                                        <p:tgtEl>
                                          <p:spTgt spid="66565">
                                            <p:txEl>
                                              <p:pRg st="0" end="0"/>
                                            </p:txEl>
                                          </p:spTgt>
                                        </p:tgtEl>
                                        <p:attrNameLst>
                                          <p:attrName>style.visibility</p:attrName>
                                        </p:attrNameLst>
                                      </p:cBhvr>
                                      <p:to>
                                        <p:strVal val="visible"/>
                                      </p:to>
                                    </p:set>
                                    <p:anim calcmode="lin" valueType="num">
                                      <p:cBhvr additive="base">
                                        <p:cTn id="11" dur="1000" fill="hold"/>
                                        <p:tgtEl>
                                          <p:spTgt spid="66565">
                                            <p:txEl>
                                              <p:pRg st="0" end="0"/>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66565">
                                            <p:txEl>
                                              <p:pRg st="0" end="0"/>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3000"/>
                            </p:stCondLst>
                            <p:childTnLst>
                              <p:par>
                                <p:cTn id="14" presetID="2" presetClass="entr" presetSubtype="4" fill="hold" nodeType="afterEffect">
                                  <p:stCondLst>
                                    <p:cond delay="0"/>
                                  </p:stCondLst>
                                  <p:childTnLst>
                                    <p:set>
                                      <p:cBhvr>
                                        <p:cTn id="15" dur="1" fill="hold">
                                          <p:stCondLst>
                                            <p:cond delay="0"/>
                                          </p:stCondLst>
                                        </p:cTn>
                                        <p:tgtEl>
                                          <p:spTgt spid="66571"/>
                                        </p:tgtEl>
                                        <p:attrNameLst>
                                          <p:attrName>style.visibility</p:attrName>
                                        </p:attrNameLst>
                                      </p:cBhvr>
                                      <p:to>
                                        <p:strVal val="visible"/>
                                      </p:to>
                                    </p:set>
                                    <p:anim calcmode="lin" valueType="num">
                                      <p:cBhvr additive="base">
                                        <p:cTn id="16" dur="1000" fill="hold"/>
                                        <p:tgtEl>
                                          <p:spTgt spid="66571"/>
                                        </p:tgtEl>
                                        <p:attrNameLst>
                                          <p:attrName>ppt_x</p:attrName>
                                        </p:attrNameLst>
                                      </p:cBhvr>
                                      <p:tavLst>
                                        <p:tav tm="0">
                                          <p:val>
                                            <p:strVal val="#ppt_x"/>
                                          </p:val>
                                        </p:tav>
                                        <p:tav tm="100000">
                                          <p:val>
                                            <p:strVal val="#ppt_x"/>
                                          </p:val>
                                        </p:tav>
                                      </p:tavLst>
                                    </p:anim>
                                    <p:anim calcmode="lin" valueType="num">
                                      <p:cBhvr additive="base">
                                        <p:cTn id="17" dur="1000" fill="hold"/>
                                        <p:tgtEl>
                                          <p:spTgt spid="66571"/>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4000"/>
                            </p:stCondLst>
                            <p:childTnLst>
                              <p:par>
                                <p:cTn id="19" presetID="2" presetClass="entr" presetSubtype="8" fill="hold" grpId="0" nodeType="afterEffect">
                                  <p:stCondLst>
                                    <p:cond delay="0"/>
                                  </p:stCondLst>
                                  <p:childTnLst>
                                    <p:set>
                                      <p:cBhvr>
                                        <p:cTn id="20" dur="1" fill="hold">
                                          <p:stCondLst>
                                            <p:cond delay="0"/>
                                          </p:stCondLst>
                                        </p:cTn>
                                        <p:tgtEl>
                                          <p:spTgt spid="66565">
                                            <p:txEl>
                                              <p:pRg st="1" end="1"/>
                                            </p:txEl>
                                          </p:spTgt>
                                        </p:tgtEl>
                                        <p:attrNameLst>
                                          <p:attrName>style.visibility</p:attrName>
                                        </p:attrNameLst>
                                      </p:cBhvr>
                                      <p:to>
                                        <p:strVal val="visible"/>
                                      </p:to>
                                    </p:set>
                                    <p:anim calcmode="lin" valueType="num">
                                      <p:cBhvr additive="base">
                                        <p:cTn id="21" dur="1000" fill="hold"/>
                                        <p:tgtEl>
                                          <p:spTgt spid="66565">
                                            <p:txEl>
                                              <p:pRg st="1" end="1"/>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66565">
                                            <p:txEl>
                                              <p:pRg st="1" end="1"/>
                                            </p:txEl>
                                          </p:spTgt>
                                        </p:tgtEl>
                                        <p:attrNameLst>
                                          <p:attrName>ppt_y</p:attrName>
                                        </p:attrNameLst>
                                      </p:cBhvr>
                                      <p:tavLst>
                                        <p:tav tm="0">
                                          <p:val>
                                            <p:strVal val="#ppt_y"/>
                                          </p:val>
                                        </p:tav>
                                        <p:tav tm="100000">
                                          <p:val>
                                            <p:strVal val="#ppt_y"/>
                                          </p:val>
                                        </p:tav>
                                      </p:tavLst>
                                    </p:anim>
                                  </p:childTnLst>
                                </p:cTn>
                              </p:par>
                            </p:childTnLst>
                          </p:cTn>
                        </p:par>
                        <p:par>
                          <p:cTn id="23" fill="hold" nodeType="afterGroup">
                            <p:stCondLst>
                              <p:cond delay="5000"/>
                            </p:stCondLst>
                            <p:childTnLst>
                              <p:par>
                                <p:cTn id="24" presetID="2" presetClass="entr" presetSubtype="4" fill="hold" nodeType="afterEffect">
                                  <p:stCondLst>
                                    <p:cond delay="0"/>
                                  </p:stCondLst>
                                  <p:childTnLst>
                                    <p:set>
                                      <p:cBhvr>
                                        <p:cTn id="25" dur="1" fill="hold">
                                          <p:stCondLst>
                                            <p:cond delay="0"/>
                                          </p:stCondLst>
                                        </p:cTn>
                                        <p:tgtEl>
                                          <p:spTgt spid="66573"/>
                                        </p:tgtEl>
                                        <p:attrNameLst>
                                          <p:attrName>style.visibility</p:attrName>
                                        </p:attrNameLst>
                                      </p:cBhvr>
                                      <p:to>
                                        <p:strVal val="visible"/>
                                      </p:to>
                                    </p:set>
                                    <p:anim calcmode="lin" valueType="num">
                                      <p:cBhvr additive="base">
                                        <p:cTn id="26" dur="1000" fill="hold"/>
                                        <p:tgtEl>
                                          <p:spTgt spid="66573"/>
                                        </p:tgtEl>
                                        <p:attrNameLst>
                                          <p:attrName>ppt_x</p:attrName>
                                        </p:attrNameLst>
                                      </p:cBhvr>
                                      <p:tavLst>
                                        <p:tav tm="0">
                                          <p:val>
                                            <p:strVal val="#ppt_x"/>
                                          </p:val>
                                        </p:tav>
                                        <p:tav tm="100000">
                                          <p:val>
                                            <p:strVal val="#ppt_x"/>
                                          </p:val>
                                        </p:tav>
                                      </p:tavLst>
                                    </p:anim>
                                    <p:anim calcmode="lin" valueType="num">
                                      <p:cBhvr additive="base">
                                        <p:cTn id="27" dur="1000" fill="hold"/>
                                        <p:tgtEl>
                                          <p:spTgt spid="665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AutoShape 2"/>
          <p:cNvSpPr>
            <a:spLocks noGrp="1" noChangeArrowheads="1"/>
          </p:cNvSpPr>
          <p:nvPr>
            <p:ph type="title"/>
          </p:nvPr>
        </p:nvSpPr>
        <p:spPr/>
        <p:txBody>
          <a:bodyPr/>
          <a:lstStyle/>
          <a:p>
            <a:pPr algn="ctr" eaLnBrk="1" hangingPunct="1"/>
            <a:r>
              <a:rPr lang="cs-CZ" sz="4400" smtClean="0"/>
              <a:t>Kunststoffe </a:t>
            </a:r>
          </a:p>
        </p:txBody>
      </p:sp>
      <p:sp>
        <p:nvSpPr>
          <p:cNvPr id="54277" name="Rectangle 5"/>
          <p:cNvSpPr>
            <a:spLocks noGrp="1" noChangeArrowheads="1"/>
          </p:cNvSpPr>
          <p:nvPr>
            <p:ph type="body" sz="half" idx="1"/>
          </p:nvPr>
        </p:nvSpPr>
        <p:spPr>
          <a:xfrm>
            <a:off x="395288" y="2349500"/>
            <a:ext cx="4248150" cy="4508500"/>
          </a:xfrm>
        </p:spPr>
        <p:txBody>
          <a:bodyPr/>
          <a:lstStyle/>
          <a:p>
            <a:pPr eaLnBrk="1" hangingPunct="1"/>
            <a:endParaRPr lang="cs-CZ" sz="2000" b="1" smtClean="0"/>
          </a:p>
          <a:p>
            <a:pPr eaLnBrk="1" hangingPunct="1"/>
            <a:r>
              <a:rPr lang="cs-CZ" sz="3600" b="1" smtClean="0"/>
              <a:t>Wasserleitungen</a:t>
            </a:r>
          </a:p>
          <a:p>
            <a:pPr eaLnBrk="1" hangingPunct="1"/>
            <a:endParaRPr lang="cs-CZ" sz="3600" b="1" smtClean="0"/>
          </a:p>
          <a:p>
            <a:pPr eaLnBrk="1" hangingPunct="1"/>
            <a:r>
              <a:rPr lang="cs-CZ" sz="3600" b="1" smtClean="0"/>
              <a:t>Fußbodenbeläge</a:t>
            </a:r>
          </a:p>
          <a:p>
            <a:pPr eaLnBrk="1" hangingPunct="1"/>
            <a:endParaRPr lang="cs-CZ" sz="3600" b="1" smtClean="0"/>
          </a:p>
          <a:p>
            <a:pPr eaLnBrk="1" hangingPunct="1"/>
            <a:r>
              <a:rPr lang="cs-CZ" sz="3600" b="1" smtClean="0"/>
              <a:t>Fensterrahmen Türen</a:t>
            </a:r>
          </a:p>
        </p:txBody>
      </p:sp>
      <p:sp>
        <p:nvSpPr>
          <p:cNvPr id="11268" name="Rectangle 6"/>
          <p:cNvSpPr>
            <a:spLocks noGrp="1" noChangeArrowheads="1"/>
          </p:cNvSpPr>
          <p:nvPr>
            <p:ph sz="half" idx="2"/>
          </p:nvPr>
        </p:nvSpPr>
        <p:spPr>
          <a:xfrm>
            <a:off x="4500563" y="1773238"/>
            <a:ext cx="4383087" cy="5084762"/>
          </a:xfrm>
        </p:spPr>
        <p:txBody>
          <a:bodyPr/>
          <a:lstStyle/>
          <a:p>
            <a:pPr eaLnBrk="1" hangingPunct="1"/>
            <a:endParaRPr lang="cs-CZ" sz="2400" smtClean="0"/>
          </a:p>
        </p:txBody>
      </p:sp>
      <p:pic>
        <p:nvPicPr>
          <p:cNvPr id="54280" name="Picture 8" descr="Bagger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1989138"/>
            <a:ext cx="3455987" cy="187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82" name="Picture 10" descr="Vinylboden Verlegung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063" y="3860800"/>
            <a:ext cx="32416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84" name="Picture 12" descr="ANd9GcRfRpte6oG-DuQpCMiGctV6ssdW35_d-TjoMFlQ10v44sOXxHbt-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0563" y="5661025"/>
            <a:ext cx="38862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4274"/>
                                        </p:tgtEl>
                                        <p:attrNameLst>
                                          <p:attrName>style.visibility</p:attrName>
                                        </p:attrNameLst>
                                      </p:cBhvr>
                                      <p:to>
                                        <p:strVal val="visible"/>
                                      </p:to>
                                    </p:set>
                                    <p:animEffect transition="in" filter="fade">
                                      <p:cBhvr>
                                        <p:cTn id="7" dur="2000"/>
                                        <p:tgtEl>
                                          <p:spTgt spid="54274"/>
                                        </p:tgtEl>
                                      </p:cBhvr>
                                    </p:animEffect>
                                  </p:childTnLst>
                                </p:cTn>
                              </p:par>
                            </p:childTnLst>
                          </p:cTn>
                        </p:par>
                        <p:par>
                          <p:cTn id="8" fill="hold" nodeType="afterGroup">
                            <p:stCondLst>
                              <p:cond delay="2000"/>
                            </p:stCondLst>
                            <p:childTnLst>
                              <p:par>
                                <p:cTn id="9" presetID="2" presetClass="entr" presetSubtype="9" fill="hold" grpId="0" nodeType="afterEffect">
                                  <p:stCondLst>
                                    <p:cond delay="0"/>
                                  </p:stCondLst>
                                  <p:childTnLst>
                                    <p:set>
                                      <p:cBhvr>
                                        <p:cTn id="10" dur="1" fill="hold">
                                          <p:stCondLst>
                                            <p:cond delay="0"/>
                                          </p:stCondLst>
                                        </p:cTn>
                                        <p:tgtEl>
                                          <p:spTgt spid="54277">
                                            <p:txEl>
                                              <p:pRg st="1" end="1"/>
                                            </p:txEl>
                                          </p:spTgt>
                                        </p:tgtEl>
                                        <p:attrNameLst>
                                          <p:attrName>style.visibility</p:attrName>
                                        </p:attrNameLst>
                                      </p:cBhvr>
                                      <p:to>
                                        <p:strVal val="visible"/>
                                      </p:to>
                                    </p:set>
                                    <p:anim calcmode="lin" valueType="num">
                                      <p:cBhvr additive="base">
                                        <p:cTn id="11" dur="1000" fill="hold"/>
                                        <p:tgtEl>
                                          <p:spTgt spid="54277">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54277">
                                            <p:txEl>
                                              <p:pRg st="1" end="1"/>
                                            </p:txEl>
                                          </p:spTgt>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3000"/>
                            </p:stCondLst>
                            <p:childTnLst>
                              <p:par>
                                <p:cTn id="14" presetID="2" presetClass="entr" presetSubtype="3" fill="hold" nodeType="afterEffect">
                                  <p:stCondLst>
                                    <p:cond delay="0"/>
                                  </p:stCondLst>
                                  <p:childTnLst>
                                    <p:set>
                                      <p:cBhvr>
                                        <p:cTn id="15" dur="1" fill="hold">
                                          <p:stCondLst>
                                            <p:cond delay="0"/>
                                          </p:stCondLst>
                                        </p:cTn>
                                        <p:tgtEl>
                                          <p:spTgt spid="54280"/>
                                        </p:tgtEl>
                                        <p:attrNameLst>
                                          <p:attrName>style.visibility</p:attrName>
                                        </p:attrNameLst>
                                      </p:cBhvr>
                                      <p:to>
                                        <p:strVal val="visible"/>
                                      </p:to>
                                    </p:set>
                                    <p:anim calcmode="lin" valueType="num">
                                      <p:cBhvr additive="base">
                                        <p:cTn id="16" dur="1000" fill="hold"/>
                                        <p:tgtEl>
                                          <p:spTgt spid="54280"/>
                                        </p:tgtEl>
                                        <p:attrNameLst>
                                          <p:attrName>ppt_x</p:attrName>
                                        </p:attrNameLst>
                                      </p:cBhvr>
                                      <p:tavLst>
                                        <p:tav tm="0">
                                          <p:val>
                                            <p:strVal val="1+#ppt_w/2"/>
                                          </p:val>
                                        </p:tav>
                                        <p:tav tm="100000">
                                          <p:val>
                                            <p:strVal val="#ppt_x"/>
                                          </p:val>
                                        </p:tav>
                                      </p:tavLst>
                                    </p:anim>
                                    <p:anim calcmode="lin" valueType="num">
                                      <p:cBhvr additive="base">
                                        <p:cTn id="17" dur="1000" fill="hold"/>
                                        <p:tgtEl>
                                          <p:spTgt spid="54280"/>
                                        </p:tgtEl>
                                        <p:attrNameLst>
                                          <p:attrName>ppt_y</p:attrName>
                                        </p:attrNameLst>
                                      </p:cBhvr>
                                      <p:tavLst>
                                        <p:tav tm="0">
                                          <p:val>
                                            <p:strVal val="0-#ppt_h/2"/>
                                          </p:val>
                                        </p:tav>
                                        <p:tav tm="100000">
                                          <p:val>
                                            <p:strVal val="#ppt_y"/>
                                          </p:val>
                                        </p:tav>
                                      </p:tavLst>
                                    </p:anim>
                                  </p:childTnLst>
                                </p:cTn>
                              </p:par>
                            </p:childTnLst>
                          </p:cTn>
                        </p:par>
                        <p:par>
                          <p:cTn id="18" fill="hold" nodeType="afterGroup">
                            <p:stCondLst>
                              <p:cond delay="4000"/>
                            </p:stCondLst>
                            <p:childTnLst>
                              <p:par>
                                <p:cTn id="19" presetID="2" presetClass="entr" presetSubtype="8" fill="hold" grpId="0" nodeType="afterEffect">
                                  <p:stCondLst>
                                    <p:cond delay="0"/>
                                  </p:stCondLst>
                                  <p:childTnLst>
                                    <p:set>
                                      <p:cBhvr>
                                        <p:cTn id="20" dur="1" fill="hold">
                                          <p:stCondLst>
                                            <p:cond delay="0"/>
                                          </p:stCondLst>
                                        </p:cTn>
                                        <p:tgtEl>
                                          <p:spTgt spid="54277">
                                            <p:txEl>
                                              <p:pRg st="3" end="3"/>
                                            </p:txEl>
                                          </p:spTgt>
                                        </p:tgtEl>
                                        <p:attrNameLst>
                                          <p:attrName>style.visibility</p:attrName>
                                        </p:attrNameLst>
                                      </p:cBhvr>
                                      <p:to>
                                        <p:strVal val="visible"/>
                                      </p:to>
                                    </p:set>
                                    <p:anim calcmode="lin" valueType="num">
                                      <p:cBhvr additive="base">
                                        <p:cTn id="21" dur="1000" fill="hold"/>
                                        <p:tgtEl>
                                          <p:spTgt spid="54277">
                                            <p:txEl>
                                              <p:pRg st="3" end="3"/>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54277">
                                            <p:txEl>
                                              <p:pRg st="3" end="3"/>
                                            </p:txEl>
                                          </p:spTgt>
                                        </p:tgtEl>
                                        <p:attrNameLst>
                                          <p:attrName>ppt_y</p:attrName>
                                        </p:attrNameLst>
                                      </p:cBhvr>
                                      <p:tavLst>
                                        <p:tav tm="0">
                                          <p:val>
                                            <p:strVal val="#ppt_y"/>
                                          </p:val>
                                        </p:tav>
                                        <p:tav tm="100000">
                                          <p:val>
                                            <p:strVal val="#ppt_y"/>
                                          </p:val>
                                        </p:tav>
                                      </p:tavLst>
                                    </p:anim>
                                  </p:childTnLst>
                                </p:cTn>
                              </p:par>
                            </p:childTnLst>
                          </p:cTn>
                        </p:par>
                        <p:par>
                          <p:cTn id="23" fill="hold" nodeType="afterGroup">
                            <p:stCondLst>
                              <p:cond delay="5000"/>
                            </p:stCondLst>
                            <p:childTnLst>
                              <p:par>
                                <p:cTn id="24" presetID="2" presetClass="entr" presetSubtype="2" fill="hold" nodeType="afterEffect">
                                  <p:stCondLst>
                                    <p:cond delay="0"/>
                                  </p:stCondLst>
                                  <p:childTnLst>
                                    <p:set>
                                      <p:cBhvr>
                                        <p:cTn id="25" dur="1" fill="hold">
                                          <p:stCondLst>
                                            <p:cond delay="0"/>
                                          </p:stCondLst>
                                        </p:cTn>
                                        <p:tgtEl>
                                          <p:spTgt spid="54282"/>
                                        </p:tgtEl>
                                        <p:attrNameLst>
                                          <p:attrName>style.visibility</p:attrName>
                                        </p:attrNameLst>
                                      </p:cBhvr>
                                      <p:to>
                                        <p:strVal val="visible"/>
                                      </p:to>
                                    </p:set>
                                    <p:anim calcmode="lin" valueType="num">
                                      <p:cBhvr additive="base">
                                        <p:cTn id="26" dur="1000" fill="hold"/>
                                        <p:tgtEl>
                                          <p:spTgt spid="54282"/>
                                        </p:tgtEl>
                                        <p:attrNameLst>
                                          <p:attrName>ppt_x</p:attrName>
                                        </p:attrNameLst>
                                      </p:cBhvr>
                                      <p:tavLst>
                                        <p:tav tm="0">
                                          <p:val>
                                            <p:strVal val="1+#ppt_w/2"/>
                                          </p:val>
                                        </p:tav>
                                        <p:tav tm="100000">
                                          <p:val>
                                            <p:strVal val="#ppt_x"/>
                                          </p:val>
                                        </p:tav>
                                      </p:tavLst>
                                    </p:anim>
                                    <p:anim calcmode="lin" valueType="num">
                                      <p:cBhvr additive="base">
                                        <p:cTn id="27" dur="1000" fill="hold"/>
                                        <p:tgtEl>
                                          <p:spTgt spid="54282"/>
                                        </p:tgtEl>
                                        <p:attrNameLst>
                                          <p:attrName>ppt_y</p:attrName>
                                        </p:attrNameLst>
                                      </p:cBhvr>
                                      <p:tavLst>
                                        <p:tav tm="0">
                                          <p:val>
                                            <p:strVal val="#ppt_y"/>
                                          </p:val>
                                        </p:tav>
                                        <p:tav tm="100000">
                                          <p:val>
                                            <p:strVal val="#ppt_y"/>
                                          </p:val>
                                        </p:tav>
                                      </p:tavLst>
                                    </p:anim>
                                  </p:childTnLst>
                                </p:cTn>
                              </p:par>
                            </p:childTnLst>
                          </p:cTn>
                        </p:par>
                        <p:par>
                          <p:cTn id="28" fill="hold" nodeType="afterGroup">
                            <p:stCondLst>
                              <p:cond delay="6000"/>
                            </p:stCondLst>
                            <p:childTnLst>
                              <p:par>
                                <p:cTn id="29" presetID="2" presetClass="entr" presetSubtype="12" fill="hold" grpId="0" nodeType="afterEffect">
                                  <p:stCondLst>
                                    <p:cond delay="0"/>
                                  </p:stCondLst>
                                  <p:childTnLst>
                                    <p:set>
                                      <p:cBhvr>
                                        <p:cTn id="30" dur="1" fill="hold">
                                          <p:stCondLst>
                                            <p:cond delay="0"/>
                                          </p:stCondLst>
                                        </p:cTn>
                                        <p:tgtEl>
                                          <p:spTgt spid="54277">
                                            <p:txEl>
                                              <p:pRg st="5" end="5"/>
                                            </p:txEl>
                                          </p:spTgt>
                                        </p:tgtEl>
                                        <p:attrNameLst>
                                          <p:attrName>style.visibility</p:attrName>
                                        </p:attrNameLst>
                                      </p:cBhvr>
                                      <p:to>
                                        <p:strVal val="visible"/>
                                      </p:to>
                                    </p:set>
                                    <p:anim calcmode="lin" valueType="num">
                                      <p:cBhvr additive="base">
                                        <p:cTn id="31" dur="1000" fill="hold"/>
                                        <p:tgtEl>
                                          <p:spTgt spid="5427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4277">
                                            <p:txEl>
                                              <p:pRg st="5" end="5"/>
                                            </p:txEl>
                                          </p:spTgt>
                                        </p:tgtEl>
                                        <p:attrNameLst>
                                          <p:attrName>ppt_y</p:attrName>
                                        </p:attrNameLst>
                                      </p:cBhvr>
                                      <p:tavLst>
                                        <p:tav tm="0">
                                          <p:val>
                                            <p:strVal val="1+#ppt_h/2"/>
                                          </p:val>
                                        </p:tav>
                                        <p:tav tm="100000">
                                          <p:val>
                                            <p:strVal val="#ppt_y"/>
                                          </p:val>
                                        </p:tav>
                                      </p:tavLst>
                                    </p:anim>
                                  </p:childTnLst>
                                </p:cTn>
                              </p:par>
                            </p:childTnLst>
                          </p:cTn>
                        </p:par>
                        <p:par>
                          <p:cTn id="33" fill="hold" nodeType="afterGroup">
                            <p:stCondLst>
                              <p:cond delay="7000"/>
                            </p:stCondLst>
                            <p:childTnLst>
                              <p:par>
                                <p:cTn id="34" presetID="2" presetClass="entr" presetSubtype="6" fill="hold" nodeType="afterEffect">
                                  <p:stCondLst>
                                    <p:cond delay="0"/>
                                  </p:stCondLst>
                                  <p:childTnLst>
                                    <p:set>
                                      <p:cBhvr>
                                        <p:cTn id="35" dur="1" fill="hold">
                                          <p:stCondLst>
                                            <p:cond delay="0"/>
                                          </p:stCondLst>
                                        </p:cTn>
                                        <p:tgtEl>
                                          <p:spTgt spid="54284"/>
                                        </p:tgtEl>
                                        <p:attrNameLst>
                                          <p:attrName>style.visibility</p:attrName>
                                        </p:attrNameLst>
                                      </p:cBhvr>
                                      <p:to>
                                        <p:strVal val="visible"/>
                                      </p:to>
                                    </p:set>
                                    <p:anim calcmode="lin" valueType="num">
                                      <p:cBhvr additive="base">
                                        <p:cTn id="36" dur="1000" fill="hold"/>
                                        <p:tgtEl>
                                          <p:spTgt spid="54284"/>
                                        </p:tgtEl>
                                        <p:attrNameLst>
                                          <p:attrName>ppt_x</p:attrName>
                                        </p:attrNameLst>
                                      </p:cBhvr>
                                      <p:tavLst>
                                        <p:tav tm="0">
                                          <p:val>
                                            <p:strVal val="1+#ppt_w/2"/>
                                          </p:val>
                                        </p:tav>
                                        <p:tav tm="100000">
                                          <p:val>
                                            <p:strVal val="#ppt_x"/>
                                          </p:val>
                                        </p:tav>
                                      </p:tavLst>
                                    </p:anim>
                                    <p:anim calcmode="lin" valueType="num">
                                      <p:cBhvr additive="base">
                                        <p:cTn id="37" dur="1000" fill="hold"/>
                                        <p:tgtEl>
                                          <p:spTgt spid="542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p:bldP spid="5427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AutoShape 2"/>
          <p:cNvSpPr>
            <a:spLocks noGrp="1" noChangeArrowheads="1"/>
          </p:cNvSpPr>
          <p:nvPr>
            <p:ph type="title"/>
          </p:nvPr>
        </p:nvSpPr>
        <p:spPr/>
        <p:txBody>
          <a:bodyPr/>
          <a:lstStyle/>
          <a:p>
            <a:pPr algn="ctr" eaLnBrk="1" hangingPunct="1"/>
            <a:r>
              <a:rPr lang="cs-CZ" sz="4400" smtClean="0"/>
              <a:t>Glas</a:t>
            </a:r>
          </a:p>
        </p:txBody>
      </p:sp>
      <p:sp>
        <p:nvSpPr>
          <p:cNvPr id="12291" name="Rectangle 22"/>
          <p:cNvSpPr>
            <a:spLocks noGrp="1" noChangeArrowheads="1"/>
          </p:cNvSpPr>
          <p:nvPr>
            <p:ph sz="half" idx="1"/>
          </p:nvPr>
        </p:nvSpPr>
        <p:spPr>
          <a:xfrm>
            <a:off x="838200" y="2362200"/>
            <a:ext cx="3770313" cy="4235450"/>
          </a:xfrm>
        </p:spPr>
        <p:txBody>
          <a:bodyPr/>
          <a:lstStyle/>
          <a:p>
            <a:pPr eaLnBrk="1" hangingPunct="1"/>
            <a:endParaRPr lang="cs-CZ" sz="2400" smtClean="0"/>
          </a:p>
        </p:txBody>
      </p:sp>
      <p:sp>
        <p:nvSpPr>
          <p:cNvPr id="51205" name="Rectangle 5"/>
          <p:cNvSpPr>
            <a:spLocks noGrp="1" noChangeArrowheads="1"/>
          </p:cNvSpPr>
          <p:nvPr>
            <p:ph type="body" sz="half" idx="2"/>
          </p:nvPr>
        </p:nvSpPr>
        <p:spPr>
          <a:xfrm>
            <a:off x="4932363" y="2362200"/>
            <a:ext cx="4211637" cy="3724275"/>
          </a:xfrm>
        </p:spPr>
        <p:txBody>
          <a:bodyPr/>
          <a:lstStyle/>
          <a:p>
            <a:pPr eaLnBrk="1" hangingPunct="1"/>
            <a:endParaRPr lang="cs-CZ" sz="2000" b="1" smtClean="0"/>
          </a:p>
          <a:p>
            <a:pPr eaLnBrk="1" hangingPunct="1"/>
            <a:r>
              <a:rPr lang="cs-CZ" sz="3600" b="1" smtClean="0"/>
              <a:t>Scheiben für Fenster, Türen, Wände</a:t>
            </a:r>
          </a:p>
          <a:p>
            <a:pPr eaLnBrk="1" hangingPunct="1"/>
            <a:endParaRPr lang="cs-CZ" sz="2000" b="1" smtClean="0"/>
          </a:p>
          <a:p>
            <a:pPr eaLnBrk="1" hangingPunct="1"/>
            <a:endParaRPr lang="cs-CZ" sz="2000" b="1" smtClean="0"/>
          </a:p>
          <a:p>
            <a:pPr eaLnBrk="1" hangingPunct="1"/>
            <a:r>
              <a:rPr lang="cs-CZ" sz="3600" b="1" smtClean="0"/>
              <a:t>Dachdeckung</a:t>
            </a:r>
          </a:p>
          <a:p>
            <a:pPr eaLnBrk="1" hangingPunct="1"/>
            <a:endParaRPr lang="cs-CZ" sz="3600" b="1" smtClean="0"/>
          </a:p>
        </p:txBody>
      </p:sp>
      <p:sp>
        <p:nvSpPr>
          <p:cNvPr id="12293" name="AutoShape 9" descr="Z"/>
          <p:cNvSpPr>
            <a:spLocks noChangeAspect="1" noChangeArrowheads="1"/>
          </p:cNvSpPr>
          <p:nvPr/>
        </p:nvSpPr>
        <p:spPr bwMode="auto">
          <a:xfrm>
            <a:off x="0" y="0"/>
            <a:ext cx="21336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sp>
        <p:nvSpPr>
          <p:cNvPr id="12294" name="AutoShape 11" descr="Z"/>
          <p:cNvSpPr>
            <a:spLocks noChangeAspect="1" noChangeArrowheads="1"/>
          </p:cNvSpPr>
          <p:nvPr/>
        </p:nvSpPr>
        <p:spPr bwMode="auto">
          <a:xfrm>
            <a:off x="0" y="0"/>
            <a:ext cx="21336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sp>
        <p:nvSpPr>
          <p:cNvPr id="12295" name="AutoShape 13" descr="Z"/>
          <p:cNvSpPr>
            <a:spLocks noChangeAspect="1" noChangeArrowheads="1"/>
          </p:cNvSpPr>
          <p:nvPr/>
        </p:nvSpPr>
        <p:spPr bwMode="auto">
          <a:xfrm>
            <a:off x="0" y="0"/>
            <a:ext cx="21336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sp>
        <p:nvSpPr>
          <p:cNvPr id="12296" name="AutoShape 15" descr="Z"/>
          <p:cNvSpPr>
            <a:spLocks noChangeAspect="1" noChangeArrowheads="1"/>
          </p:cNvSpPr>
          <p:nvPr/>
        </p:nvSpPr>
        <p:spPr bwMode="auto">
          <a:xfrm>
            <a:off x="0" y="0"/>
            <a:ext cx="21336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sp>
        <p:nvSpPr>
          <p:cNvPr id="12297" name="AutoShape 17" descr="Z"/>
          <p:cNvSpPr>
            <a:spLocks noChangeAspect="1" noChangeArrowheads="1"/>
          </p:cNvSpPr>
          <p:nvPr/>
        </p:nvSpPr>
        <p:spPr bwMode="auto">
          <a:xfrm>
            <a:off x="0" y="0"/>
            <a:ext cx="213360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pic>
        <p:nvPicPr>
          <p:cNvPr id="51221" name="Picture 21" descr="ANd9GcSrDTRyrOSTvo8kQsnP0blwd5UTieSjJeeDpjC7Z768ATr-1dAbn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2348880"/>
            <a:ext cx="4135944"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childTnLst>
                          </p:cTn>
                        </p:par>
                        <p:par>
                          <p:cTn id="8" fill="hold" nodeType="afterGroup">
                            <p:stCondLst>
                              <p:cond delay="2000"/>
                            </p:stCondLst>
                            <p:childTnLst>
                              <p:par>
                                <p:cTn id="9" presetID="2" presetClass="entr" presetSubtype="8" fill="hold" nodeType="afterEffect">
                                  <p:stCondLst>
                                    <p:cond delay="0"/>
                                  </p:stCondLst>
                                  <p:childTnLst>
                                    <p:set>
                                      <p:cBhvr>
                                        <p:cTn id="10" dur="1" fill="hold">
                                          <p:stCondLst>
                                            <p:cond delay="0"/>
                                          </p:stCondLst>
                                        </p:cTn>
                                        <p:tgtEl>
                                          <p:spTgt spid="51221"/>
                                        </p:tgtEl>
                                        <p:attrNameLst>
                                          <p:attrName>style.visibility</p:attrName>
                                        </p:attrNameLst>
                                      </p:cBhvr>
                                      <p:to>
                                        <p:strVal val="visible"/>
                                      </p:to>
                                    </p:set>
                                    <p:anim calcmode="lin" valueType="num">
                                      <p:cBhvr additive="base">
                                        <p:cTn id="11" dur="1000" fill="hold"/>
                                        <p:tgtEl>
                                          <p:spTgt spid="51221"/>
                                        </p:tgtEl>
                                        <p:attrNameLst>
                                          <p:attrName>ppt_x</p:attrName>
                                        </p:attrNameLst>
                                      </p:cBhvr>
                                      <p:tavLst>
                                        <p:tav tm="0">
                                          <p:val>
                                            <p:strVal val="0-#ppt_w/2"/>
                                          </p:val>
                                        </p:tav>
                                        <p:tav tm="100000">
                                          <p:val>
                                            <p:strVal val="#ppt_x"/>
                                          </p:val>
                                        </p:tav>
                                      </p:tavLst>
                                    </p:anim>
                                    <p:anim calcmode="lin" valueType="num">
                                      <p:cBhvr additive="base">
                                        <p:cTn id="12" dur="1000" fill="hold"/>
                                        <p:tgtEl>
                                          <p:spTgt spid="51221"/>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3000"/>
                            </p:stCondLst>
                            <p:childTnLst>
                              <p:par>
                                <p:cTn id="14" presetID="2" presetClass="entr" presetSubtype="3" fill="hold" grpId="0" nodeType="afterEffect">
                                  <p:stCondLst>
                                    <p:cond delay="0"/>
                                  </p:stCondLst>
                                  <p:childTnLst>
                                    <p:set>
                                      <p:cBhvr>
                                        <p:cTn id="15" dur="1" fill="hold">
                                          <p:stCondLst>
                                            <p:cond delay="0"/>
                                          </p:stCondLst>
                                        </p:cTn>
                                        <p:tgtEl>
                                          <p:spTgt spid="51205">
                                            <p:txEl>
                                              <p:pRg st="1" end="1"/>
                                            </p:txEl>
                                          </p:spTgt>
                                        </p:tgtEl>
                                        <p:attrNameLst>
                                          <p:attrName>style.visibility</p:attrName>
                                        </p:attrNameLst>
                                      </p:cBhvr>
                                      <p:to>
                                        <p:strVal val="visible"/>
                                      </p:to>
                                    </p:set>
                                    <p:anim calcmode="lin" valueType="num">
                                      <p:cBhvr additive="base">
                                        <p:cTn id="16" dur="1000" fill="hold"/>
                                        <p:tgtEl>
                                          <p:spTgt spid="51205">
                                            <p:txEl>
                                              <p:pRg st="1" end="1"/>
                                            </p:txEl>
                                          </p:spTgt>
                                        </p:tgtEl>
                                        <p:attrNameLst>
                                          <p:attrName>ppt_x</p:attrName>
                                        </p:attrNameLst>
                                      </p:cBhvr>
                                      <p:tavLst>
                                        <p:tav tm="0">
                                          <p:val>
                                            <p:strVal val="1+#ppt_w/2"/>
                                          </p:val>
                                        </p:tav>
                                        <p:tav tm="100000">
                                          <p:val>
                                            <p:strVal val="#ppt_x"/>
                                          </p:val>
                                        </p:tav>
                                      </p:tavLst>
                                    </p:anim>
                                    <p:anim calcmode="lin" valueType="num">
                                      <p:cBhvr additive="base">
                                        <p:cTn id="17" dur="1000" fill="hold"/>
                                        <p:tgtEl>
                                          <p:spTgt spid="51205">
                                            <p:txEl>
                                              <p:pRg st="1" end="1"/>
                                            </p:txEl>
                                          </p:spTgt>
                                        </p:tgtEl>
                                        <p:attrNameLst>
                                          <p:attrName>ppt_y</p:attrName>
                                        </p:attrNameLst>
                                      </p:cBhvr>
                                      <p:tavLst>
                                        <p:tav tm="0">
                                          <p:val>
                                            <p:strVal val="0-#ppt_h/2"/>
                                          </p:val>
                                        </p:tav>
                                        <p:tav tm="100000">
                                          <p:val>
                                            <p:strVal val="#ppt_y"/>
                                          </p:val>
                                        </p:tav>
                                      </p:tavLst>
                                    </p:anim>
                                  </p:childTnLst>
                                </p:cTn>
                              </p:par>
                            </p:childTnLst>
                          </p:cTn>
                        </p:par>
                        <p:par>
                          <p:cTn id="18" fill="hold" nodeType="afterGroup">
                            <p:stCondLst>
                              <p:cond delay="4000"/>
                            </p:stCondLst>
                            <p:childTnLst>
                              <p:par>
                                <p:cTn id="19" presetID="2" presetClass="entr" presetSubtype="6" fill="hold" grpId="0" nodeType="afterEffect">
                                  <p:stCondLst>
                                    <p:cond delay="0"/>
                                  </p:stCondLst>
                                  <p:childTnLst>
                                    <p:set>
                                      <p:cBhvr>
                                        <p:cTn id="20" dur="1" fill="hold">
                                          <p:stCondLst>
                                            <p:cond delay="0"/>
                                          </p:stCondLst>
                                        </p:cTn>
                                        <p:tgtEl>
                                          <p:spTgt spid="51205">
                                            <p:txEl>
                                              <p:pRg st="4" end="4"/>
                                            </p:txEl>
                                          </p:spTgt>
                                        </p:tgtEl>
                                        <p:attrNameLst>
                                          <p:attrName>style.visibility</p:attrName>
                                        </p:attrNameLst>
                                      </p:cBhvr>
                                      <p:to>
                                        <p:strVal val="visible"/>
                                      </p:to>
                                    </p:set>
                                    <p:anim calcmode="lin" valueType="num">
                                      <p:cBhvr additive="base">
                                        <p:cTn id="21" dur="1000" fill="hold"/>
                                        <p:tgtEl>
                                          <p:spTgt spid="51205">
                                            <p:txEl>
                                              <p:pRg st="4" end="4"/>
                                            </p:txEl>
                                          </p:spTgt>
                                        </p:tgtEl>
                                        <p:attrNameLst>
                                          <p:attrName>ppt_x</p:attrName>
                                        </p:attrNameLst>
                                      </p:cBhvr>
                                      <p:tavLst>
                                        <p:tav tm="0">
                                          <p:val>
                                            <p:strVal val="1+#ppt_w/2"/>
                                          </p:val>
                                        </p:tav>
                                        <p:tav tm="100000">
                                          <p:val>
                                            <p:strVal val="#ppt_x"/>
                                          </p:val>
                                        </p:tav>
                                      </p:tavLst>
                                    </p:anim>
                                    <p:anim calcmode="lin" valueType="num">
                                      <p:cBhvr additive="base">
                                        <p:cTn id="22" dur="1000" fill="hold"/>
                                        <p:tgtEl>
                                          <p:spTgt spid="5120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AutoShape 2"/>
          <p:cNvSpPr>
            <a:spLocks noGrp="1" noChangeArrowheads="1"/>
          </p:cNvSpPr>
          <p:nvPr>
            <p:ph type="title"/>
          </p:nvPr>
        </p:nvSpPr>
        <p:spPr/>
        <p:txBody>
          <a:bodyPr/>
          <a:lstStyle/>
          <a:p>
            <a:pPr algn="ctr" eaLnBrk="1" hangingPunct="1"/>
            <a:r>
              <a:rPr lang="cs-CZ" sz="4400" smtClean="0"/>
              <a:t>Isolierstoffe - Dämmstoffe</a:t>
            </a:r>
          </a:p>
        </p:txBody>
      </p:sp>
      <p:sp>
        <p:nvSpPr>
          <p:cNvPr id="155651" name="Rectangle 3"/>
          <p:cNvSpPr>
            <a:spLocks noGrp="1" noChangeArrowheads="1"/>
          </p:cNvSpPr>
          <p:nvPr>
            <p:ph type="body" sz="half" idx="1"/>
          </p:nvPr>
        </p:nvSpPr>
        <p:spPr>
          <a:xfrm>
            <a:off x="838200" y="2362200"/>
            <a:ext cx="3770313" cy="4306888"/>
          </a:xfrm>
        </p:spPr>
        <p:txBody>
          <a:bodyPr/>
          <a:lstStyle/>
          <a:p>
            <a:pPr eaLnBrk="1" hangingPunct="1"/>
            <a:endParaRPr lang="cs-CZ" sz="3600" b="1" smtClean="0"/>
          </a:p>
          <a:p>
            <a:pPr eaLnBrk="1" hangingPunct="1"/>
            <a:r>
              <a:rPr lang="cs-CZ" sz="3600" b="1" smtClean="0"/>
              <a:t>Mineralwolle</a:t>
            </a:r>
          </a:p>
          <a:p>
            <a:pPr eaLnBrk="1" hangingPunct="1"/>
            <a:endParaRPr lang="cs-CZ" sz="2000" b="1" smtClean="0"/>
          </a:p>
          <a:p>
            <a:pPr eaLnBrk="1" hangingPunct="1"/>
            <a:endParaRPr lang="cs-CZ" sz="2000" b="1" smtClean="0"/>
          </a:p>
          <a:p>
            <a:pPr eaLnBrk="1" hangingPunct="1"/>
            <a:endParaRPr lang="cs-CZ" sz="3600" b="1" smtClean="0"/>
          </a:p>
          <a:p>
            <a:pPr eaLnBrk="1" hangingPunct="1"/>
            <a:r>
              <a:rPr lang="cs-CZ" sz="3600" b="1" smtClean="0"/>
              <a:t>Polystyrol</a:t>
            </a:r>
          </a:p>
          <a:p>
            <a:pPr eaLnBrk="1" hangingPunct="1"/>
            <a:endParaRPr lang="cs-CZ" sz="2000" b="1" smtClean="0"/>
          </a:p>
          <a:p>
            <a:pPr eaLnBrk="1" hangingPunct="1">
              <a:buFont typeface="Wingdings" pitchFamily="2" charset="2"/>
              <a:buNone/>
            </a:pPr>
            <a:endParaRPr lang="cs-CZ" sz="3600" b="1" smtClean="0"/>
          </a:p>
        </p:txBody>
      </p:sp>
      <p:sp>
        <p:nvSpPr>
          <p:cNvPr id="13316" name="Rectangle 4"/>
          <p:cNvSpPr>
            <a:spLocks noGrp="1" noChangeArrowheads="1"/>
          </p:cNvSpPr>
          <p:nvPr>
            <p:ph sz="half" idx="2"/>
          </p:nvPr>
        </p:nvSpPr>
        <p:spPr/>
        <p:txBody>
          <a:bodyPr/>
          <a:lstStyle/>
          <a:p>
            <a:pPr eaLnBrk="1" hangingPunct="1"/>
            <a:endParaRPr lang="cs-CZ" sz="2400" smtClean="0"/>
          </a:p>
        </p:txBody>
      </p:sp>
      <p:sp>
        <p:nvSpPr>
          <p:cNvPr id="13317" name="AutoShape 10" descr="2Q=="/>
          <p:cNvSpPr>
            <a:spLocks noChangeAspect="1" noChangeArrowheads="1"/>
          </p:cNvSpPr>
          <p:nvPr/>
        </p:nvSpPr>
        <p:spPr bwMode="auto">
          <a:xfrm>
            <a:off x="0" y="0"/>
            <a:ext cx="24765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sp>
        <p:nvSpPr>
          <p:cNvPr id="13318" name="AutoShape 12" descr="2Q=="/>
          <p:cNvSpPr>
            <a:spLocks noChangeAspect="1" noChangeArrowheads="1"/>
          </p:cNvSpPr>
          <p:nvPr/>
        </p:nvSpPr>
        <p:spPr bwMode="auto">
          <a:xfrm>
            <a:off x="0" y="0"/>
            <a:ext cx="24765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sp>
        <p:nvSpPr>
          <p:cNvPr id="13319" name="AutoShape 14" descr="2Q=="/>
          <p:cNvSpPr>
            <a:spLocks noChangeAspect="1" noChangeArrowheads="1"/>
          </p:cNvSpPr>
          <p:nvPr/>
        </p:nvSpPr>
        <p:spPr bwMode="auto">
          <a:xfrm>
            <a:off x="0" y="0"/>
            <a:ext cx="24765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a:p>
        </p:txBody>
      </p:sp>
      <p:pic>
        <p:nvPicPr>
          <p:cNvPr id="155664" name="Picture 16" descr="isolierung-styrop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4663" y="4365625"/>
            <a:ext cx="3095625"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5666" name="Picture 18" descr="Altbausanierung%20Mineralwoll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2349500"/>
            <a:ext cx="3168650" cy="194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5650"/>
                                        </p:tgtEl>
                                        <p:attrNameLst>
                                          <p:attrName>style.visibility</p:attrName>
                                        </p:attrNameLst>
                                      </p:cBhvr>
                                      <p:to>
                                        <p:strVal val="visible"/>
                                      </p:to>
                                    </p:set>
                                    <p:animEffect transition="in" filter="fade">
                                      <p:cBhvr>
                                        <p:cTn id="7" dur="2000"/>
                                        <p:tgtEl>
                                          <p:spTgt spid="155650"/>
                                        </p:tgtEl>
                                      </p:cBhvr>
                                    </p:animEffect>
                                  </p:childTnLst>
                                </p:cTn>
                              </p:par>
                            </p:childTnLst>
                          </p:cTn>
                        </p:par>
                        <p:par>
                          <p:cTn id="8" fill="hold" nodeType="afterGroup">
                            <p:stCondLst>
                              <p:cond delay="2000"/>
                            </p:stCondLst>
                            <p:childTnLst>
                              <p:par>
                                <p:cTn id="9" presetID="2" presetClass="entr" presetSubtype="9" fill="hold" grpId="0" nodeType="afterEffect">
                                  <p:stCondLst>
                                    <p:cond delay="0"/>
                                  </p:stCondLst>
                                  <p:childTnLst>
                                    <p:set>
                                      <p:cBhvr>
                                        <p:cTn id="10" dur="1" fill="hold">
                                          <p:stCondLst>
                                            <p:cond delay="0"/>
                                          </p:stCondLst>
                                        </p:cTn>
                                        <p:tgtEl>
                                          <p:spTgt spid="155651">
                                            <p:txEl>
                                              <p:pRg st="1" end="1"/>
                                            </p:txEl>
                                          </p:spTgt>
                                        </p:tgtEl>
                                        <p:attrNameLst>
                                          <p:attrName>style.visibility</p:attrName>
                                        </p:attrNameLst>
                                      </p:cBhvr>
                                      <p:to>
                                        <p:strVal val="visible"/>
                                      </p:to>
                                    </p:set>
                                    <p:anim calcmode="lin" valueType="num">
                                      <p:cBhvr additive="base">
                                        <p:cTn id="11" dur="1000" fill="hold"/>
                                        <p:tgtEl>
                                          <p:spTgt spid="155651">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55651">
                                            <p:txEl>
                                              <p:pRg st="1" end="1"/>
                                            </p:txEl>
                                          </p:spTgt>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3000"/>
                            </p:stCondLst>
                            <p:childTnLst>
                              <p:par>
                                <p:cTn id="14" presetID="2" presetClass="entr" presetSubtype="3" fill="hold" nodeType="afterEffect">
                                  <p:stCondLst>
                                    <p:cond delay="0"/>
                                  </p:stCondLst>
                                  <p:childTnLst>
                                    <p:set>
                                      <p:cBhvr>
                                        <p:cTn id="15" dur="1" fill="hold">
                                          <p:stCondLst>
                                            <p:cond delay="0"/>
                                          </p:stCondLst>
                                        </p:cTn>
                                        <p:tgtEl>
                                          <p:spTgt spid="155666"/>
                                        </p:tgtEl>
                                        <p:attrNameLst>
                                          <p:attrName>style.visibility</p:attrName>
                                        </p:attrNameLst>
                                      </p:cBhvr>
                                      <p:to>
                                        <p:strVal val="visible"/>
                                      </p:to>
                                    </p:set>
                                    <p:anim calcmode="lin" valueType="num">
                                      <p:cBhvr additive="base">
                                        <p:cTn id="16" dur="1000" fill="hold"/>
                                        <p:tgtEl>
                                          <p:spTgt spid="155666"/>
                                        </p:tgtEl>
                                        <p:attrNameLst>
                                          <p:attrName>ppt_x</p:attrName>
                                        </p:attrNameLst>
                                      </p:cBhvr>
                                      <p:tavLst>
                                        <p:tav tm="0">
                                          <p:val>
                                            <p:strVal val="1+#ppt_w/2"/>
                                          </p:val>
                                        </p:tav>
                                        <p:tav tm="100000">
                                          <p:val>
                                            <p:strVal val="#ppt_x"/>
                                          </p:val>
                                        </p:tav>
                                      </p:tavLst>
                                    </p:anim>
                                    <p:anim calcmode="lin" valueType="num">
                                      <p:cBhvr additive="base">
                                        <p:cTn id="17" dur="1000" fill="hold"/>
                                        <p:tgtEl>
                                          <p:spTgt spid="155666"/>
                                        </p:tgtEl>
                                        <p:attrNameLst>
                                          <p:attrName>ppt_y</p:attrName>
                                        </p:attrNameLst>
                                      </p:cBhvr>
                                      <p:tavLst>
                                        <p:tav tm="0">
                                          <p:val>
                                            <p:strVal val="0-#ppt_h/2"/>
                                          </p:val>
                                        </p:tav>
                                        <p:tav tm="100000">
                                          <p:val>
                                            <p:strVal val="#ppt_y"/>
                                          </p:val>
                                        </p:tav>
                                      </p:tavLst>
                                    </p:anim>
                                  </p:childTnLst>
                                </p:cTn>
                              </p:par>
                            </p:childTnLst>
                          </p:cTn>
                        </p:par>
                        <p:par>
                          <p:cTn id="18" fill="hold" nodeType="afterGroup">
                            <p:stCondLst>
                              <p:cond delay="4000"/>
                            </p:stCondLst>
                            <p:childTnLst>
                              <p:par>
                                <p:cTn id="19" presetID="2" presetClass="entr" presetSubtype="12" fill="hold" grpId="1" nodeType="afterEffect">
                                  <p:stCondLst>
                                    <p:cond delay="0"/>
                                  </p:stCondLst>
                                  <p:childTnLst>
                                    <p:set>
                                      <p:cBhvr>
                                        <p:cTn id="20" dur="1" fill="hold">
                                          <p:stCondLst>
                                            <p:cond delay="0"/>
                                          </p:stCondLst>
                                        </p:cTn>
                                        <p:tgtEl>
                                          <p:spTgt spid="155651">
                                            <p:txEl>
                                              <p:pRg st="5" end="5"/>
                                            </p:txEl>
                                          </p:spTgt>
                                        </p:tgtEl>
                                        <p:attrNameLst>
                                          <p:attrName>style.visibility</p:attrName>
                                        </p:attrNameLst>
                                      </p:cBhvr>
                                      <p:to>
                                        <p:strVal val="visible"/>
                                      </p:to>
                                    </p:set>
                                    <p:anim calcmode="lin" valueType="num">
                                      <p:cBhvr additive="base">
                                        <p:cTn id="21" dur="1000" fill="hold"/>
                                        <p:tgtEl>
                                          <p:spTgt spid="155651">
                                            <p:txEl>
                                              <p:pRg st="5" end="5"/>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155651">
                                            <p:txEl>
                                              <p:pRg st="5" end="5"/>
                                            </p:txEl>
                                          </p:spTgt>
                                        </p:tgtEl>
                                        <p:attrNameLst>
                                          <p:attrName>ppt_y</p:attrName>
                                        </p:attrNameLst>
                                      </p:cBhvr>
                                      <p:tavLst>
                                        <p:tav tm="0">
                                          <p:val>
                                            <p:strVal val="1+#ppt_h/2"/>
                                          </p:val>
                                        </p:tav>
                                        <p:tav tm="100000">
                                          <p:val>
                                            <p:strVal val="#ppt_y"/>
                                          </p:val>
                                        </p:tav>
                                      </p:tavLst>
                                    </p:anim>
                                  </p:childTnLst>
                                </p:cTn>
                              </p:par>
                            </p:childTnLst>
                          </p:cTn>
                        </p:par>
                        <p:par>
                          <p:cTn id="23" fill="hold" nodeType="afterGroup">
                            <p:stCondLst>
                              <p:cond delay="5000"/>
                            </p:stCondLst>
                            <p:childTnLst>
                              <p:par>
                                <p:cTn id="24" presetID="2" presetClass="entr" presetSubtype="6" fill="hold" nodeType="afterEffect">
                                  <p:stCondLst>
                                    <p:cond delay="0"/>
                                  </p:stCondLst>
                                  <p:childTnLst>
                                    <p:set>
                                      <p:cBhvr>
                                        <p:cTn id="25" dur="1" fill="hold">
                                          <p:stCondLst>
                                            <p:cond delay="0"/>
                                          </p:stCondLst>
                                        </p:cTn>
                                        <p:tgtEl>
                                          <p:spTgt spid="155664"/>
                                        </p:tgtEl>
                                        <p:attrNameLst>
                                          <p:attrName>style.visibility</p:attrName>
                                        </p:attrNameLst>
                                      </p:cBhvr>
                                      <p:to>
                                        <p:strVal val="visible"/>
                                      </p:to>
                                    </p:set>
                                    <p:anim calcmode="lin" valueType="num">
                                      <p:cBhvr additive="base">
                                        <p:cTn id="26" dur="1000" fill="hold"/>
                                        <p:tgtEl>
                                          <p:spTgt spid="155664"/>
                                        </p:tgtEl>
                                        <p:attrNameLst>
                                          <p:attrName>ppt_x</p:attrName>
                                        </p:attrNameLst>
                                      </p:cBhvr>
                                      <p:tavLst>
                                        <p:tav tm="0">
                                          <p:val>
                                            <p:strVal val="1+#ppt_w/2"/>
                                          </p:val>
                                        </p:tav>
                                        <p:tav tm="100000">
                                          <p:val>
                                            <p:strVal val="#ppt_x"/>
                                          </p:val>
                                        </p:tav>
                                      </p:tavLst>
                                    </p:anim>
                                    <p:anim calcmode="lin" valueType="num">
                                      <p:cBhvr additive="base">
                                        <p:cTn id="27" dur="1000" fill="hold"/>
                                        <p:tgtEl>
                                          <p:spTgt spid="15566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0" grpId="0"/>
      <p:bldP spid="155651" grpId="0" build="p"/>
      <p:bldP spid="155651" grpI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AutoShape 2"/>
          <p:cNvSpPr>
            <a:spLocks noGrp="1" noChangeArrowheads="1"/>
          </p:cNvSpPr>
          <p:nvPr>
            <p:ph type="title"/>
          </p:nvPr>
        </p:nvSpPr>
        <p:spPr>
          <a:xfrm>
            <a:off x="0" y="762000"/>
            <a:ext cx="8686800" cy="1143000"/>
          </a:xfrm>
        </p:spPr>
        <p:txBody>
          <a:bodyPr/>
          <a:lstStyle/>
          <a:p>
            <a:pPr algn="ctr" eaLnBrk="1" hangingPunct="1"/>
            <a:r>
              <a:rPr lang="cs-CZ" sz="4400" smtClean="0"/>
              <a:t>Isolierstoffe - Dichtstoffe</a:t>
            </a:r>
          </a:p>
        </p:txBody>
      </p:sp>
      <p:sp>
        <p:nvSpPr>
          <p:cNvPr id="185351" name="Rectangle 7"/>
          <p:cNvSpPr>
            <a:spLocks noGrp="1" noChangeArrowheads="1"/>
          </p:cNvSpPr>
          <p:nvPr>
            <p:ph type="body" sz="half" idx="1"/>
          </p:nvPr>
        </p:nvSpPr>
        <p:spPr>
          <a:xfrm>
            <a:off x="838200" y="2362200"/>
            <a:ext cx="3770313" cy="4235450"/>
          </a:xfrm>
        </p:spPr>
        <p:txBody>
          <a:bodyPr/>
          <a:lstStyle/>
          <a:p>
            <a:pPr eaLnBrk="1" hangingPunct="1"/>
            <a:endParaRPr lang="cs-CZ" sz="2000" b="1" smtClean="0"/>
          </a:p>
          <a:p>
            <a:pPr eaLnBrk="1" hangingPunct="1"/>
            <a:r>
              <a:rPr lang="cs-CZ" sz="3600" b="1" smtClean="0"/>
              <a:t>Bitumen</a:t>
            </a:r>
          </a:p>
          <a:p>
            <a:pPr eaLnBrk="1" hangingPunct="1"/>
            <a:endParaRPr lang="cs-CZ" sz="3600" b="1" smtClean="0"/>
          </a:p>
          <a:p>
            <a:pPr eaLnBrk="1" hangingPunct="1"/>
            <a:endParaRPr lang="cs-CZ" sz="800" b="1" smtClean="0"/>
          </a:p>
          <a:p>
            <a:pPr eaLnBrk="1" hangingPunct="1"/>
            <a:endParaRPr lang="cs-CZ" sz="3600" b="1" smtClean="0"/>
          </a:p>
          <a:p>
            <a:pPr eaLnBrk="1" hangingPunct="1"/>
            <a:r>
              <a:rPr lang="cs-CZ" sz="3600" b="1" smtClean="0"/>
              <a:t>Noppenbahn</a:t>
            </a:r>
          </a:p>
        </p:txBody>
      </p:sp>
      <p:sp>
        <p:nvSpPr>
          <p:cNvPr id="14340" name="Rectangle 8"/>
          <p:cNvSpPr>
            <a:spLocks noGrp="1" noChangeArrowheads="1"/>
          </p:cNvSpPr>
          <p:nvPr>
            <p:ph sz="quarter" idx="2"/>
          </p:nvPr>
        </p:nvSpPr>
        <p:spPr/>
        <p:txBody>
          <a:bodyPr/>
          <a:lstStyle/>
          <a:p>
            <a:pPr eaLnBrk="1" hangingPunct="1"/>
            <a:endParaRPr lang="cs-CZ" sz="2000" smtClean="0"/>
          </a:p>
        </p:txBody>
      </p:sp>
      <p:sp>
        <p:nvSpPr>
          <p:cNvPr id="14341" name="Rectangle 9"/>
          <p:cNvSpPr>
            <a:spLocks noGrp="1" noChangeArrowheads="1"/>
          </p:cNvSpPr>
          <p:nvPr>
            <p:ph sz="quarter" idx="3"/>
          </p:nvPr>
        </p:nvSpPr>
        <p:spPr/>
        <p:txBody>
          <a:bodyPr/>
          <a:lstStyle/>
          <a:p>
            <a:pPr eaLnBrk="1" hangingPunct="1"/>
            <a:endParaRPr lang="cs-CZ" sz="2000" smtClean="0"/>
          </a:p>
        </p:txBody>
      </p:sp>
      <p:pic>
        <p:nvPicPr>
          <p:cNvPr id="185349" name="Picture 5" descr="ANd9GcQFnKZae3wTvx4OSEROev--2SqyZmWL7DQx3L2PvYBsoCMNBql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2349500"/>
            <a:ext cx="3744913"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5355" name="Picture 11" descr="4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4508500"/>
            <a:ext cx="3744913"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par>
                          <p:cTn id="8" fill="hold" nodeType="afterGroup">
                            <p:stCondLst>
                              <p:cond delay="2000"/>
                            </p:stCondLst>
                            <p:childTnLst>
                              <p:par>
                                <p:cTn id="9" presetID="2" presetClass="entr" presetSubtype="9" fill="hold" grpId="0" nodeType="afterEffect">
                                  <p:stCondLst>
                                    <p:cond delay="0"/>
                                  </p:stCondLst>
                                  <p:childTnLst>
                                    <p:set>
                                      <p:cBhvr>
                                        <p:cTn id="10" dur="1" fill="hold">
                                          <p:stCondLst>
                                            <p:cond delay="0"/>
                                          </p:stCondLst>
                                        </p:cTn>
                                        <p:tgtEl>
                                          <p:spTgt spid="185351">
                                            <p:txEl>
                                              <p:pRg st="1" end="1"/>
                                            </p:txEl>
                                          </p:spTgt>
                                        </p:tgtEl>
                                        <p:attrNameLst>
                                          <p:attrName>style.visibility</p:attrName>
                                        </p:attrNameLst>
                                      </p:cBhvr>
                                      <p:to>
                                        <p:strVal val="visible"/>
                                      </p:to>
                                    </p:set>
                                    <p:anim calcmode="lin" valueType="num">
                                      <p:cBhvr additive="base">
                                        <p:cTn id="11" dur="1000" fill="hold"/>
                                        <p:tgtEl>
                                          <p:spTgt spid="185351">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85351">
                                            <p:txEl>
                                              <p:pRg st="1" end="1"/>
                                            </p:txEl>
                                          </p:spTgt>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3000"/>
                            </p:stCondLst>
                            <p:childTnLst>
                              <p:par>
                                <p:cTn id="14" presetID="2" presetClass="entr" presetSubtype="3" fill="hold" nodeType="afterEffect">
                                  <p:stCondLst>
                                    <p:cond delay="0"/>
                                  </p:stCondLst>
                                  <p:childTnLst>
                                    <p:set>
                                      <p:cBhvr>
                                        <p:cTn id="15" dur="1" fill="hold">
                                          <p:stCondLst>
                                            <p:cond delay="0"/>
                                          </p:stCondLst>
                                        </p:cTn>
                                        <p:tgtEl>
                                          <p:spTgt spid="185349"/>
                                        </p:tgtEl>
                                        <p:attrNameLst>
                                          <p:attrName>style.visibility</p:attrName>
                                        </p:attrNameLst>
                                      </p:cBhvr>
                                      <p:to>
                                        <p:strVal val="visible"/>
                                      </p:to>
                                    </p:set>
                                    <p:anim calcmode="lin" valueType="num">
                                      <p:cBhvr additive="base">
                                        <p:cTn id="16" dur="1000" fill="hold"/>
                                        <p:tgtEl>
                                          <p:spTgt spid="185349"/>
                                        </p:tgtEl>
                                        <p:attrNameLst>
                                          <p:attrName>ppt_x</p:attrName>
                                        </p:attrNameLst>
                                      </p:cBhvr>
                                      <p:tavLst>
                                        <p:tav tm="0">
                                          <p:val>
                                            <p:strVal val="1+#ppt_w/2"/>
                                          </p:val>
                                        </p:tav>
                                        <p:tav tm="100000">
                                          <p:val>
                                            <p:strVal val="#ppt_x"/>
                                          </p:val>
                                        </p:tav>
                                      </p:tavLst>
                                    </p:anim>
                                    <p:anim calcmode="lin" valueType="num">
                                      <p:cBhvr additive="base">
                                        <p:cTn id="17" dur="1000" fill="hold"/>
                                        <p:tgtEl>
                                          <p:spTgt spid="185349"/>
                                        </p:tgtEl>
                                        <p:attrNameLst>
                                          <p:attrName>ppt_y</p:attrName>
                                        </p:attrNameLst>
                                      </p:cBhvr>
                                      <p:tavLst>
                                        <p:tav tm="0">
                                          <p:val>
                                            <p:strVal val="0-#ppt_h/2"/>
                                          </p:val>
                                        </p:tav>
                                        <p:tav tm="100000">
                                          <p:val>
                                            <p:strVal val="#ppt_y"/>
                                          </p:val>
                                        </p:tav>
                                      </p:tavLst>
                                    </p:anim>
                                  </p:childTnLst>
                                </p:cTn>
                              </p:par>
                            </p:childTnLst>
                          </p:cTn>
                        </p:par>
                        <p:par>
                          <p:cTn id="18" fill="hold" nodeType="afterGroup">
                            <p:stCondLst>
                              <p:cond delay="4000"/>
                            </p:stCondLst>
                            <p:childTnLst>
                              <p:par>
                                <p:cTn id="19" presetID="2" presetClass="entr" presetSubtype="12" fill="hold" grpId="0" nodeType="afterEffect">
                                  <p:stCondLst>
                                    <p:cond delay="0"/>
                                  </p:stCondLst>
                                  <p:childTnLst>
                                    <p:set>
                                      <p:cBhvr>
                                        <p:cTn id="20" dur="1" fill="hold">
                                          <p:stCondLst>
                                            <p:cond delay="0"/>
                                          </p:stCondLst>
                                        </p:cTn>
                                        <p:tgtEl>
                                          <p:spTgt spid="185351">
                                            <p:txEl>
                                              <p:pRg st="5" end="5"/>
                                            </p:txEl>
                                          </p:spTgt>
                                        </p:tgtEl>
                                        <p:attrNameLst>
                                          <p:attrName>style.visibility</p:attrName>
                                        </p:attrNameLst>
                                      </p:cBhvr>
                                      <p:to>
                                        <p:strVal val="visible"/>
                                      </p:to>
                                    </p:set>
                                    <p:anim calcmode="lin" valueType="num">
                                      <p:cBhvr additive="base">
                                        <p:cTn id="21" dur="1000" fill="hold"/>
                                        <p:tgtEl>
                                          <p:spTgt spid="185351">
                                            <p:txEl>
                                              <p:pRg st="5" end="5"/>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185351">
                                            <p:txEl>
                                              <p:pRg st="5" end="5"/>
                                            </p:txEl>
                                          </p:spTgt>
                                        </p:tgtEl>
                                        <p:attrNameLst>
                                          <p:attrName>ppt_y</p:attrName>
                                        </p:attrNameLst>
                                      </p:cBhvr>
                                      <p:tavLst>
                                        <p:tav tm="0">
                                          <p:val>
                                            <p:strVal val="1+#ppt_h/2"/>
                                          </p:val>
                                        </p:tav>
                                        <p:tav tm="100000">
                                          <p:val>
                                            <p:strVal val="#ppt_y"/>
                                          </p:val>
                                        </p:tav>
                                      </p:tavLst>
                                    </p:anim>
                                  </p:childTnLst>
                                </p:cTn>
                              </p:par>
                            </p:childTnLst>
                          </p:cTn>
                        </p:par>
                        <p:par>
                          <p:cTn id="23" fill="hold" nodeType="afterGroup">
                            <p:stCondLst>
                              <p:cond delay="5000"/>
                            </p:stCondLst>
                            <p:childTnLst>
                              <p:par>
                                <p:cTn id="24" presetID="2" presetClass="entr" presetSubtype="6" fill="hold" nodeType="afterEffect">
                                  <p:stCondLst>
                                    <p:cond delay="0"/>
                                  </p:stCondLst>
                                  <p:childTnLst>
                                    <p:set>
                                      <p:cBhvr>
                                        <p:cTn id="25" dur="1" fill="hold">
                                          <p:stCondLst>
                                            <p:cond delay="0"/>
                                          </p:stCondLst>
                                        </p:cTn>
                                        <p:tgtEl>
                                          <p:spTgt spid="185355"/>
                                        </p:tgtEl>
                                        <p:attrNameLst>
                                          <p:attrName>style.visibility</p:attrName>
                                        </p:attrNameLst>
                                      </p:cBhvr>
                                      <p:to>
                                        <p:strVal val="visible"/>
                                      </p:to>
                                    </p:set>
                                    <p:anim calcmode="lin" valueType="num">
                                      <p:cBhvr additive="base">
                                        <p:cTn id="26" dur="1000" fill="hold"/>
                                        <p:tgtEl>
                                          <p:spTgt spid="185355"/>
                                        </p:tgtEl>
                                        <p:attrNameLst>
                                          <p:attrName>ppt_x</p:attrName>
                                        </p:attrNameLst>
                                      </p:cBhvr>
                                      <p:tavLst>
                                        <p:tav tm="0">
                                          <p:val>
                                            <p:strVal val="1+#ppt_w/2"/>
                                          </p:val>
                                        </p:tav>
                                        <p:tav tm="100000">
                                          <p:val>
                                            <p:strVal val="#ppt_x"/>
                                          </p:val>
                                        </p:tav>
                                      </p:tavLst>
                                    </p:anim>
                                    <p:anim calcmode="lin" valueType="num">
                                      <p:cBhvr additive="base">
                                        <p:cTn id="27" dur="1000" fill="hold"/>
                                        <p:tgtEl>
                                          <p:spTgt spid="1853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P spid="18535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2"/>
          <p:cNvSpPr>
            <a:spLocks noGrp="1" noChangeArrowheads="1"/>
          </p:cNvSpPr>
          <p:nvPr>
            <p:ph type="title"/>
          </p:nvPr>
        </p:nvSpPr>
        <p:spPr>
          <a:xfrm>
            <a:off x="395288" y="0"/>
            <a:ext cx="8748712" cy="2060575"/>
          </a:xfrm>
        </p:spPr>
        <p:txBody>
          <a:bodyPr/>
          <a:lstStyle/>
          <a:p>
            <a:pPr marL="685800" indent="-685800" algn="ctr" eaLnBrk="1" hangingPunct="1"/>
            <a:r>
              <a:rPr lang="cs-CZ" sz="4000" smtClean="0">
                <a:solidFill>
                  <a:srgbClr val="FF9900"/>
                </a:solidFill>
              </a:rPr>
              <a:t>1. Aufgabe</a:t>
            </a:r>
            <a:r>
              <a:rPr lang="cs-CZ" smtClean="0">
                <a:solidFill>
                  <a:srgbClr val="FF9900"/>
                </a:solidFill>
              </a:rPr>
              <a:t/>
            </a:r>
            <a:br>
              <a:rPr lang="cs-CZ" smtClean="0">
                <a:solidFill>
                  <a:srgbClr val="FF9900"/>
                </a:solidFill>
              </a:rPr>
            </a:br>
            <a:r>
              <a:rPr lang="cs-CZ" smtClean="0"/>
              <a:t>Was passt in die</a:t>
            </a:r>
            <a:r>
              <a:rPr lang="cs-CZ" smtClean="0">
                <a:solidFill>
                  <a:srgbClr val="FF9900"/>
                </a:solidFill>
              </a:rPr>
              <a:t> </a:t>
            </a:r>
            <a:r>
              <a:rPr lang="cs-CZ" smtClean="0"/>
              <a:t>Lücken?</a:t>
            </a:r>
            <a:br>
              <a:rPr lang="cs-CZ" smtClean="0"/>
            </a:br>
            <a:r>
              <a:rPr lang="cs-CZ" smtClean="0"/>
              <a:t> A, B oder C?</a:t>
            </a:r>
          </a:p>
        </p:txBody>
      </p:sp>
      <p:sp>
        <p:nvSpPr>
          <p:cNvPr id="189443" name="Rectangle 3"/>
          <p:cNvSpPr>
            <a:spLocks noGrp="1" noChangeArrowheads="1"/>
          </p:cNvSpPr>
          <p:nvPr>
            <p:ph idx="1"/>
          </p:nvPr>
        </p:nvSpPr>
        <p:spPr>
          <a:xfrm>
            <a:off x="755650" y="2349500"/>
            <a:ext cx="8064500" cy="4508500"/>
          </a:xfrm>
        </p:spPr>
        <p:txBody>
          <a:bodyPr/>
          <a:lstStyle/>
          <a:p>
            <a:pPr eaLnBrk="1" hangingPunct="1">
              <a:buFont typeface="Wingdings" pitchFamily="2" charset="2"/>
              <a:buNone/>
            </a:pPr>
            <a:endParaRPr lang="cs-CZ" smtClean="0"/>
          </a:p>
          <a:p>
            <a:pPr eaLnBrk="1" hangingPunct="1"/>
            <a:r>
              <a:rPr lang="cs-CZ" smtClean="0"/>
              <a:t>  Aus </a:t>
            </a:r>
            <a:r>
              <a:rPr lang="cs-CZ" b="1" smtClean="0">
                <a:solidFill>
                  <a:srgbClr val="FF9900"/>
                </a:solidFill>
              </a:rPr>
              <a:t>Naturstein </a:t>
            </a:r>
            <a:r>
              <a:rPr lang="cs-CZ" smtClean="0"/>
              <a:t>………….. früher fast alle</a:t>
            </a:r>
          </a:p>
          <a:p>
            <a:pPr eaLnBrk="1" hangingPunct="1">
              <a:buFont typeface="Wingdings" pitchFamily="2" charset="2"/>
              <a:buNone/>
            </a:pPr>
            <a:r>
              <a:rPr lang="cs-CZ" smtClean="0"/>
              <a:t>     Konstruktionen …………... .</a:t>
            </a:r>
          </a:p>
          <a:p>
            <a:pPr eaLnBrk="1" hangingPunct="1">
              <a:buFont typeface="Wingdings" pitchFamily="2" charset="2"/>
              <a:buNone/>
            </a:pPr>
            <a:r>
              <a:rPr lang="cs-CZ" b="1" smtClean="0"/>
              <a:t>      </a:t>
            </a:r>
          </a:p>
          <a:p>
            <a:pPr eaLnBrk="1" hangingPunct="1">
              <a:buFont typeface="Wingdings" pitchFamily="2" charset="2"/>
              <a:buNone/>
            </a:pPr>
            <a:r>
              <a:rPr lang="cs-CZ" b="1" smtClean="0"/>
              <a:t>      A) wurde gefertigt </a:t>
            </a:r>
          </a:p>
          <a:p>
            <a:pPr eaLnBrk="1" hangingPunct="1">
              <a:buFont typeface="Wingdings" pitchFamily="2" charset="2"/>
              <a:buNone/>
            </a:pPr>
            <a:r>
              <a:rPr lang="cs-CZ" b="1" smtClean="0"/>
              <a:t>      B) wurdet erzeugt </a:t>
            </a:r>
          </a:p>
          <a:p>
            <a:pPr eaLnBrk="1" hangingPunct="1">
              <a:buFont typeface="Wingdings" pitchFamily="2" charset="2"/>
              <a:buNone/>
            </a:pPr>
            <a:r>
              <a:rPr lang="cs-CZ" b="1" smtClean="0"/>
              <a:t>      C) wurden gefertigt</a:t>
            </a:r>
          </a:p>
        </p:txBody>
      </p:sp>
      <p:sp>
        <p:nvSpPr>
          <p:cNvPr id="189444" name="Rectangle 4"/>
          <p:cNvSpPr>
            <a:spLocks noChangeArrowheads="1"/>
          </p:cNvSpPr>
          <p:nvPr/>
        </p:nvSpPr>
        <p:spPr bwMode="auto">
          <a:xfrm>
            <a:off x="4011613" y="2708275"/>
            <a:ext cx="166528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20000"/>
              </a:spcBef>
              <a:buClr>
                <a:schemeClr val="tx1"/>
              </a:buClr>
              <a:buSzPct val="75000"/>
              <a:buFont typeface="Wingdings" pitchFamily="2" charset="2"/>
              <a:buNone/>
            </a:pPr>
            <a:r>
              <a:rPr lang="cs-CZ" sz="2800" b="1"/>
              <a:t>wurden</a:t>
            </a:r>
          </a:p>
        </p:txBody>
      </p:sp>
      <p:sp>
        <p:nvSpPr>
          <p:cNvPr id="15365" name="Text Box 5"/>
          <p:cNvSpPr txBox="1">
            <a:spLocks noChangeArrowheads="1"/>
          </p:cNvSpPr>
          <p:nvPr/>
        </p:nvSpPr>
        <p:spPr bwMode="auto">
          <a:xfrm>
            <a:off x="4140200" y="2349500"/>
            <a:ext cx="1727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cs-CZ"/>
          </a:p>
        </p:txBody>
      </p:sp>
      <p:sp>
        <p:nvSpPr>
          <p:cNvPr id="189446" name="Text Box 6"/>
          <p:cNvSpPr txBox="1">
            <a:spLocks noChangeArrowheads="1"/>
          </p:cNvSpPr>
          <p:nvPr/>
        </p:nvSpPr>
        <p:spPr bwMode="auto">
          <a:xfrm>
            <a:off x="3851275" y="3246438"/>
            <a:ext cx="16097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800" b="1"/>
              <a:t>gefertigt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89443">
                                            <p:txEl>
                                              <p:pRg st="1" end="1"/>
                                            </p:txEl>
                                          </p:spTgt>
                                        </p:tgtEl>
                                        <p:attrNameLst>
                                          <p:attrName>style.visibility</p:attrName>
                                        </p:attrNameLst>
                                      </p:cBhvr>
                                      <p:to>
                                        <p:strVal val="visible"/>
                                      </p:to>
                                    </p:set>
                                    <p:anim calcmode="lin" valueType="num">
                                      <p:cBhvr additive="base">
                                        <p:cTn id="7" dur="1000" fill="hold"/>
                                        <p:tgtEl>
                                          <p:spTgt spid="189443">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89443">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89443">
                                            <p:txEl>
                                              <p:pRg st="2" end="2"/>
                                            </p:txEl>
                                          </p:spTgt>
                                        </p:tgtEl>
                                        <p:attrNameLst>
                                          <p:attrName>style.visibility</p:attrName>
                                        </p:attrNameLst>
                                      </p:cBhvr>
                                      <p:to>
                                        <p:strVal val="visible"/>
                                      </p:to>
                                    </p:set>
                                    <p:anim calcmode="lin" valueType="num">
                                      <p:cBhvr additive="base">
                                        <p:cTn id="11" dur="1000" fill="hold"/>
                                        <p:tgtEl>
                                          <p:spTgt spid="189443">
                                            <p:txEl>
                                              <p:pRg st="2" end="2"/>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89443">
                                            <p:txEl>
                                              <p:pRg st="2" end="2"/>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10" presetClass="entr" presetSubtype="0" fill="hold" nodeType="afterEffect">
                                  <p:stCondLst>
                                    <p:cond delay="0"/>
                                  </p:stCondLst>
                                  <p:childTnLst>
                                    <p:set>
                                      <p:cBhvr>
                                        <p:cTn id="15" dur="1" fill="hold">
                                          <p:stCondLst>
                                            <p:cond delay="0"/>
                                          </p:stCondLst>
                                        </p:cTn>
                                        <p:tgtEl>
                                          <p:spTgt spid="189443">
                                            <p:txEl>
                                              <p:pRg st="4" end="4"/>
                                            </p:txEl>
                                          </p:spTgt>
                                        </p:tgtEl>
                                        <p:attrNameLst>
                                          <p:attrName>style.visibility</p:attrName>
                                        </p:attrNameLst>
                                      </p:cBhvr>
                                      <p:to>
                                        <p:strVal val="visible"/>
                                      </p:to>
                                    </p:set>
                                    <p:animEffect transition="in" filter="fade">
                                      <p:cBhvr>
                                        <p:cTn id="16" dur="2000"/>
                                        <p:tgtEl>
                                          <p:spTgt spid="189443">
                                            <p:txEl>
                                              <p:pRg st="4" end="4"/>
                                            </p:txEl>
                                          </p:spTgt>
                                        </p:tgtEl>
                                      </p:cBhvr>
                                    </p:animEffect>
                                  </p:childTnLst>
                                </p:cTn>
                              </p:par>
                            </p:childTnLst>
                          </p:cTn>
                        </p:par>
                        <p:par>
                          <p:cTn id="17" fill="hold" nodeType="afterGroup">
                            <p:stCondLst>
                              <p:cond delay="3000"/>
                            </p:stCondLst>
                            <p:childTnLst>
                              <p:par>
                                <p:cTn id="18" presetID="10" presetClass="entr" presetSubtype="0" fill="hold" nodeType="afterEffect">
                                  <p:stCondLst>
                                    <p:cond delay="0"/>
                                  </p:stCondLst>
                                  <p:childTnLst>
                                    <p:set>
                                      <p:cBhvr>
                                        <p:cTn id="19" dur="1" fill="hold">
                                          <p:stCondLst>
                                            <p:cond delay="0"/>
                                          </p:stCondLst>
                                        </p:cTn>
                                        <p:tgtEl>
                                          <p:spTgt spid="189443">
                                            <p:txEl>
                                              <p:pRg st="5" end="5"/>
                                            </p:txEl>
                                          </p:spTgt>
                                        </p:tgtEl>
                                        <p:attrNameLst>
                                          <p:attrName>style.visibility</p:attrName>
                                        </p:attrNameLst>
                                      </p:cBhvr>
                                      <p:to>
                                        <p:strVal val="visible"/>
                                      </p:to>
                                    </p:set>
                                    <p:animEffect transition="in" filter="fade">
                                      <p:cBhvr>
                                        <p:cTn id="20" dur="2000"/>
                                        <p:tgtEl>
                                          <p:spTgt spid="189443">
                                            <p:txEl>
                                              <p:pRg st="5" end="5"/>
                                            </p:txEl>
                                          </p:spTgt>
                                        </p:tgtEl>
                                      </p:cBhvr>
                                    </p:animEffect>
                                  </p:childTnLst>
                                </p:cTn>
                              </p:par>
                            </p:childTnLst>
                          </p:cTn>
                        </p:par>
                        <p:par>
                          <p:cTn id="21" fill="hold" nodeType="afterGroup">
                            <p:stCondLst>
                              <p:cond delay="5000"/>
                            </p:stCondLst>
                            <p:childTnLst>
                              <p:par>
                                <p:cTn id="22" presetID="10" presetClass="entr" presetSubtype="0" fill="hold" nodeType="afterEffect">
                                  <p:stCondLst>
                                    <p:cond delay="0"/>
                                  </p:stCondLst>
                                  <p:childTnLst>
                                    <p:set>
                                      <p:cBhvr>
                                        <p:cTn id="23" dur="1" fill="hold">
                                          <p:stCondLst>
                                            <p:cond delay="0"/>
                                          </p:stCondLst>
                                        </p:cTn>
                                        <p:tgtEl>
                                          <p:spTgt spid="189443">
                                            <p:txEl>
                                              <p:pRg st="6" end="6"/>
                                            </p:txEl>
                                          </p:spTgt>
                                        </p:tgtEl>
                                        <p:attrNameLst>
                                          <p:attrName>style.visibility</p:attrName>
                                        </p:attrNameLst>
                                      </p:cBhvr>
                                      <p:to>
                                        <p:strVal val="visible"/>
                                      </p:to>
                                    </p:set>
                                    <p:animEffect transition="in" filter="fade">
                                      <p:cBhvr>
                                        <p:cTn id="24" dur="2000"/>
                                        <p:tgtEl>
                                          <p:spTgt spid="189443">
                                            <p:txEl>
                                              <p:pRg st="6" end="6"/>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89444"/>
                                        </p:tgtEl>
                                        <p:attrNameLst>
                                          <p:attrName>style.visibility</p:attrName>
                                        </p:attrNameLst>
                                      </p:cBhvr>
                                      <p:to>
                                        <p:strVal val="visible"/>
                                      </p:to>
                                    </p:set>
                                    <p:animEffect transition="in" filter="fade">
                                      <p:cBhvr>
                                        <p:cTn id="29" dur="2000"/>
                                        <p:tgtEl>
                                          <p:spTgt spid="189444"/>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89446"/>
                                        </p:tgtEl>
                                        <p:attrNameLst>
                                          <p:attrName>style.visibility</p:attrName>
                                        </p:attrNameLst>
                                      </p:cBhvr>
                                      <p:to>
                                        <p:strVal val="visible"/>
                                      </p:to>
                                    </p:set>
                                    <p:animEffect transition="in" filter="fade">
                                      <p:cBhvr>
                                        <p:cTn id="32" dur="2000"/>
                                        <p:tgtEl>
                                          <p:spTgt spid="1894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4" grpId="0"/>
      <p:bldP spid="18944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AutoShape 2"/>
          <p:cNvSpPr>
            <a:spLocks noGrp="1" noChangeArrowheads="1"/>
          </p:cNvSpPr>
          <p:nvPr>
            <p:ph type="title"/>
          </p:nvPr>
        </p:nvSpPr>
        <p:spPr/>
        <p:txBody>
          <a:bodyPr/>
          <a:lstStyle/>
          <a:p>
            <a:pPr algn="ctr" eaLnBrk="1" hangingPunct="1"/>
            <a:r>
              <a:rPr lang="cs-CZ" smtClean="0"/>
              <a:t>Was passt in die</a:t>
            </a:r>
            <a:r>
              <a:rPr lang="cs-CZ" smtClean="0">
                <a:solidFill>
                  <a:srgbClr val="FF9900"/>
                </a:solidFill>
              </a:rPr>
              <a:t> </a:t>
            </a:r>
            <a:r>
              <a:rPr lang="cs-CZ" smtClean="0"/>
              <a:t>Lücke?</a:t>
            </a:r>
            <a:br>
              <a:rPr lang="cs-CZ" smtClean="0"/>
            </a:br>
            <a:r>
              <a:rPr lang="cs-CZ" smtClean="0"/>
              <a:t> A, B oder C?</a:t>
            </a:r>
          </a:p>
        </p:txBody>
      </p:sp>
      <p:sp>
        <p:nvSpPr>
          <p:cNvPr id="190467" name="Rectangle 3"/>
          <p:cNvSpPr>
            <a:spLocks noGrp="1" noChangeArrowheads="1"/>
          </p:cNvSpPr>
          <p:nvPr>
            <p:ph idx="1"/>
          </p:nvPr>
        </p:nvSpPr>
        <p:spPr>
          <a:xfrm>
            <a:off x="900113" y="2349500"/>
            <a:ext cx="8243887" cy="4508500"/>
          </a:xfrm>
        </p:spPr>
        <p:txBody>
          <a:bodyPr/>
          <a:lstStyle/>
          <a:p>
            <a:pPr eaLnBrk="1" hangingPunct="1"/>
            <a:endParaRPr lang="cs-CZ" smtClean="0"/>
          </a:p>
          <a:p>
            <a:pPr eaLnBrk="1" hangingPunct="1"/>
            <a:r>
              <a:rPr lang="cs-CZ" smtClean="0"/>
              <a:t>Zu den </a:t>
            </a:r>
            <a:r>
              <a:rPr lang="cs-CZ" b="1" smtClean="0">
                <a:solidFill>
                  <a:srgbClr val="FF9900"/>
                </a:solidFill>
              </a:rPr>
              <a:t>keramischen Erzeugnissen</a:t>
            </a:r>
            <a:r>
              <a:rPr lang="cs-CZ" smtClean="0"/>
              <a:t>  gehören:</a:t>
            </a:r>
          </a:p>
          <a:p>
            <a:pPr eaLnBrk="1" hangingPunct="1">
              <a:buFont typeface="Wingdings" pitchFamily="2" charset="2"/>
              <a:buNone/>
            </a:pPr>
            <a:r>
              <a:rPr lang="cs-CZ" smtClean="0"/>
              <a:t>   ...……………………………...... .</a:t>
            </a:r>
          </a:p>
          <a:p>
            <a:pPr eaLnBrk="1" hangingPunct="1">
              <a:buFont typeface="Wingdings" pitchFamily="2" charset="2"/>
              <a:buNone/>
            </a:pPr>
            <a:endParaRPr lang="cs-CZ" smtClean="0"/>
          </a:p>
          <a:p>
            <a:pPr eaLnBrk="1" hangingPunct="1">
              <a:buFont typeface="Wingdings" pitchFamily="2" charset="2"/>
              <a:buNone/>
            </a:pPr>
            <a:r>
              <a:rPr lang="cs-CZ" b="1" smtClean="0"/>
              <a:t>      A) Ziegel, Dachziegel, Mörtel</a:t>
            </a:r>
          </a:p>
          <a:p>
            <a:pPr eaLnBrk="1" hangingPunct="1">
              <a:buFont typeface="Wingdings" pitchFamily="2" charset="2"/>
              <a:buNone/>
            </a:pPr>
            <a:r>
              <a:rPr lang="cs-CZ" b="1" smtClean="0"/>
              <a:t>      B) Fliesen, Ziegel, Dachziegel</a:t>
            </a:r>
          </a:p>
          <a:p>
            <a:pPr eaLnBrk="1" hangingPunct="1">
              <a:buFont typeface="Wingdings" pitchFamily="2" charset="2"/>
              <a:buNone/>
            </a:pPr>
            <a:r>
              <a:rPr lang="cs-CZ" b="1" smtClean="0"/>
              <a:t>      C) Wandfliesen, Stahl, Ziegel</a:t>
            </a:r>
          </a:p>
        </p:txBody>
      </p:sp>
      <p:sp>
        <p:nvSpPr>
          <p:cNvPr id="16388" name="Text Box 4"/>
          <p:cNvSpPr txBox="1">
            <a:spLocks noChangeArrowheads="1"/>
          </p:cNvSpPr>
          <p:nvPr/>
        </p:nvSpPr>
        <p:spPr bwMode="auto">
          <a:xfrm>
            <a:off x="2627313" y="34290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90469" name="Text Box 5"/>
          <p:cNvSpPr txBox="1">
            <a:spLocks noChangeArrowheads="1"/>
          </p:cNvSpPr>
          <p:nvPr/>
        </p:nvSpPr>
        <p:spPr bwMode="auto">
          <a:xfrm>
            <a:off x="1258888" y="3276600"/>
            <a:ext cx="469423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800" b="1"/>
              <a:t>Fliesen, Ziegel, Dachziegel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withEffect">
                                  <p:stCondLst>
                                    <p:cond delay="0"/>
                                  </p:stCondLst>
                                  <p:childTnLst>
                                    <p:set>
                                      <p:cBhvr>
                                        <p:cTn id="6" dur="1" fill="hold">
                                          <p:stCondLst>
                                            <p:cond delay="0"/>
                                          </p:stCondLst>
                                        </p:cTn>
                                        <p:tgtEl>
                                          <p:spTgt spid="190467">
                                            <p:txEl>
                                              <p:pRg st="1" end="1"/>
                                            </p:txEl>
                                          </p:spTgt>
                                        </p:tgtEl>
                                        <p:attrNameLst>
                                          <p:attrName>style.visibility</p:attrName>
                                        </p:attrNameLst>
                                      </p:cBhvr>
                                      <p:to>
                                        <p:strVal val="visible"/>
                                      </p:to>
                                    </p:set>
                                    <p:anim calcmode="lin" valueType="num">
                                      <p:cBhvr additive="base">
                                        <p:cTn id="7" dur="1000" fill="hold"/>
                                        <p:tgtEl>
                                          <p:spTgt spid="190467">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90467">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90467">
                                            <p:txEl>
                                              <p:pRg st="2" end="2"/>
                                            </p:txEl>
                                          </p:spTgt>
                                        </p:tgtEl>
                                        <p:attrNameLst>
                                          <p:attrName>style.visibility</p:attrName>
                                        </p:attrNameLst>
                                      </p:cBhvr>
                                      <p:to>
                                        <p:strVal val="visible"/>
                                      </p:to>
                                    </p:set>
                                    <p:anim calcmode="lin" valueType="num">
                                      <p:cBhvr additive="base">
                                        <p:cTn id="11" dur="1000" fill="hold"/>
                                        <p:tgtEl>
                                          <p:spTgt spid="190467">
                                            <p:txEl>
                                              <p:pRg st="2" end="2"/>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90467">
                                            <p:txEl>
                                              <p:pRg st="2" end="2"/>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10" presetClass="entr" presetSubtype="0" fill="hold" nodeType="afterEffect">
                                  <p:stCondLst>
                                    <p:cond delay="0"/>
                                  </p:stCondLst>
                                  <p:childTnLst>
                                    <p:set>
                                      <p:cBhvr>
                                        <p:cTn id="15" dur="1" fill="hold">
                                          <p:stCondLst>
                                            <p:cond delay="0"/>
                                          </p:stCondLst>
                                        </p:cTn>
                                        <p:tgtEl>
                                          <p:spTgt spid="190467">
                                            <p:txEl>
                                              <p:pRg st="4" end="4"/>
                                            </p:txEl>
                                          </p:spTgt>
                                        </p:tgtEl>
                                        <p:attrNameLst>
                                          <p:attrName>style.visibility</p:attrName>
                                        </p:attrNameLst>
                                      </p:cBhvr>
                                      <p:to>
                                        <p:strVal val="visible"/>
                                      </p:to>
                                    </p:set>
                                    <p:animEffect transition="in" filter="fade">
                                      <p:cBhvr>
                                        <p:cTn id="16" dur="2000"/>
                                        <p:tgtEl>
                                          <p:spTgt spid="190467">
                                            <p:txEl>
                                              <p:pRg st="4" end="4"/>
                                            </p:txEl>
                                          </p:spTgt>
                                        </p:tgtEl>
                                      </p:cBhvr>
                                    </p:animEffect>
                                  </p:childTnLst>
                                </p:cTn>
                              </p:par>
                            </p:childTnLst>
                          </p:cTn>
                        </p:par>
                        <p:par>
                          <p:cTn id="17" fill="hold" nodeType="afterGroup">
                            <p:stCondLst>
                              <p:cond delay="3000"/>
                            </p:stCondLst>
                            <p:childTnLst>
                              <p:par>
                                <p:cTn id="18" presetID="10" presetClass="entr" presetSubtype="0" fill="hold" nodeType="afterEffect">
                                  <p:stCondLst>
                                    <p:cond delay="0"/>
                                  </p:stCondLst>
                                  <p:childTnLst>
                                    <p:set>
                                      <p:cBhvr>
                                        <p:cTn id="19" dur="1" fill="hold">
                                          <p:stCondLst>
                                            <p:cond delay="0"/>
                                          </p:stCondLst>
                                        </p:cTn>
                                        <p:tgtEl>
                                          <p:spTgt spid="190467">
                                            <p:txEl>
                                              <p:pRg st="5" end="5"/>
                                            </p:txEl>
                                          </p:spTgt>
                                        </p:tgtEl>
                                        <p:attrNameLst>
                                          <p:attrName>style.visibility</p:attrName>
                                        </p:attrNameLst>
                                      </p:cBhvr>
                                      <p:to>
                                        <p:strVal val="visible"/>
                                      </p:to>
                                    </p:set>
                                    <p:animEffect transition="in" filter="fade">
                                      <p:cBhvr>
                                        <p:cTn id="20" dur="2000"/>
                                        <p:tgtEl>
                                          <p:spTgt spid="190467">
                                            <p:txEl>
                                              <p:pRg st="5" end="5"/>
                                            </p:txEl>
                                          </p:spTgt>
                                        </p:tgtEl>
                                      </p:cBhvr>
                                    </p:animEffect>
                                  </p:childTnLst>
                                </p:cTn>
                              </p:par>
                            </p:childTnLst>
                          </p:cTn>
                        </p:par>
                        <p:par>
                          <p:cTn id="21" fill="hold" nodeType="afterGroup">
                            <p:stCondLst>
                              <p:cond delay="5000"/>
                            </p:stCondLst>
                            <p:childTnLst>
                              <p:par>
                                <p:cTn id="22" presetID="10" presetClass="entr" presetSubtype="0" fill="hold" nodeType="afterEffect">
                                  <p:stCondLst>
                                    <p:cond delay="0"/>
                                  </p:stCondLst>
                                  <p:childTnLst>
                                    <p:set>
                                      <p:cBhvr>
                                        <p:cTn id="23" dur="1" fill="hold">
                                          <p:stCondLst>
                                            <p:cond delay="0"/>
                                          </p:stCondLst>
                                        </p:cTn>
                                        <p:tgtEl>
                                          <p:spTgt spid="190467">
                                            <p:txEl>
                                              <p:pRg st="6" end="6"/>
                                            </p:txEl>
                                          </p:spTgt>
                                        </p:tgtEl>
                                        <p:attrNameLst>
                                          <p:attrName>style.visibility</p:attrName>
                                        </p:attrNameLst>
                                      </p:cBhvr>
                                      <p:to>
                                        <p:strVal val="visible"/>
                                      </p:to>
                                    </p:set>
                                    <p:animEffect transition="in" filter="fade">
                                      <p:cBhvr>
                                        <p:cTn id="24" dur="2000"/>
                                        <p:tgtEl>
                                          <p:spTgt spid="190467">
                                            <p:txEl>
                                              <p:pRg st="6" end="6"/>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90469"/>
                                        </p:tgtEl>
                                        <p:attrNameLst>
                                          <p:attrName>style.visibility</p:attrName>
                                        </p:attrNameLst>
                                      </p:cBhvr>
                                      <p:to>
                                        <p:strVal val="visible"/>
                                      </p:to>
                                    </p:set>
                                    <p:animEffect transition="in" filter="fade">
                                      <p:cBhvr>
                                        <p:cTn id="29" dur="2000"/>
                                        <p:tgtEl>
                                          <p:spTgt spid="1904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467" grpId="0" build="p"/>
      <p:bldP spid="19046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p:txBody>
          <a:bodyPr/>
          <a:lstStyle/>
          <a:p>
            <a:pPr algn="ctr" eaLnBrk="1" hangingPunct="1"/>
            <a:r>
              <a:rPr lang="cs-CZ" smtClean="0"/>
              <a:t>Was passt in die</a:t>
            </a:r>
            <a:r>
              <a:rPr lang="cs-CZ" smtClean="0">
                <a:solidFill>
                  <a:srgbClr val="FF9900"/>
                </a:solidFill>
              </a:rPr>
              <a:t> </a:t>
            </a:r>
            <a:r>
              <a:rPr lang="cs-CZ" smtClean="0"/>
              <a:t>Lücke?</a:t>
            </a:r>
            <a:br>
              <a:rPr lang="cs-CZ" smtClean="0"/>
            </a:br>
            <a:r>
              <a:rPr lang="cs-CZ" smtClean="0"/>
              <a:t> A, B oder C?</a:t>
            </a:r>
          </a:p>
        </p:txBody>
      </p:sp>
      <p:sp>
        <p:nvSpPr>
          <p:cNvPr id="191491" name="Rectangle 3"/>
          <p:cNvSpPr>
            <a:spLocks noGrp="1" noChangeArrowheads="1"/>
          </p:cNvSpPr>
          <p:nvPr>
            <p:ph idx="1"/>
          </p:nvPr>
        </p:nvSpPr>
        <p:spPr>
          <a:xfrm>
            <a:off x="827088" y="2362200"/>
            <a:ext cx="7704137" cy="3724275"/>
          </a:xfrm>
        </p:spPr>
        <p:txBody>
          <a:bodyPr/>
          <a:lstStyle/>
          <a:p>
            <a:pPr eaLnBrk="1" hangingPunct="1"/>
            <a:endParaRPr lang="cs-CZ" b="1" smtClean="0">
              <a:solidFill>
                <a:srgbClr val="FF9900"/>
              </a:solidFill>
            </a:endParaRPr>
          </a:p>
          <a:p>
            <a:pPr eaLnBrk="1" hangingPunct="1"/>
            <a:r>
              <a:rPr lang="cs-CZ" b="1" smtClean="0">
                <a:solidFill>
                  <a:srgbClr val="FF9900"/>
                </a:solidFill>
              </a:rPr>
              <a:t>    Bindemittel</a:t>
            </a:r>
            <a:r>
              <a:rPr lang="cs-CZ" smtClean="0"/>
              <a:t> sind Stoffe, die in einer </a:t>
            </a:r>
          </a:p>
          <a:p>
            <a:pPr eaLnBrk="1" hangingPunct="1">
              <a:buFont typeface="Wingdings" pitchFamily="2" charset="2"/>
              <a:buNone/>
            </a:pPr>
            <a:r>
              <a:rPr lang="cs-CZ" smtClean="0"/>
              <a:t>        bestimmten Verbindung ……………… .</a:t>
            </a:r>
          </a:p>
          <a:p>
            <a:pPr eaLnBrk="1" hangingPunct="1">
              <a:buFont typeface="Wingdings" pitchFamily="2" charset="2"/>
              <a:buNone/>
            </a:pPr>
            <a:endParaRPr lang="cs-CZ" smtClean="0"/>
          </a:p>
          <a:p>
            <a:pPr eaLnBrk="1" hangingPunct="1">
              <a:buFont typeface="Wingdings" pitchFamily="2" charset="2"/>
              <a:buNone/>
            </a:pPr>
            <a:r>
              <a:rPr lang="cs-CZ" b="1" smtClean="0"/>
              <a:t>        A) jung werden</a:t>
            </a:r>
          </a:p>
          <a:p>
            <a:pPr eaLnBrk="1" hangingPunct="1">
              <a:buFont typeface="Wingdings" pitchFamily="2" charset="2"/>
              <a:buNone/>
            </a:pPr>
            <a:r>
              <a:rPr lang="cs-CZ" b="1" smtClean="0"/>
              <a:t>        B) hart werden</a:t>
            </a:r>
          </a:p>
          <a:p>
            <a:pPr eaLnBrk="1" hangingPunct="1">
              <a:buFont typeface="Wingdings" pitchFamily="2" charset="2"/>
              <a:buNone/>
            </a:pPr>
            <a:r>
              <a:rPr lang="cs-CZ" b="1" smtClean="0"/>
              <a:t>        C) hart wird</a:t>
            </a:r>
          </a:p>
        </p:txBody>
      </p:sp>
      <p:sp>
        <p:nvSpPr>
          <p:cNvPr id="191492" name="Text Box 4"/>
          <p:cNvSpPr txBox="1">
            <a:spLocks noChangeArrowheads="1"/>
          </p:cNvSpPr>
          <p:nvPr/>
        </p:nvSpPr>
        <p:spPr bwMode="auto">
          <a:xfrm>
            <a:off x="5508625" y="3284538"/>
            <a:ext cx="22018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800" b="1"/>
              <a:t>hart werden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91491">
                                            <p:txEl>
                                              <p:pRg st="1" end="1"/>
                                            </p:txEl>
                                          </p:spTgt>
                                        </p:tgtEl>
                                        <p:attrNameLst>
                                          <p:attrName>style.visibility</p:attrName>
                                        </p:attrNameLst>
                                      </p:cBhvr>
                                      <p:to>
                                        <p:strVal val="visible"/>
                                      </p:to>
                                    </p:set>
                                    <p:anim calcmode="lin" valueType="num">
                                      <p:cBhvr additive="base">
                                        <p:cTn id="7" dur="1000" fill="hold"/>
                                        <p:tgtEl>
                                          <p:spTgt spid="191491">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91491">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91491">
                                            <p:txEl>
                                              <p:pRg st="2" end="2"/>
                                            </p:txEl>
                                          </p:spTgt>
                                        </p:tgtEl>
                                        <p:attrNameLst>
                                          <p:attrName>style.visibility</p:attrName>
                                        </p:attrNameLst>
                                      </p:cBhvr>
                                      <p:to>
                                        <p:strVal val="visible"/>
                                      </p:to>
                                    </p:set>
                                    <p:anim calcmode="lin" valueType="num">
                                      <p:cBhvr additive="base">
                                        <p:cTn id="11" dur="1000" fill="hold"/>
                                        <p:tgtEl>
                                          <p:spTgt spid="191491">
                                            <p:txEl>
                                              <p:pRg st="2" end="2"/>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91491">
                                            <p:txEl>
                                              <p:pRg st="2" end="2"/>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10" presetClass="entr" presetSubtype="0" fill="hold" nodeType="afterEffect">
                                  <p:stCondLst>
                                    <p:cond delay="0"/>
                                  </p:stCondLst>
                                  <p:childTnLst>
                                    <p:set>
                                      <p:cBhvr>
                                        <p:cTn id="15" dur="1" fill="hold">
                                          <p:stCondLst>
                                            <p:cond delay="0"/>
                                          </p:stCondLst>
                                        </p:cTn>
                                        <p:tgtEl>
                                          <p:spTgt spid="191491">
                                            <p:txEl>
                                              <p:pRg st="4" end="4"/>
                                            </p:txEl>
                                          </p:spTgt>
                                        </p:tgtEl>
                                        <p:attrNameLst>
                                          <p:attrName>style.visibility</p:attrName>
                                        </p:attrNameLst>
                                      </p:cBhvr>
                                      <p:to>
                                        <p:strVal val="visible"/>
                                      </p:to>
                                    </p:set>
                                    <p:animEffect transition="in" filter="fade">
                                      <p:cBhvr>
                                        <p:cTn id="16" dur="2000"/>
                                        <p:tgtEl>
                                          <p:spTgt spid="191491">
                                            <p:txEl>
                                              <p:pRg st="4" end="4"/>
                                            </p:txEl>
                                          </p:spTgt>
                                        </p:tgtEl>
                                      </p:cBhvr>
                                    </p:animEffect>
                                  </p:childTnLst>
                                </p:cTn>
                              </p:par>
                            </p:childTnLst>
                          </p:cTn>
                        </p:par>
                        <p:par>
                          <p:cTn id="17" fill="hold" nodeType="afterGroup">
                            <p:stCondLst>
                              <p:cond delay="3000"/>
                            </p:stCondLst>
                            <p:childTnLst>
                              <p:par>
                                <p:cTn id="18" presetID="10" presetClass="entr" presetSubtype="0" fill="hold" nodeType="afterEffect">
                                  <p:stCondLst>
                                    <p:cond delay="0"/>
                                  </p:stCondLst>
                                  <p:childTnLst>
                                    <p:set>
                                      <p:cBhvr>
                                        <p:cTn id="19" dur="1" fill="hold">
                                          <p:stCondLst>
                                            <p:cond delay="0"/>
                                          </p:stCondLst>
                                        </p:cTn>
                                        <p:tgtEl>
                                          <p:spTgt spid="191491">
                                            <p:txEl>
                                              <p:pRg st="5" end="5"/>
                                            </p:txEl>
                                          </p:spTgt>
                                        </p:tgtEl>
                                        <p:attrNameLst>
                                          <p:attrName>style.visibility</p:attrName>
                                        </p:attrNameLst>
                                      </p:cBhvr>
                                      <p:to>
                                        <p:strVal val="visible"/>
                                      </p:to>
                                    </p:set>
                                    <p:animEffect transition="in" filter="fade">
                                      <p:cBhvr>
                                        <p:cTn id="20" dur="2000"/>
                                        <p:tgtEl>
                                          <p:spTgt spid="191491">
                                            <p:txEl>
                                              <p:pRg st="5" end="5"/>
                                            </p:txEl>
                                          </p:spTgt>
                                        </p:tgtEl>
                                      </p:cBhvr>
                                    </p:animEffect>
                                  </p:childTnLst>
                                </p:cTn>
                              </p:par>
                            </p:childTnLst>
                          </p:cTn>
                        </p:par>
                        <p:par>
                          <p:cTn id="21" fill="hold" nodeType="afterGroup">
                            <p:stCondLst>
                              <p:cond delay="5000"/>
                            </p:stCondLst>
                            <p:childTnLst>
                              <p:par>
                                <p:cTn id="22" presetID="10" presetClass="entr" presetSubtype="0" fill="hold" nodeType="afterEffect">
                                  <p:stCondLst>
                                    <p:cond delay="0"/>
                                  </p:stCondLst>
                                  <p:childTnLst>
                                    <p:set>
                                      <p:cBhvr>
                                        <p:cTn id="23" dur="1" fill="hold">
                                          <p:stCondLst>
                                            <p:cond delay="0"/>
                                          </p:stCondLst>
                                        </p:cTn>
                                        <p:tgtEl>
                                          <p:spTgt spid="191491">
                                            <p:txEl>
                                              <p:pRg st="6" end="6"/>
                                            </p:txEl>
                                          </p:spTgt>
                                        </p:tgtEl>
                                        <p:attrNameLst>
                                          <p:attrName>style.visibility</p:attrName>
                                        </p:attrNameLst>
                                      </p:cBhvr>
                                      <p:to>
                                        <p:strVal val="visible"/>
                                      </p:to>
                                    </p:set>
                                    <p:animEffect transition="in" filter="fade">
                                      <p:cBhvr>
                                        <p:cTn id="24" dur="2000"/>
                                        <p:tgtEl>
                                          <p:spTgt spid="191491">
                                            <p:txEl>
                                              <p:pRg st="6" end="6"/>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91492"/>
                                        </p:tgtEl>
                                        <p:attrNameLst>
                                          <p:attrName>style.visibility</p:attrName>
                                        </p:attrNameLst>
                                      </p:cBhvr>
                                      <p:to>
                                        <p:strVal val="visible"/>
                                      </p:to>
                                    </p:set>
                                    <p:animEffect transition="in" filter="fade">
                                      <p:cBhvr>
                                        <p:cTn id="29" dur="2000"/>
                                        <p:tgtEl>
                                          <p:spTgt spid="1914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p:txBody>
          <a:bodyPr/>
          <a:lstStyle/>
          <a:p>
            <a:pPr algn="ctr" eaLnBrk="1" hangingPunct="1"/>
            <a:r>
              <a:rPr lang="cs-CZ" smtClean="0"/>
              <a:t>Was passt in die</a:t>
            </a:r>
            <a:r>
              <a:rPr lang="cs-CZ" smtClean="0">
                <a:solidFill>
                  <a:srgbClr val="FF9900"/>
                </a:solidFill>
              </a:rPr>
              <a:t> </a:t>
            </a:r>
            <a:r>
              <a:rPr lang="cs-CZ" smtClean="0"/>
              <a:t>Lücke?</a:t>
            </a:r>
            <a:br>
              <a:rPr lang="cs-CZ" smtClean="0"/>
            </a:br>
            <a:r>
              <a:rPr lang="cs-CZ" smtClean="0"/>
              <a:t> A, B oder C?</a:t>
            </a:r>
          </a:p>
        </p:txBody>
      </p:sp>
      <p:sp>
        <p:nvSpPr>
          <p:cNvPr id="192515" name="Rectangle 3"/>
          <p:cNvSpPr>
            <a:spLocks noGrp="1" noChangeArrowheads="1"/>
          </p:cNvSpPr>
          <p:nvPr>
            <p:ph idx="1"/>
          </p:nvPr>
        </p:nvSpPr>
        <p:spPr>
          <a:xfrm>
            <a:off x="838200" y="2362200"/>
            <a:ext cx="8305800" cy="4379913"/>
          </a:xfrm>
          <a:ln>
            <a:solidFill>
              <a:schemeClr val="tx1"/>
            </a:solidFill>
          </a:ln>
        </p:spPr>
        <p:txBody>
          <a:bodyPr/>
          <a:lstStyle/>
          <a:p>
            <a:pPr marL="533400" indent="-533400" eaLnBrk="1" hangingPunct="1">
              <a:defRPr/>
            </a:pPr>
            <a:endParaRPr lang="cs-CZ" dirty="0" smtClean="0"/>
          </a:p>
          <a:p>
            <a:pPr marL="533400" indent="-533400" eaLnBrk="1" hangingPunct="1">
              <a:defRPr/>
            </a:pPr>
            <a:r>
              <a:rPr lang="cs-CZ" dirty="0" err="1" smtClean="0"/>
              <a:t>Aus</a:t>
            </a:r>
            <a:r>
              <a:rPr lang="cs-CZ" dirty="0">
                <a:solidFill>
                  <a:srgbClr val="FF9900"/>
                </a:solidFill>
              </a:rPr>
              <a:t> </a:t>
            </a:r>
            <a:r>
              <a:rPr lang="cs-CZ" dirty="0" smtClean="0">
                <a:solidFill>
                  <a:srgbClr val="FF9900"/>
                </a:solidFill>
              </a:rPr>
              <a:t> ………………… </a:t>
            </a:r>
            <a:r>
              <a:rPr lang="cs-CZ" dirty="0">
                <a:solidFill>
                  <a:srgbClr val="FF9900"/>
                </a:solidFill>
              </a:rPr>
              <a:t> </a:t>
            </a:r>
            <a:r>
              <a:rPr lang="cs-CZ" dirty="0" err="1">
                <a:solidFill>
                  <a:schemeClr val="accent4"/>
                </a:solidFill>
              </a:rPr>
              <a:t>e</a:t>
            </a:r>
            <a:r>
              <a:rPr lang="cs-CZ" dirty="0" err="1" smtClean="0">
                <a:solidFill>
                  <a:schemeClr val="accent4"/>
                </a:solidFill>
              </a:rPr>
              <a:t>rzeugt</a:t>
            </a:r>
            <a:r>
              <a:rPr lang="cs-CZ" dirty="0" smtClean="0"/>
              <a:t>  man </a:t>
            </a:r>
            <a:r>
              <a:rPr lang="cs-CZ" dirty="0" err="1" smtClean="0"/>
              <a:t>Fensterrahmen</a:t>
            </a:r>
            <a:r>
              <a:rPr lang="cs-CZ" dirty="0" smtClean="0"/>
              <a:t>, </a:t>
            </a:r>
            <a:r>
              <a:rPr lang="cs-CZ" dirty="0" err="1" smtClean="0"/>
              <a:t>Türen</a:t>
            </a:r>
            <a:r>
              <a:rPr lang="cs-CZ" dirty="0" smtClean="0"/>
              <a:t>, </a:t>
            </a:r>
            <a:r>
              <a:rPr lang="cs-CZ" dirty="0" err="1" smtClean="0"/>
              <a:t>Fußbodenbeläge</a:t>
            </a:r>
            <a:r>
              <a:rPr lang="cs-CZ" dirty="0" smtClean="0"/>
              <a:t> </a:t>
            </a:r>
            <a:r>
              <a:rPr lang="cs-CZ" dirty="0" err="1" smtClean="0"/>
              <a:t>und</a:t>
            </a:r>
            <a:r>
              <a:rPr lang="cs-CZ" dirty="0" smtClean="0"/>
              <a:t> </a:t>
            </a:r>
            <a:r>
              <a:rPr lang="cs-CZ" dirty="0" err="1" smtClean="0"/>
              <a:t>Wasserleitungen</a:t>
            </a:r>
            <a:r>
              <a:rPr lang="cs-CZ" dirty="0" smtClean="0"/>
              <a:t>.</a:t>
            </a:r>
          </a:p>
          <a:p>
            <a:pPr marL="533400" indent="-533400" eaLnBrk="1" hangingPunct="1">
              <a:buFont typeface="Wingdings" pitchFamily="2" charset="2"/>
              <a:buNone/>
              <a:defRPr/>
            </a:pPr>
            <a:endParaRPr lang="cs-CZ" dirty="0" smtClean="0"/>
          </a:p>
          <a:p>
            <a:pPr marL="533400" indent="-533400" eaLnBrk="1" hangingPunct="1">
              <a:buFont typeface="Wingdings" pitchFamily="2" charset="2"/>
              <a:buNone/>
              <a:defRPr/>
            </a:pPr>
            <a:r>
              <a:rPr lang="cs-CZ" dirty="0" smtClean="0"/>
              <a:t>      </a:t>
            </a:r>
            <a:r>
              <a:rPr lang="cs-CZ" b="1" dirty="0" smtClean="0"/>
              <a:t>A) </a:t>
            </a:r>
            <a:r>
              <a:rPr lang="cs-CZ" b="1" dirty="0" err="1" smtClean="0">
                <a:solidFill>
                  <a:srgbClr val="FF9900"/>
                </a:solidFill>
              </a:rPr>
              <a:t>Holz</a:t>
            </a:r>
            <a:endParaRPr lang="cs-CZ" b="1" dirty="0" smtClean="0">
              <a:solidFill>
                <a:srgbClr val="FF9900"/>
              </a:solidFill>
            </a:endParaRPr>
          </a:p>
          <a:p>
            <a:pPr marL="533400" indent="-533400" eaLnBrk="1" hangingPunct="1">
              <a:buFont typeface="Wingdings" pitchFamily="2" charset="2"/>
              <a:buNone/>
              <a:defRPr/>
            </a:pPr>
            <a:r>
              <a:rPr lang="cs-CZ" b="1" dirty="0" smtClean="0">
                <a:solidFill>
                  <a:srgbClr val="FF9900"/>
                </a:solidFill>
              </a:rPr>
              <a:t>      </a:t>
            </a:r>
            <a:r>
              <a:rPr lang="cs-CZ" b="1" dirty="0" smtClean="0"/>
              <a:t>B)</a:t>
            </a:r>
            <a:r>
              <a:rPr lang="cs-CZ" b="1" dirty="0" smtClean="0">
                <a:solidFill>
                  <a:srgbClr val="FF9900"/>
                </a:solidFill>
              </a:rPr>
              <a:t> </a:t>
            </a:r>
            <a:r>
              <a:rPr lang="cs-CZ" b="1" dirty="0" err="1" smtClean="0">
                <a:solidFill>
                  <a:srgbClr val="FF9900"/>
                </a:solidFill>
              </a:rPr>
              <a:t>Kunststoffen</a:t>
            </a:r>
            <a:endParaRPr lang="cs-CZ" b="1" dirty="0" smtClean="0">
              <a:solidFill>
                <a:srgbClr val="FF9900"/>
              </a:solidFill>
            </a:endParaRPr>
          </a:p>
          <a:p>
            <a:pPr marL="533400" indent="-533400" eaLnBrk="1" hangingPunct="1">
              <a:buFont typeface="Wingdings" pitchFamily="2" charset="2"/>
              <a:buNone/>
              <a:defRPr/>
            </a:pPr>
            <a:r>
              <a:rPr lang="cs-CZ" b="1" dirty="0" smtClean="0">
                <a:solidFill>
                  <a:srgbClr val="FF9900"/>
                </a:solidFill>
              </a:rPr>
              <a:t>      </a:t>
            </a:r>
            <a:r>
              <a:rPr lang="cs-CZ" b="1" dirty="0" smtClean="0"/>
              <a:t>C)</a:t>
            </a:r>
            <a:r>
              <a:rPr lang="cs-CZ" b="1" dirty="0" smtClean="0">
                <a:solidFill>
                  <a:srgbClr val="FF9900"/>
                </a:solidFill>
              </a:rPr>
              <a:t> </a:t>
            </a:r>
            <a:r>
              <a:rPr lang="cs-CZ" b="1" dirty="0" err="1" smtClean="0">
                <a:solidFill>
                  <a:srgbClr val="FF9900"/>
                </a:solidFill>
              </a:rPr>
              <a:t>Bindemitteln</a:t>
            </a:r>
            <a:endParaRPr lang="cs-CZ" b="1" dirty="0" smtClean="0">
              <a:solidFill>
                <a:srgbClr val="FF9900"/>
              </a:solidFill>
            </a:endParaRPr>
          </a:p>
        </p:txBody>
      </p:sp>
      <p:sp>
        <p:nvSpPr>
          <p:cNvPr id="192516" name="Text Box 4"/>
          <p:cNvSpPr txBox="1">
            <a:spLocks noChangeArrowheads="1"/>
          </p:cNvSpPr>
          <p:nvPr/>
        </p:nvSpPr>
        <p:spPr bwMode="auto">
          <a:xfrm>
            <a:off x="2339975" y="2708275"/>
            <a:ext cx="238283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800" b="1">
                <a:solidFill>
                  <a:srgbClr val="FF9900"/>
                </a:solidFill>
              </a:rPr>
              <a:t>Kunststoffen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92515">
                                            <p:txEl>
                                              <p:pRg st="1" end="1"/>
                                            </p:txEl>
                                          </p:spTgt>
                                        </p:tgtEl>
                                        <p:attrNameLst>
                                          <p:attrName>style.visibility</p:attrName>
                                        </p:attrNameLst>
                                      </p:cBhvr>
                                      <p:to>
                                        <p:strVal val="visible"/>
                                      </p:to>
                                    </p:set>
                                    <p:anim calcmode="lin" valueType="num">
                                      <p:cBhvr additive="base">
                                        <p:cTn id="7" dur="1000" fill="hold"/>
                                        <p:tgtEl>
                                          <p:spTgt spid="192515">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92515">
                                            <p:txEl>
                                              <p:pRg st="1" end="1"/>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000"/>
                            </p:stCondLst>
                            <p:childTnLst>
                              <p:par>
                                <p:cTn id="10" presetID="10" presetClass="entr" presetSubtype="0" fill="hold" nodeType="afterEffect">
                                  <p:stCondLst>
                                    <p:cond delay="0"/>
                                  </p:stCondLst>
                                  <p:childTnLst>
                                    <p:set>
                                      <p:cBhvr>
                                        <p:cTn id="11" dur="1" fill="hold">
                                          <p:stCondLst>
                                            <p:cond delay="0"/>
                                          </p:stCondLst>
                                        </p:cTn>
                                        <p:tgtEl>
                                          <p:spTgt spid="192515">
                                            <p:txEl>
                                              <p:pRg st="3" end="3"/>
                                            </p:txEl>
                                          </p:spTgt>
                                        </p:tgtEl>
                                        <p:attrNameLst>
                                          <p:attrName>style.visibility</p:attrName>
                                        </p:attrNameLst>
                                      </p:cBhvr>
                                      <p:to>
                                        <p:strVal val="visible"/>
                                      </p:to>
                                    </p:set>
                                    <p:animEffect transition="in" filter="fade">
                                      <p:cBhvr>
                                        <p:cTn id="12" dur="2000"/>
                                        <p:tgtEl>
                                          <p:spTgt spid="192515">
                                            <p:txEl>
                                              <p:pRg st="3" end="3"/>
                                            </p:txEl>
                                          </p:spTgt>
                                        </p:tgtEl>
                                      </p:cBhvr>
                                    </p:animEffect>
                                  </p:childTnLst>
                                </p:cTn>
                              </p:par>
                            </p:childTnLst>
                          </p:cTn>
                        </p:par>
                        <p:par>
                          <p:cTn id="13" fill="hold" nodeType="afterGroup">
                            <p:stCondLst>
                              <p:cond delay="3000"/>
                            </p:stCondLst>
                            <p:childTnLst>
                              <p:par>
                                <p:cTn id="14" presetID="10" presetClass="entr" presetSubtype="0" fill="hold" nodeType="afterEffect">
                                  <p:stCondLst>
                                    <p:cond delay="0"/>
                                  </p:stCondLst>
                                  <p:childTnLst>
                                    <p:set>
                                      <p:cBhvr>
                                        <p:cTn id="15" dur="1" fill="hold">
                                          <p:stCondLst>
                                            <p:cond delay="0"/>
                                          </p:stCondLst>
                                        </p:cTn>
                                        <p:tgtEl>
                                          <p:spTgt spid="192515">
                                            <p:txEl>
                                              <p:pRg st="4" end="4"/>
                                            </p:txEl>
                                          </p:spTgt>
                                        </p:tgtEl>
                                        <p:attrNameLst>
                                          <p:attrName>style.visibility</p:attrName>
                                        </p:attrNameLst>
                                      </p:cBhvr>
                                      <p:to>
                                        <p:strVal val="visible"/>
                                      </p:to>
                                    </p:set>
                                    <p:animEffect transition="in" filter="fade">
                                      <p:cBhvr>
                                        <p:cTn id="16" dur="2000"/>
                                        <p:tgtEl>
                                          <p:spTgt spid="192515">
                                            <p:txEl>
                                              <p:pRg st="4" end="4"/>
                                            </p:txEl>
                                          </p:spTgt>
                                        </p:tgtEl>
                                      </p:cBhvr>
                                    </p:animEffect>
                                  </p:childTnLst>
                                </p:cTn>
                              </p:par>
                            </p:childTnLst>
                          </p:cTn>
                        </p:par>
                        <p:par>
                          <p:cTn id="17" fill="hold" nodeType="afterGroup">
                            <p:stCondLst>
                              <p:cond delay="5000"/>
                            </p:stCondLst>
                            <p:childTnLst>
                              <p:par>
                                <p:cTn id="18" presetID="10" presetClass="entr" presetSubtype="0" fill="hold" nodeType="afterEffect">
                                  <p:stCondLst>
                                    <p:cond delay="0"/>
                                  </p:stCondLst>
                                  <p:childTnLst>
                                    <p:set>
                                      <p:cBhvr>
                                        <p:cTn id="19" dur="1" fill="hold">
                                          <p:stCondLst>
                                            <p:cond delay="0"/>
                                          </p:stCondLst>
                                        </p:cTn>
                                        <p:tgtEl>
                                          <p:spTgt spid="192515">
                                            <p:txEl>
                                              <p:pRg st="5" end="5"/>
                                            </p:txEl>
                                          </p:spTgt>
                                        </p:tgtEl>
                                        <p:attrNameLst>
                                          <p:attrName>style.visibility</p:attrName>
                                        </p:attrNameLst>
                                      </p:cBhvr>
                                      <p:to>
                                        <p:strVal val="visible"/>
                                      </p:to>
                                    </p:set>
                                    <p:animEffect transition="in" filter="fade">
                                      <p:cBhvr>
                                        <p:cTn id="20" dur="2000"/>
                                        <p:tgtEl>
                                          <p:spTgt spid="192515">
                                            <p:txEl>
                                              <p:pRg st="5" end="5"/>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92516"/>
                                        </p:tgtEl>
                                        <p:attrNameLst>
                                          <p:attrName>style.visibility</p:attrName>
                                        </p:attrNameLst>
                                      </p:cBhvr>
                                      <p:to>
                                        <p:strVal val="visible"/>
                                      </p:to>
                                    </p:set>
                                    <p:animEffect transition="in" filter="fade">
                                      <p:cBhvr>
                                        <p:cTn id="25" dur="2000"/>
                                        <p:tgtEl>
                                          <p:spTgt spid="192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AutoShape 2"/>
          <p:cNvSpPr>
            <a:spLocks noGrp="1" noChangeArrowheads="1"/>
          </p:cNvSpPr>
          <p:nvPr>
            <p:ph type="title"/>
          </p:nvPr>
        </p:nvSpPr>
        <p:spPr/>
        <p:txBody>
          <a:bodyPr/>
          <a:lstStyle/>
          <a:p>
            <a:pPr algn="ctr" eaLnBrk="1" hangingPunct="1"/>
            <a:r>
              <a:rPr lang="cs-CZ" smtClean="0"/>
              <a:t>Was passt in die</a:t>
            </a:r>
            <a:r>
              <a:rPr lang="cs-CZ" smtClean="0">
                <a:solidFill>
                  <a:srgbClr val="FF9900"/>
                </a:solidFill>
              </a:rPr>
              <a:t> </a:t>
            </a:r>
            <a:r>
              <a:rPr lang="cs-CZ" smtClean="0"/>
              <a:t>Lücke?</a:t>
            </a:r>
            <a:br>
              <a:rPr lang="cs-CZ" smtClean="0"/>
            </a:br>
            <a:r>
              <a:rPr lang="cs-CZ" smtClean="0"/>
              <a:t> A, B oder C?</a:t>
            </a:r>
          </a:p>
        </p:txBody>
      </p:sp>
      <p:sp>
        <p:nvSpPr>
          <p:cNvPr id="193539" name="Rectangle 3"/>
          <p:cNvSpPr>
            <a:spLocks noGrp="1" noChangeArrowheads="1"/>
          </p:cNvSpPr>
          <p:nvPr>
            <p:ph idx="1"/>
          </p:nvPr>
        </p:nvSpPr>
        <p:spPr>
          <a:xfrm>
            <a:off x="838200" y="2362200"/>
            <a:ext cx="8126413" cy="3724275"/>
          </a:xfrm>
        </p:spPr>
        <p:txBody>
          <a:bodyPr/>
          <a:lstStyle/>
          <a:p>
            <a:pPr marL="0" indent="0" eaLnBrk="1" hangingPunct="1">
              <a:buFont typeface="Wingdings" pitchFamily="2" charset="2"/>
              <a:buNone/>
              <a:defRPr/>
            </a:pPr>
            <a:endParaRPr lang="cs-CZ" b="1" dirty="0" smtClean="0">
              <a:solidFill>
                <a:srgbClr val="FF9900"/>
              </a:solidFill>
            </a:endParaRPr>
          </a:p>
          <a:p>
            <a:pPr eaLnBrk="1" hangingPunct="1">
              <a:defRPr/>
            </a:pPr>
            <a:r>
              <a:rPr lang="cs-CZ" b="1" dirty="0" smtClean="0">
                <a:solidFill>
                  <a:srgbClr val="FF9900"/>
                </a:solidFill>
              </a:rPr>
              <a:t>   </a:t>
            </a:r>
            <a:r>
              <a:rPr lang="cs-CZ" b="1" dirty="0" err="1" smtClean="0">
                <a:solidFill>
                  <a:srgbClr val="FF9900"/>
                </a:solidFill>
              </a:rPr>
              <a:t>Glas</a:t>
            </a:r>
            <a:r>
              <a:rPr lang="cs-CZ" dirty="0" smtClean="0"/>
              <a:t> </a:t>
            </a:r>
            <a:r>
              <a:rPr lang="cs-CZ" dirty="0" err="1" smtClean="0"/>
              <a:t>benutzt</a:t>
            </a:r>
            <a:r>
              <a:rPr lang="cs-CZ" dirty="0" smtClean="0"/>
              <a:t> man </a:t>
            </a:r>
            <a:r>
              <a:rPr lang="cs-CZ" dirty="0" err="1" smtClean="0"/>
              <a:t>als</a:t>
            </a:r>
            <a:r>
              <a:rPr lang="cs-CZ" dirty="0" smtClean="0"/>
              <a:t> </a:t>
            </a:r>
            <a:r>
              <a:rPr lang="cs-CZ" dirty="0" err="1" smtClean="0"/>
              <a:t>Ausfüllung</a:t>
            </a:r>
            <a:r>
              <a:rPr lang="cs-CZ" dirty="0" smtClean="0"/>
              <a:t> der</a:t>
            </a:r>
          </a:p>
          <a:p>
            <a:pPr eaLnBrk="1" hangingPunct="1">
              <a:buFont typeface="Wingdings" pitchFamily="2" charset="2"/>
              <a:buNone/>
              <a:defRPr/>
            </a:pPr>
            <a:r>
              <a:rPr lang="cs-CZ" dirty="0" smtClean="0"/>
              <a:t>      </a:t>
            </a:r>
            <a:r>
              <a:rPr lang="cs-CZ" dirty="0" err="1" smtClean="0"/>
              <a:t>Fenster</a:t>
            </a:r>
            <a:r>
              <a:rPr lang="cs-CZ" dirty="0" smtClean="0"/>
              <a:t> </a:t>
            </a:r>
            <a:r>
              <a:rPr lang="cs-CZ" dirty="0" err="1" smtClean="0"/>
              <a:t>und</a:t>
            </a:r>
            <a:r>
              <a:rPr lang="cs-CZ" dirty="0" smtClean="0"/>
              <a:t> </a:t>
            </a:r>
            <a:r>
              <a:rPr lang="cs-CZ" dirty="0" err="1" smtClean="0"/>
              <a:t>Türen</a:t>
            </a:r>
            <a:r>
              <a:rPr lang="cs-CZ" dirty="0" smtClean="0"/>
              <a:t> </a:t>
            </a:r>
            <a:r>
              <a:rPr lang="cs-CZ" dirty="0" err="1" smtClean="0"/>
              <a:t>und</a:t>
            </a:r>
            <a:r>
              <a:rPr lang="cs-CZ" dirty="0" smtClean="0"/>
              <a:t> </a:t>
            </a:r>
            <a:r>
              <a:rPr lang="cs-CZ" dirty="0" err="1" smtClean="0"/>
              <a:t>als</a:t>
            </a:r>
            <a:r>
              <a:rPr lang="cs-CZ" dirty="0" smtClean="0"/>
              <a:t> ……………...... .</a:t>
            </a:r>
          </a:p>
          <a:p>
            <a:pPr eaLnBrk="1" hangingPunct="1">
              <a:defRPr/>
            </a:pPr>
            <a:endParaRPr lang="cs-CZ" dirty="0" smtClean="0"/>
          </a:p>
          <a:p>
            <a:pPr eaLnBrk="1" hangingPunct="1">
              <a:buFont typeface="Wingdings" pitchFamily="2" charset="2"/>
              <a:buNone/>
              <a:defRPr/>
            </a:pPr>
            <a:r>
              <a:rPr lang="cs-CZ" b="1" dirty="0" smtClean="0"/>
              <a:t>      A) </a:t>
            </a:r>
            <a:r>
              <a:rPr lang="cs-CZ" b="1" dirty="0" err="1" smtClean="0"/>
              <a:t>Dachboden</a:t>
            </a:r>
            <a:endParaRPr lang="cs-CZ" b="1" dirty="0" smtClean="0"/>
          </a:p>
          <a:p>
            <a:pPr eaLnBrk="1" hangingPunct="1">
              <a:buFont typeface="Wingdings" pitchFamily="2" charset="2"/>
              <a:buNone/>
              <a:defRPr/>
            </a:pPr>
            <a:r>
              <a:rPr lang="cs-CZ" b="1" dirty="0" smtClean="0"/>
              <a:t>      B) </a:t>
            </a:r>
            <a:r>
              <a:rPr lang="cs-CZ" b="1" dirty="0" err="1" smtClean="0"/>
              <a:t>Dachstuhl</a:t>
            </a:r>
            <a:endParaRPr lang="cs-CZ" b="1" dirty="0" smtClean="0"/>
          </a:p>
          <a:p>
            <a:pPr eaLnBrk="1" hangingPunct="1">
              <a:buFont typeface="Wingdings" pitchFamily="2" charset="2"/>
              <a:buNone/>
              <a:defRPr/>
            </a:pPr>
            <a:r>
              <a:rPr lang="cs-CZ" b="1" dirty="0" smtClean="0"/>
              <a:t>      C) </a:t>
            </a:r>
            <a:r>
              <a:rPr lang="cs-CZ" b="1" dirty="0" err="1" smtClean="0"/>
              <a:t>Dachdeckung</a:t>
            </a:r>
            <a:endParaRPr lang="cs-CZ" b="1" dirty="0" smtClean="0"/>
          </a:p>
        </p:txBody>
      </p:sp>
      <p:sp>
        <p:nvSpPr>
          <p:cNvPr id="193540" name="Text Box 4"/>
          <p:cNvSpPr txBox="1">
            <a:spLocks noChangeArrowheads="1"/>
          </p:cNvSpPr>
          <p:nvPr/>
        </p:nvSpPr>
        <p:spPr bwMode="auto">
          <a:xfrm>
            <a:off x="5724525" y="3284538"/>
            <a:ext cx="3240088"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800" b="1"/>
              <a:t>Dachdeckung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93539">
                                            <p:txEl>
                                              <p:pRg st="1" end="1"/>
                                            </p:txEl>
                                          </p:spTgt>
                                        </p:tgtEl>
                                        <p:attrNameLst>
                                          <p:attrName>style.visibility</p:attrName>
                                        </p:attrNameLst>
                                      </p:cBhvr>
                                      <p:to>
                                        <p:strVal val="visible"/>
                                      </p:to>
                                    </p:set>
                                    <p:anim calcmode="lin" valueType="num">
                                      <p:cBhvr additive="base">
                                        <p:cTn id="7" dur="1000" fill="hold"/>
                                        <p:tgtEl>
                                          <p:spTgt spid="193539">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93539">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93539">
                                            <p:txEl>
                                              <p:pRg st="2" end="2"/>
                                            </p:txEl>
                                          </p:spTgt>
                                        </p:tgtEl>
                                        <p:attrNameLst>
                                          <p:attrName>style.visibility</p:attrName>
                                        </p:attrNameLst>
                                      </p:cBhvr>
                                      <p:to>
                                        <p:strVal val="visible"/>
                                      </p:to>
                                    </p:set>
                                    <p:anim calcmode="lin" valueType="num">
                                      <p:cBhvr additive="base">
                                        <p:cTn id="11" dur="1000" fill="hold"/>
                                        <p:tgtEl>
                                          <p:spTgt spid="193539">
                                            <p:txEl>
                                              <p:pRg st="2" end="2"/>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193539">
                                            <p:txEl>
                                              <p:pRg st="2" end="2"/>
                                            </p:txEl>
                                          </p:spTgt>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10" presetClass="entr" presetSubtype="0" fill="hold" nodeType="afterEffect">
                                  <p:stCondLst>
                                    <p:cond delay="0"/>
                                  </p:stCondLst>
                                  <p:childTnLst>
                                    <p:set>
                                      <p:cBhvr>
                                        <p:cTn id="15" dur="1" fill="hold">
                                          <p:stCondLst>
                                            <p:cond delay="0"/>
                                          </p:stCondLst>
                                        </p:cTn>
                                        <p:tgtEl>
                                          <p:spTgt spid="193539">
                                            <p:txEl>
                                              <p:pRg st="4" end="4"/>
                                            </p:txEl>
                                          </p:spTgt>
                                        </p:tgtEl>
                                        <p:attrNameLst>
                                          <p:attrName>style.visibility</p:attrName>
                                        </p:attrNameLst>
                                      </p:cBhvr>
                                      <p:to>
                                        <p:strVal val="visible"/>
                                      </p:to>
                                    </p:set>
                                    <p:animEffect transition="in" filter="fade">
                                      <p:cBhvr>
                                        <p:cTn id="16" dur="2000"/>
                                        <p:tgtEl>
                                          <p:spTgt spid="193539">
                                            <p:txEl>
                                              <p:pRg st="4" end="4"/>
                                            </p:txEl>
                                          </p:spTgt>
                                        </p:tgtEl>
                                      </p:cBhvr>
                                    </p:animEffect>
                                  </p:childTnLst>
                                </p:cTn>
                              </p:par>
                            </p:childTnLst>
                          </p:cTn>
                        </p:par>
                        <p:par>
                          <p:cTn id="17" fill="hold" nodeType="afterGroup">
                            <p:stCondLst>
                              <p:cond delay="3000"/>
                            </p:stCondLst>
                            <p:childTnLst>
                              <p:par>
                                <p:cTn id="18" presetID="10" presetClass="entr" presetSubtype="0" fill="hold" nodeType="afterEffect">
                                  <p:stCondLst>
                                    <p:cond delay="0"/>
                                  </p:stCondLst>
                                  <p:childTnLst>
                                    <p:set>
                                      <p:cBhvr>
                                        <p:cTn id="19" dur="1" fill="hold">
                                          <p:stCondLst>
                                            <p:cond delay="0"/>
                                          </p:stCondLst>
                                        </p:cTn>
                                        <p:tgtEl>
                                          <p:spTgt spid="193539">
                                            <p:txEl>
                                              <p:pRg st="5" end="5"/>
                                            </p:txEl>
                                          </p:spTgt>
                                        </p:tgtEl>
                                        <p:attrNameLst>
                                          <p:attrName>style.visibility</p:attrName>
                                        </p:attrNameLst>
                                      </p:cBhvr>
                                      <p:to>
                                        <p:strVal val="visible"/>
                                      </p:to>
                                    </p:set>
                                    <p:animEffect transition="in" filter="fade">
                                      <p:cBhvr>
                                        <p:cTn id="20" dur="2000"/>
                                        <p:tgtEl>
                                          <p:spTgt spid="193539">
                                            <p:txEl>
                                              <p:pRg st="5" end="5"/>
                                            </p:txEl>
                                          </p:spTgt>
                                        </p:tgtEl>
                                      </p:cBhvr>
                                    </p:animEffect>
                                  </p:childTnLst>
                                </p:cTn>
                              </p:par>
                            </p:childTnLst>
                          </p:cTn>
                        </p:par>
                        <p:par>
                          <p:cTn id="21" fill="hold" nodeType="afterGroup">
                            <p:stCondLst>
                              <p:cond delay="5000"/>
                            </p:stCondLst>
                            <p:childTnLst>
                              <p:par>
                                <p:cTn id="22" presetID="10" presetClass="entr" presetSubtype="0" fill="hold" nodeType="afterEffect">
                                  <p:stCondLst>
                                    <p:cond delay="0"/>
                                  </p:stCondLst>
                                  <p:childTnLst>
                                    <p:set>
                                      <p:cBhvr>
                                        <p:cTn id="23" dur="1" fill="hold">
                                          <p:stCondLst>
                                            <p:cond delay="0"/>
                                          </p:stCondLst>
                                        </p:cTn>
                                        <p:tgtEl>
                                          <p:spTgt spid="193539">
                                            <p:txEl>
                                              <p:pRg st="6" end="6"/>
                                            </p:txEl>
                                          </p:spTgt>
                                        </p:tgtEl>
                                        <p:attrNameLst>
                                          <p:attrName>style.visibility</p:attrName>
                                        </p:attrNameLst>
                                      </p:cBhvr>
                                      <p:to>
                                        <p:strVal val="visible"/>
                                      </p:to>
                                    </p:set>
                                    <p:animEffect transition="in" filter="fade">
                                      <p:cBhvr>
                                        <p:cTn id="24" dur="2000"/>
                                        <p:tgtEl>
                                          <p:spTgt spid="193539">
                                            <p:txEl>
                                              <p:pRg st="6" end="6"/>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93540"/>
                                        </p:tgtEl>
                                        <p:attrNameLst>
                                          <p:attrName>style.visibility</p:attrName>
                                        </p:attrNameLst>
                                      </p:cBhvr>
                                      <p:to>
                                        <p:strVal val="visible"/>
                                      </p:to>
                                    </p:set>
                                    <p:animEffect transition="in" filter="fade">
                                      <p:cBhvr>
                                        <p:cTn id="29" dur="2000"/>
                                        <p:tgtEl>
                                          <p:spTgt spid="1935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40"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AutoShape 2"/>
          <p:cNvSpPr>
            <a:spLocks noGrp="1" noChangeArrowheads="1"/>
          </p:cNvSpPr>
          <p:nvPr>
            <p:ph type="title"/>
          </p:nvPr>
        </p:nvSpPr>
        <p:spPr/>
        <p:txBody>
          <a:bodyPr/>
          <a:lstStyle/>
          <a:p>
            <a:pPr marL="838200" indent="-838200" algn="ctr" eaLnBrk="1" hangingPunct="1"/>
            <a:r>
              <a:rPr lang="cs-CZ" smtClean="0">
                <a:solidFill>
                  <a:srgbClr val="FF9900"/>
                </a:solidFill>
              </a:rPr>
              <a:t> </a:t>
            </a:r>
            <a:r>
              <a:rPr lang="cs-CZ" sz="4000" smtClean="0">
                <a:solidFill>
                  <a:srgbClr val="FF9900"/>
                </a:solidFill>
              </a:rPr>
              <a:t>2</a:t>
            </a:r>
            <a:r>
              <a:rPr lang="cs-CZ" smtClean="0">
                <a:solidFill>
                  <a:srgbClr val="FF9900"/>
                </a:solidFill>
              </a:rPr>
              <a:t>. </a:t>
            </a:r>
            <a:r>
              <a:rPr lang="cs-CZ" sz="4000" smtClean="0">
                <a:solidFill>
                  <a:srgbClr val="FF9900"/>
                </a:solidFill>
              </a:rPr>
              <a:t>Aufgabe</a:t>
            </a:r>
            <a:r>
              <a:rPr lang="cs-CZ" smtClean="0">
                <a:solidFill>
                  <a:srgbClr val="CC3300"/>
                </a:solidFill>
              </a:rPr>
              <a:t/>
            </a:r>
            <a:br>
              <a:rPr lang="cs-CZ" smtClean="0">
                <a:solidFill>
                  <a:srgbClr val="CC3300"/>
                </a:solidFill>
              </a:rPr>
            </a:br>
            <a:r>
              <a:rPr lang="cs-CZ" smtClean="0">
                <a:solidFill>
                  <a:srgbClr val="CC3300"/>
                </a:solidFill>
              </a:rPr>
              <a:t> </a:t>
            </a:r>
            <a:r>
              <a:rPr lang="de-DE" smtClean="0"/>
              <a:t>Ordnen Sie die </a:t>
            </a:r>
            <a:r>
              <a:rPr lang="cs-CZ" smtClean="0"/>
              <a:t>Baustoffe den Verpackungen richtig zu:</a:t>
            </a:r>
            <a:r>
              <a:rPr lang="de-DE" b="0" smtClean="0"/>
              <a:t>                                          </a:t>
            </a:r>
            <a:endParaRPr lang="cs-CZ" b="0" smtClean="0"/>
          </a:p>
        </p:txBody>
      </p:sp>
      <p:sp>
        <p:nvSpPr>
          <p:cNvPr id="68711" name="Rectangle 103"/>
          <p:cNvSpPr>
            <a:spLocks noGrp="1" noChangeArrowheads="1"/>
          </p:cNvSpPr>
          <p:nvPr>
            <p:ph type="body" sz="half" idx="1"/>
          </p:nvPr>
        </p:nvSpPr>
        <p:spPr>
          <a:xfrm>
            <a:off x="468313" y="2362200"/>
            <a:ext cx="3240087" cy="4495800"/>
          </a:xfrm>
        </p:spPr>
        <p:txBody>
          <a:bodyPr/>
          <a:lstStyle/>
          <a:p>
            <a:pPr eaLnBrk="1" hangingPunct="1">
              <a:lnSpc>
                <a:spcPct val="80000"/>
              </a:lnSpc>
            </a:pPr>
            <a:endParaRPr lang="cs-CZ" sz="1000" smtClean="0"/>
          </a:p>
          <a:p>
            <a:pPr eaLnBrk="1" hangingPunct="1">
              <a:lnSpc>
                <a:spcPct val="80000"/>
              </a:lnSpc>
            </a:pPr>
            <a:r>
              <a:rPr lang="cs-CZ" sz="2400" smtClean="0"/>
              <a:t>die Folie</a:t>
            </a:r>
          </a:p>
          <a:p>
            <a:pPr eaLnBrk="1" hangingPunct="1">
              <a:lnSpc>
                <a:spcPct val="80000"/>
              </a:lnSpc>
            </a:pPr>
            <a:endParaRPr lang="cs-CZ" sz="1800" smtClean="0"/>
          </a:p>
          <a:p>
            <a:pPr eaLnBrk="1" hangingPunct="1">
              <a:lnSpc>
                <a:spcPct val="80000"/>
              </a:lnSpc>
            </a:pPr>
            <a:r>
              <a:rPr lang="cs-CZ" sz="2400" smtClean="0"/>
              <a:t>der Zement</a:t>
            </a:r>
          </a:p>
          <a:p>
            <a:pPr eaLnBrk="1" hangingPunct="1">
              <a:lnSpc>
                <a:spcPct val="80000"/>
              </a:lnSpc>
            </a:pPr>
            <a:endParaRPr lang="cs-CZ" sz="1800" smtClean="0"/>
          </a:p>
          <a:p>
            <a:pPr eaLnBrk="1" hangingPunct="1">
              <a:lnSpc>
                <a:spcPct val="80000"/>
              </a:lnSpc>
            </a:pPr>
            <a:r>
              <a:rPr lang="cs-CZ" sz="2400" smtClean="0"/>
              <a:t>die Fliesen</a:t>
            </a:r>
          </a:p>
          <a:p>
            <a:pPr eaLnBrk="1" hangingPunct="1">
              <a:lnSpc>
                <a:spcPct val="80000"/>
              </a:lnSpc>
              <a:buFont typeface="Wingdings" pitchFamily="2" charset="2"/>
              <a:buNone/>
            </a:pPr>
            <a:endParaRPr lang="cs-CZ" sz="1800" smtClean="0"/>
          </a:p>
          <a:p>
            <a:pPr eaLnBrk="1" hangingPunct="1">
              <a:lnSpc>
                <a:spcPct val="80000"/>
              </a:lnSpc>
            </a:pPr>
            <a:r>
              <a:rPr lang="cs-CZ" sz="2400" smtClean="0"/>
              <a:t>die Malerfarbe</a:t>
            </a:r>
            <a:r>
              <a:rPr lang="de-DE" sz="2400" smtClean="0"/>
              <a:t> </a:t>
            </a:r>
            <a:endParaRPr lang="cs-CZ" sz="2400" smtClean="0"/>
          </a:p>
          <a:p>
            <a:pPr eaLnBrk="1" hangingPunct="1">
              <a:lnSpc>
                <a:spcPct val="80000"/>
              </a:lnSpc>
            </a:pPr>
            <a:endParaRPr lang="cs-CZ" sz="1800" smtClean="0"/>
          </a:p>
          <a:p>
            <a:pPr eaLnBrk="1" hangingPunct="1">
              <a:lnSpc>
                <a:spcPct val="80000"/>
              </a:lnSpc>
            </a:pPr>
            <a:r>
              <a:rPr lang="cs-CZ" sz="2400" smtClean="0"/>
              <a:t>die Ziegel</a:t>
            </a:r>
          </a:p>
          <a:p>
            <a:pPr eaLnBrk="1" hangingPunct="1">
              <a:lnSpc>
                <a:spcPct val="80000"/>
              </a:lnSpc>
            </a:pPr>
            <a:endParaRPr lang="cs-CZ" sz="1800" smtClean="0"/>
          </a:p>
          <a:p>
            <a:pPr eaLnBrk="1" hangingPunct="1">
              <a:lnSpc>
                <a:spcPct val="80000"/>
              </a:lnSpc>
            </a:pPr>
            <a:r>
              <a:rPr lang="cs-CZ" sz="2400" smtClean="0"/>
              <a:t>der Silikondichtstoff</a:t>
            </a:r>
          </a:p>
          <a:p>
            <a:pPr eaLnBrk="1" hangingPunct="1">
              <a:lnSpc>
                <a:spcPct val="80000"/>
              </a:lnSpc>
              <a:buFont typeface="Wingdings" pitchFamily="2" charset="2"/>
              <a:buNone/>
            </a:pPr>
            <a:endParaRPr lang="cs-CZ" sz="1800" smtClean="0"/>
          </a:p>
          <a:p>
            <a:pPr eaLnBrk="1" hangingPunct="1">
              <a:lnSpc>
                <a:spcPct val="80000"/>
              </a:lnSpc>
            </a:pPr>
            <a:r>
              <a:rPr lang="cs-CZ" sz="2400" smtClean="0"/>
              <a:t>der Holzlack</a:t>
            </a:r>
            <a:endParaRPr lang="de-DE" sz="2400" smtClean="0"/>
          </a:p>
          <a:p>
            <a:pPr eaLnBrk="1" hangingPunct="1">
              <a:lnSpc>
                <a:spcPct val="80000"/>
              </a:lnSpc>
              <a:buFont typeface="Wingdings" pitchFamily="2" charset="2"/>
              <a:buNone/>
            </a:pPr>
            <a:endParaRPr lang="cs-CZ" sz="2400" smtClean="0"/>
          </a:p>
        </p:txBody>
      </p:sp>
      <p:graphicFrame>
        <p:nvGraphicFramePr>
          <p:cNvPr id="68780" name="Group 172"/>
          <p:cNvGraphicFramePr>
            <a:graphicFrameLocks noGrp="1"/>
          </p:cNvGraphicFramePr>
          <p:nvPr>
            <p:ph sz="quarter" idx="2"/>
          </p:nvPr>
        </p:nvGraphicFramePr>
        <p:xfrm>
          <a:off x="3603625" y="2205038"/>
          <a:ext cx="5419725" cy="4722871"/>
        </p:xfrm>
        <a:graphic>
          <a:graphicData uri="http://schemas.openxmlformats.org/drawingml/2006/table">
            <a:tbl>
              <a:tblPr/>
              <a:tblGrid>
                <a:gridCol w="2696686"/>
                <a:gridCol w="2723039"/>
              </a:tblGrid>
              <a:tr h="524104">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1" i="0" u="none" strike="noStrike" cap="none" normalizeH="0" baseline="0" dirty="0" err="1" smtClean="0">
                          <a:ln>
                            <a:noFill/>
                          </a:ln>
                          <a:solidFill>
                            <a:srgbClr val="FF9900"/>
                          </a:solidFill>
                          <a:effectLst/>
                          <a:latin typeface="Arial" charset="0"/>
                        </a:rPr>
                        <a:t>Verpackung</a:t>
                      </a:r>
                      <a:endParaRPr kumimoji="0" lang="cs-CZ" sz="2400" b="1" i="0" u="none" strike="noStrike" cap="none" normalizeH="0" baseline="0" dirty="0" smtClean="0">
                        <a:ln>
                          <a:noFill/>
                        </a:ln>
                        <a:solidFill>
                          <a:srgbClr val="FF9900"/>
                        </a:solidFill>
                        <a:effectLst/>
                        <a:latin typeface="Arial" charset="0"/>
                      </a:endParaRP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1" i="0" u="none" strike="noStrike" cap="none" normalizeH="0" baseline="0" dirty="0" err="1" smtClean="0">
                          <a:ln>
                            <a:noFill/>
                          </a:ln>
                          <a:solidFill>
                            <a:srgbClr val="FF9900"/>
                          </a:solidFill>
                          <a:effectLst/>
                          <a:latin typeface="Arial" charset="0"/>
                        </a:rPr>
                        <a:t>Baustoff</a:t>
                      </a:r>
                      <a:endParaRPr kumimoji="0" lang="cs-CZ" sz="2400" b="1" i="0" u="none" strike="noStrike" cap="none" normalizeH="0" baseline="0" dirty="0" smtClean="0">
                        <a:ln>
                          <a:noFill/>
                        </a:ln>
                        <a:solidFill>
                          <a:srgbClr val="FF9900"/>
                        </a:solidFill>
                        <a:effectLst/>
                        <a:latin typeface="Arial" charset="0"/>
                      </a:endParaRP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4984">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smtClean="0">
                          <a:ln>
                            <a:noFill/>
                          </a:ln>
                          <a:solidFill>
                            <a:schemeClr val="tx1"/>
                          </a:solidFill>
                          <a:effectLst/>
                          <a:latin typeface="Arial" charset="0"/>
                        </a:rPr>
                        <a:t>der Karton</a:t>
                      </a: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cs-CZ" sz="2400" b="0" i="0" u="none" strike="noStrike" cap="none" normalizeH="0" baseline="0" dirty="0" smtClean="0">
                        <a:ln>
                          <a:noFill/>
                        </a:ln>
                        <a:solidFill>
                          <a:schemeClr val="tx1"/>
                        </a:solidFill>
                        <a:effectLst/>
                        <a:latin typeface="Arial" charset="0"/>
                      </a:endParaRP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4984">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smtClean="0">
                          <a:ln>
                            <a:noFill/>
                          </a:ln>
                          <a:solidFill>
                            <a:schemeClr val="tx1"/>
                          </a:solidFill>
                          <a:effectLst/>
                          <a:latin typeface="Arial" charset="0"/>
                        </a:rPr>
                        <a:t>die Palette</a:t>
                      </a: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cs-CZ" sz="2400" b="0" i="0" u="none" strike="noStrike" cap="none" normalizeH="0" baseline="0" smtClean="0">
                        <a:ln>
                          <a:noFill/>
                        </a:ln>
                        <a:solidFill>
                          <a:schemeClr val="tx1"/>
                        </a:solidFill>
                        <a:effectLst/>
                        <a:latin typeface="Arial" charset="0"/>
                      </a:endParaRP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68385">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dirty="0" smtClean="0">
                          <a:ln>
                            <a:noFill/>
                          </a:ln>
                          <a:solidFill>
                            <a:schemeClr val="tx1"/>
                          </a:solidFill>
                          <a:effectLst/>
                          <a:latin typeface="Arial" charset="0"/>
                        </a:rPr>
                        <a:t>       </a:t>
                      </a:r>
                      <a:r>
                        <a:rPr kumimoji="0" lang="cs-CZ" sz="2400" b="0" i="0" u="none" strike="noStrike" cap="none" normalizeH="0" baseline="0" dirty="0" err="1" smtClean="0">
                          <a:ln>
                            <a:noFill/>
                          </a:ln>
                          <a:solidFill>
                            <a:schemeClr val="tx1"/>
                          </a:solidFill>
                          <a:effectLst/>
                          <a:latin typeface="Arial" charset="0"/>
                        </a:rPr>
                        <a:t>die</a:t>
                      </a:r>
                      <a:r>
                        <a:rPr kumimoji="0" lang="cs-CZ" sz="2400" b="0" i="0" u="none" strike="noStrike" cap="none" normalizeH="0" baseline="0" dirty="0" smtClean="0">
                          <a:ln>
                            <a:noFill/>
                          </a:ln>
                          <a:solidFill>
                            <a:schemeClr val="tx1"/>
                          </a:solidFill>
                          <a:effectLst/>
                          <a:latin typeface="Arial" charset="0"/>
                        </a:rPr>
                        <a:t> Dose</a:t>
                      </a: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cs-CZ" sz="2400" b="0" i="0" u="none" strike="noStrike" cap="none" normalizeH="0" baseline="0" smtClean="0">
                        <a:ln>
                          <a:noFill/>
                        </a:ln>
                        <a:solidFill>
                          <a:schemeClr val="tx1"/>
                        </a:solidFill>
                        <a:effectLst/>
                        <a:latin typeface="Arial" charset="0"/>
                      </a:endParaRP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3260">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smtClean="0">
                          <a:ln>
                            <a:noFill/>
                          </a:ln>
                          <a:solidFill>
                            <a:schemeClr val="tx1"/>
                          </a:solidFill>
                          <a:effectLst/>
                          <a:latin typeface="Arial" charset="0"/>
                        </a:rPr>
                        <a:t>der Sack</a:t>
                      </a: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dirty="0" smtClean="0">
                          <a:ln>
                            <a:noFill/>
                          </a:ln>
                          <a:solidFill>
                            <a:schemeClr val="tx1"/>
                          </a:solidFill>
                          <a:effectLst/>
                          <a:latin typeface="Arial" charset="0"/>
                        </a:rPr>
                        <a:t>  </a:t>
                      </a: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4984">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smtClean="0">
                          <a:ln>
                            <a:noFill/>
                          </a:ln>
                          <a:solidFill>
                            <a:schemeClr val="tx1"/>
                          </a:solidFill>
                          <a:effectLst/>
                          <a:latin typeface="Arial" charset="0"/>
                        </a:rPr>
                        <a:t>        die Rolle</a:t>
                      </a: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cs-CZ" sz="2400" b="0" i="0" u="none" strike="noStrike" cap="none" normalizeH="0" baseline="0" smtClean="0">
                        <a:ln>
                          <a:noFill/>
                        </a:ln>
                        <a:solidFill>
                          <a:schemeClr val="tx1"/>
                        </a:solidFill>
                        <a:effectLst/>
                        <a:latin typeface="Arial" charset="0"/>
                      </a:endParaRP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4984">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smtClean="0">
                          <a:ln>
                            <a:noFill/>
                          </a:ln>
                          <a:solidFill>
                            <a:schemeClr val="tx1"/>
                          </a:solidFill>
                          <a:effectLst/>
                          <a:latin typeface="Arial" charset="0"/>
                        </a:rPr>
                        <a:t>        der Eimer</a:t>
                      </a: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cs-CZ" sz="2400" b="0" i="0" u="none" strike="noStrike" cap="none" normalizeH="0" baseline="0" dirty="0" smtClean="0">
                        <a:ln>
                          <a:noFill/>
                        </a:ln>
                        <a:solidFill>
                          <a:schemeClr val="tx1"/>
                        </a:solidFill>
                        <a:effectLst/>
                        <a:latin typeface="Arial" charset="0"/>
                      </a:endParaRP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7127">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cs-CZ" sz="2400" b="0" i="0" u="none" strike="noStrike" cap="none" normalizeH="0" baseline="0" dirty="0" smtClean="0">
                          <a:ln>
                            <a:noFill/>
                          </a:ln>
                          <a:solidFill>
                            <a:schemeClr val="tx1"/>
                          </a:solidFill>
                          <a:effectLst/>
                          <a:latin typeface="Arial" charset="0"/>
                        </a:rPr>
                        <a:t>    </a:t>
                      </a:r>
                      <a:r>
                        <a:rPr kumimoji="0" lang="cs-CZ" sz="2400" b="0" i="0" u="none" strike="noStrike" cap="none" normalizeH="0" baseline="0" dirty="0" err="1" smtClean="0">
                          <a:ln>
                            <a:noFill/>
                          </a:ln>
                          <a:solidFill>
                            <a:schemeClr val="tx1"/>
                          </a:solidFill>
                          <a:effectLst/>
                          <a:latin typeface="Arial" charset="0"/>
                        </a:rPr>
                        <a:t>die</a:t>
                      </a:r>
                      <a:r>
                        <a:rPr kumimoji="0" lang="cs-CZ" sz="2400" b="0" i="0" u="none" strike="noStrike" cap="none" normalizeH="0" baseline="0" dirty="0" smtClean="0">
                          <a:ln>
                            <a:noFill/>
                          </a:ln>
                          <a:solidFill>
                            <a:schemeClr val="tx1"/>
                          </a:solidFill>
                          <a:effectLst/>
                          <a:latin typeface="Arial" charset="0"/>
                        </a:rPr>
                        <a:t> </a:t>
                      </a:r>
                      <a:r>
                        <a:rPr kumimoji="0" lang="cs-CZ" sz="2400" b="0" i="0" u="none" strike="noStrike" cap="none" normalizeH="0" baseline="0" dirty="0" err="1" smtClean="0">
                          <a:ln>
                            <a:noFill/>
                          </a:ln>
                          <a:solidFill>
                            <a:schemeClr val="tx1"/>
                          </a:solidFill>
                          <a:effectLst/>
                          <a:latin typeface="Arial" charset="0"/>
                        </a:rPr>
                        <a:t>Kartusche</a:t>
                      </a:r>
                      <a:endParaRPr kumimoji="0" lang="cs-CZ" sz="2400" b="0" i="0" u="none" strike="noStrike" cap="none" normalizeH="0" baseline="0" dirty="0" smtClean="0">
                        <a:ln>
                          <a:noFill/>
                        </a:ln>
                        <a:solidFill>
                          <a:schemeClr val="tx1"/>
                        </a:solidFill>
                        <a:effectLst/>
                        <a:latin typeface="Arial" charset="0"/>
                      </a:endParaRPr>
                    </a:p>
                  </a:txBody>
                  <a:tcPr marL="91459" marR="91459"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endParaRPr kumimoji="0" lang="cs-CZ" sz="2400" b="0" i="0" u="none" strike="noStrike" cap="none" normalizeH="0" baseline="0" dirty="0" smtClean="0">
                        <a:ln>
                          <a:noFill/>
                        </a:ln>
                        <a:solidFill>
                          <a:schemeClr val="tx1"/>
                        </a:solidFill>
                        <a:effectLst/>
                        <a:latin typeface="Arial" charset="0"/>
                      </a:endParaRPr>
                    </a:p>
                  </a:txBody>
                  <a:tcPr marL="91459" marR="91459"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0484" name="Text Box 116"/>
          <p:cNvSpPr txBox="1">
            <a:spLocks noChangeArrowheads="1"/>
          </p:cNvSpPr>
          <p:nvPr/>
        </p:nvSpPr>
        <p:spPr bwMode="auto">
          <a:xfrm>
            <a:off x="5940425" y="40481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cs-CZ"/>
          </a:p>
        </p:txBody>
      </p:sp>
      <p:sp>
        <p:nvSpPr>
          <p:cNvPr id="20485" name="Text Box 117"/>
          <p:cNvSpPr txBox="1">
            <a:spLocks noChangeArrowheads="1"/>
          </p:cNvSpPr>
          <p:nvPr/>
        </p:nvSpPr>
        <p:spPr bwMode="auto">
          <a:xfrm>
            <a:off x="7380288" y="5445125"/>
            <a:ext cx="1152525" cy="779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pPr>
            <a:endParaRPr lang="cs-CZ"/>
          </a:p>
          <a:p>
            <a:pPr eaLnBrk="1" hangingPunct="1">
              <a:spcBef>
                <a:spcPct val="50000"/>
              </a:spcBef>
            </a:pPr>
            <a:endParaRPr lang="cs-CZ"/>
          </a:p>
        </p:txBody>
      </p:sp>
      <p:sp>
        <p:nvSpPr>
          <p:cNvPr id="20486" name="Text Box 119"/>
          <p:cNvSpPr txBox="1">
            <a:spLocks noChangeArrowheads="1"/>
          </p:cNvSpPr>
          <p:nvPr/>
        </p:nvSpPr>
        <p:spPr bwMode="auto">
          <a:xfrm flipV="1">
            <a:off x="7043738" y="320516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pPr>
            <a:endParaRPr lang="cs-CZ"/>
          </a:p>
        </p:txBody>
      </p:sp>
      <p:sp>
        <p:nvSpPr>
          <p:cNvPr id="68729" name="Text Box 121"/>
          <p:cNvSpPr txBox="1">
            <a:spLocks noChangeArrowheads="1"/>
          </p:cNvSpPr>
          <p:nvPr/>
        </p:nvSpPr>
        <p:spPr bwMode="auto">
          <a:xfrm>
            <a:off x="7019925" y="3500438"/>
            <a:ext cx="1763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de-DE" sz="2400"/>
              <a:t> </a:t>
            </a:r>
            <a:r>
              <a:rPr lang="cs-CZ" sz="2400"/>
              <a:t>die Ziegel</a:t>
            </a:r>
          </a:p>
        </p:txBody>
      </p:sp>
      <p:sp>
        <p:nvSpPr>
          <p:cNvPr id="20488" name="Text Box 123"/>
          <p:cNvSpPr txBox="1">
            <a:spLocks noChangeArrowheads="1"/>
          </p:cNvSpPr>
          <p:nvPr/>
        </p:nvSpPr>
        <p:spPr bwMode="auto">
          <a:xfrm>
            <a:off x="2771775" y="3284538"/>
            <a:ext cx="1944688"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pPr>
            <a:endParaRPr lang="cs-CZ"/>
          </a:p>
          <a:p>
            <a:pPr eaLnBrk="1" hangingPunct="1">
              <a:spcBef>
                <a:spcPct val="50000"/>
              </a:spcBef>
            </a:pPr>
            <a:endParaRPr lang="cs-CZ"/>
          </a:p>
        </p:txBody>
      </p:sp>
      <p:sp>
        <p:nvSpPr>
          <p:cNvPr id="68732" name="Text Box 124"/>
          <p:cNvSpPr txBox="1">
            <a:spLocks noChangeArrowheads="1"/>
          </p:cNvSpPr>
          <p:nvPr/>
        </p:nvSpPr>
        <p:spPr bwMode="auto">
          <a:xfrm>
            <a:off x="7019925" y="2924175"/>
            <a:ext cx="1873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cs-CZ" sz="2400"/>
              <a:t> die Fliesen</a:t>
            </a:r>
          </a:p>
        </p:txBody>
      </p:sp>
      <p:sp>
        <p:nvSpPr>
          <p:cNvPr id="68733" name="Text Box 125"/>
          <p:cNvSpPr txBox="1">
            <a:spLocks noChangeArrowheads="1"/>
          </p:cNvSpPr>
          <p:nvPr/>
        </p:nvSpPr>
        <p:spPr bwMode="auto">
          <a:xfrm>
            <a:off x="6804025" y="4652963"/>
            <a:ext cx="2087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cs-CZ" sz="2400"/>
              <a:t> der Zement</a:t>
            </a:r>
          </a:p>
        </p:txBody>
      </p:sp>
      <p:sp>
        <p:nvSpPr>
          <p:cNvPr id="68735" name="Text Box 127"/>
          <p:cNvSpPr txBox="1">
            <a:spLocks noChangeArrowheads="1"/>
          </p:cNvSpPr>
          <p:nvPr/>
        </p:nvSpPr>
        <p:spPr bwMode="auto">
          <a:xfrm>
            <a:off x="6732588" y="5805488"/>
            <a:ext cx="24114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cs-CZ" sz="2400"/>
              <a:t>die Malerfarbe</a:t>
            </a:r>
          </a:p>
        </p:txBody>
      </p:sp>
      <p:sp>
        <p:nvSpPr>
          <p:cNvPr id="20492" name="Text Box 131"/>
          <p:cNvSpPr txBox="1">
            <a:spLocks noChangeArrowheads="1"/>
          </p:cNvSpPr>
          <p:nvPr/>
        </p:nvSpPr>
        <p:spPr bwMode="auto">
          <a:xfrm>
            <a:off x="2247900" y="31607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68777" name="Text Box 169"/>
          <p:cNvSpPr txBox="1">
            <a:spLocks noChangeArrowheads="1"/>
          </p:cNvSpPr>
          <p:nvPr/>
        </p:nvSpPr>
        <p:spPr bwMode="auto">
          <a:xfrm>
            <a:off x="6773863" y="4064000"/>
            <a:ext cx="19478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400"/>
              <a:t> der Holzlack</a:t>
            </a:r>
          </a:p>
        </p:txBody>
      </p:sp>
      <p:sp>
        <p:nvSpPr>
          <p:cNvPr id="68778" name="Text Box 170"/>
          <p:cNvSpPr txBox="1">
            <a:spLocks noChangeArrowheads="1"/>
          </p:cNvSpPr>
          <p:nvPr/>
        </p:nvSpPr>
        <p:spPr bwMode="auto">
          <a:xfrm>
            <a:off x="7019925" y="5343525"/>
            <a:ext cx="1349375"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400"/>
              <a:t>die Folie</a:t>
            </a:r>
          </a:p>
        </p:txBody>
      </p:sp>
      <p:sp>
        <p:nvSpPr>
          <p:cNvPr id="68779" name="Text Box 171"/>
          <p:cNvSpPr txBox="1">
            <a:spLocks noChangeArrowheads="1"/>
          </p:cNvSpPr>
          <p:nvPr/>
        </p:nvSpPr>
        <p:spPr bwMode="auto">
          <a:xfrm>
            <a:off x="6313488" y="6400800"/>
            <a:ext cx="3024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z="2400"/>
              <a:t>der Silikondichtstoff</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8780"/>
                                        </p:tgtEl>
                                        <p:attrNameLst>
                                          <p:attrName>style.visibility</p:attrName>
                                        </p:attrNameLst>
                                      </p:cBhvr>
                                      <p:to>
                                        <p:strVal val="visible"/>
                                      </p:to>
                                    </p:set>
                                    <p:anim calcmode="lin" valueType="num">
                                      <p:cBhvr additive="base">
                                        <p:cTn id="7" dur="1000" fill="hold"/>
                                        <p:tgtEl>
                                          <p:spTgt spid="68780"/>
                                        </p:tgtEl>
                                        <p:attrNameLst>
                                          <p:attrName>ppt_x</p:attrName>
                                        </p:attrNameLst>
                                      </p:cBhvr>
                                      <p:tavLst>
                                        <p:tav tm="0">
                                          <p:val>
                                            <p:strVal val="#ppt_x"/>
                                          </p:val>
                                        </p:tav>
                                        <p:tav tm="100000">
                                          <p:val>
                                            <p:strVal val="#ppt_x"/>
                                          </p:val>
                                        </p:tav>
                                      </p:tavLst>
                                    </p:anim>
                                    <p:anim calcmode="lin" valueType="num">
                                      <p:cBhvr additive="base">
                                        <p:cTn id="8" dur="1000" fill="hold"/>
                                        <p:tgtEl>
                                          <p:spTgt spid="6878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0" presetClass="entr" presetSubtype="0" fill="hold" nodeType="clickEffect">
                                  <p:stCondLst>
                                    <p:cond delay="0"/>
                                  </p:stCondLst>
                                  <p:childTnLst>
                                    <p:set>
                                      <p:cBhvr>
                                        <p:cTn id="12" dur="1" fill="hold">
                                          <p:stCondLst>
                                            <p:cond delay="0"/>
                                          </p:stCondLst>
                                        </p:cTn>
                                        <p:tgtEl>
                                          <p:spTgt spid="68711">
                                            <p:txEl>
                                              <p:pRg st="1" end="1"/>
                                            </p:txEl>
                                          </p:spTgt>
                                        </p:tgtEl>
                                        <p:attrNameLst>
                                          <p:attrName>style.visibility</p:attrName>
                                        </p:attrNameLst>
                                      </p:cBhvr>
                                      <p:to>
                                        <p:strVal val="visible"/>
                                      </p:to>
                                    </p:set>
                                    <p:animEffect transition="in" filter="fade">
                                      <p:cBhvr>
                                        <p:cTn id="13" dur="2000"/>
                                        <p:tgtEl>
                                          <p:spTgt spid="68711">
                                            <p:txEl>
                                              <p:pRg st="1" end="1"/>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68778">
                                            <p:txEl>
                                              <p:pRg st="0" end="0"/>
                                            </p:txEl>
                                          </p:spTgt>
                                        </p:tgtEl>
                                        <p:attrNameLst>
                                          <p:attrName>style.visibility</p:attrName>
                                        </p:attrNameLst>
                                      </p:cBhvr>
                                      <p:to>
                                        <p:strVal val="visible"/>
                                      </p:to>
                                    </p:set>
                                    <p:animEffect transition="in" filter="fade">
                                      <p:cBhvr>
                                        <p:cTn id="18" dur="2000"/>
                                        <p:tgtEl>
                                          <p:spTgt spid="68778">
                                            <p:txEl>
                                              <p:pRg st="0" end="0"/>
                                            </p:txEl>
                                          </p:spTgt>
                                        </p:tgtEl>
                                      </p:cBhvr>
                                    </p:animEffect>
                                  </p:childTnLst>
                                </p:cTn>
                              </p:par>
                            </p:childTnLst>
                          </p:cTn>
                        </p:par>
                        <p:par>
                          <p:cTn id="19" fill="hold" nodeType="afterGroup">
                            <p:stCondLst>
                              <p:cond delay="2000"/>
                            </p:stCondLst>
                            <p:childTnLst>
                              <p:par>
                                <p:cTn id="20" presetID="10" presetClass="entr" presetSubtype="0" fill="hold" nodeType="afterEffect">
                                  <p:stCondLst>
                                    <p:cond delay="0"/>
                                  </p:stCondLst>
                                  <p:childTnLst>
                                    <p:set>
                                      <p:cBhvr>
                                        <p:cTn id="21" dur="1" fill="hold">
                                          <p:stCondLst>
                                            <p:cond delay="0"/>
                                          </p:stCondLst>
                                        </p:cTn>
                                        <p:tgtEl>
                                          <p:spTgt spid="68711">
                                            <p:txEl>
                                              <p:pRg st="3" end="3"/>
                                            </p:txEl>
                                          </p:spTgt>
                                        </p:tgtEl>
                                        <p:attrNameLst>
                                          <p:attrName>style.visibility</p:attrName>
                                        </p:attrNameLst>
                                      </p:cBhvr>
                                      <p:to>
                                        <p:strVal val="visible"/>
                                      </p:to>
                                    </p:set>
                                    <p:animEffect transition="in" filter="fade">
                                      <p:cBhvr>
                                        <p:cTn id="22" dur="2000"/>
                                        <p:tgtEl>
                                          <p:spTgt spid="687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8733"/>
                                        </p:tgtEl>
                                        <p:attrNameLst>
                                          <p:attrName>style.visibility</p:attrName>
                                        </p:attrNameLst>
                                      </p:cBhvr>
                                      <p:to>
                                        <p:strVal val="visible"/>
                                      </p:to>
                                    </p:set>
                                    <p:animEffect transition="in" filter="fade">
                                      <p:cBhvr>
                                        <p:cTn id="27" dur="2000"/>
                                        <p:tgtEl>
                                          <p:spTgt spid="68733"/>
                                        </p:tgtEl>
                                      </p:cBhvr>
                                    </p:animEffect>
                                  </p:childTnLst>
                                </p:cTn>
                              </p:par>
                            </p:childTnLst>
                          </p:cTn>
                        </p:par>
                        <p:par>
                          <p:cTn id="28" fill="hold" nodeType="afterGroup">
                            <p:stCondLst>
                              <p:cond delay="2000"/>
                            </p:stCondLst>
                            <p:childTnLst>
                              <p:par>
                                <p:cTn id="29" presetID="10" presetClass="entr" presetSubtype="0" fill="hold" nodeType="afterEffect">
                                  <p:stCondLst>
                                    <p:cond delay="0"/>
                                  </p:stCondLst>
                                  <p:childTnLst>
                                    <p:set>
                                      <p:cBhvr>
                                        <p:cTn id="30" dur="1" fill="hold">
                                          <p:stCondLst>
                                            <p:cond delay="0"/>
                                          </p:stCondLst>
                                        </p:cTn>
                                        <p:tgtEl>
                                          <p:spTgt spid="68711">
                                            <p:txEl>
                                              <p:pRg st="5" end="5"/>
                                            </p:txEl>
                                          </p:spTgt>
                                        </p:tgtEl>
                                        <p:attrNameLst>
                                          <p:attrName>style.visibility</p:attrName>
                                        </p:attrNameLst>
                                      </p:cBhvr>
                                      <p:to>
                                        <p:strVal val="visible"/>
                                      </p:to>
                                    </p:set>
                                    <p:animEffect transition="in" filter="fade">
                                      <p:cBhvr>
                                        <p:cTn id="31" dur="2000"/>
                                        <p:tgtEl>
                                          <p:spTgt spid="68711">
                                            <p:txEl>
                                              <p:pRg st="5" end="5"/>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8732"/>
                                        </p:tgtEl>
                                        <p:attrNameLst>
                                          <p:attrName>style.visibility</p:attrName>
                                        </p:attrNameLst>
                                      </p:cBhvr>
                                      <p:to>
                                        <p:strVal val="visible"/>
                                      </p:to>
                                    </p:set>
                                    <p:animEffect transition="in" filter="fade">
                                      <p:cBhvr>
                                        <p:cTn id="36" dur="2000"/>
                                        <p:tgtEl>
                                          <p:spTgt spid="68732"/>
                                        </p:tgtEl>
                                      </p:cBhvr>
                                    </p:animEffect>
                                  </p:childTnLst>
                                </p:cTn>
                              </p:par>
                            </p:childTnLst>
                          </p:cTn>
                        </p:par>
                        <p:par>
                          <p:cTn id="37" fill="hold" nodeType="afterGroup">
                            <p:stCondLst>
                              <p:cond delay="2000"/>
                            </p:stCondLst>
                            <p:childTnLst>
                              <p:par>
                                <p:cTn id="38" presetID="10" presetClass="entr" presetSubtype="0" fill="hold" nodeType="afterEffect">
                                  <p:stCondLst>
                                    <p:cond delay="0"/>
                                  </p:stCondLst>
                                  <p:childTnLst>
                                    <p:set>
                                      <p:cBhvr>
                                        <p:cTn id="39" dur="1" fill="hold">
                                          <p:stCondLst>
                                            <p:cond delay="0"/>
                                          </p:stCondLst>
                                        </p:cTn>
                                        <p:tgtEl>
                                          <p:spTgt spid="68711">
                                            <p:txEl>
                                              <p:pRg st="7" end="7"/>
                                            </p:txEl>
                                          </p:spTgt>
                                        </p:tgtEl>
                                        <p:attrNameLst>
                                          <p:attrName>style.visibility</p:attrName>
                                        </p:attrNameLst>
                                      </p:cBhvr>
                                      <p:to>
                                        <p:strVal val="visible"/>
                                      </p:to>
                                    </p:set>
                                    <p:animEffect transition="in" filter="fade">
                                      <p:cBhvr>
                                        <p:cTn id="40" dur="2000"/>
                                        <p:tgtEl>
                                          <p:spTgt spid="68711">
                                            <p:txEl>
                                              <p:pRg st="7" end="7"/>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68735"/>
                                        </p:tgtEl>
                                        <p:attrNameLst>
                                          <p:attrName>style.visibility</p:attrName>
                                        </p:attrNameLst>
                                      </p:cBhvr>
                                      <p:to>
                                        <p:strVal val="visible"/>
                                      </p:to>
                                    </p:set>
                                    <p:animEffect transition="in" filter="fade">
                                      <p:cBhvr>
                                        <p:cTn id="45" dur="2000"/>
                                        <p:tgtEl>
                                          <p:spTgt spid="68735"/>
                                        </p:tgtEl>
                                      </p:cBhvr>
                                    </p:animEffect>
                                  </p:childTnLst>
                                </p:cTn>
                              </p:par>
                            </p:childTnLst>
                          </p:cTn>
                        </p:par>
                        <p:par>
                          <p:cTn id="46" fill="hold" nodeType="afterGroup">
                            <p:stCondLst>
                              <p:cond delay="2000"/>
                            </p:stCondLst>
                            <p:childTnLst>
                              <p:par>
                                <p:cTn id="47" presetID="10" presetClass="entr" presetSubtype="0" fill="hold" nodeType="afterEffect">
                                  <p:stCondLst>
                                    <p:cond delay="0"/>
                                  </p:stCondLst>
                                  <p:childTnLst>
                                    <p:set>
                                      <p:cBhvr>
                                        <p:cTn id="48" dur="1" fill="hold">
                                          <p:stCondLst>
                                            <p:cond delay="0"/>
                                          </p:stCondLst>
                                        </p:cTn>
                                        <p:tgtEl>
                                          <p:spTgt spid="68711">
                                            <p:txEl>
                                              <p:pRg st="9" end="9"/>
                                            </p:txEl>
                                          </p:spTgt>
                                        </p:tgtEl>
                                        <p:attrNameLst>
                                          <p:attrName>style.visibility</p:attrName>
                                        </p:attrNameLst>
                                      </p:cBhvr>
                                      <p:to>
                                        <p:strVal val="visible"/>
                                      </p:to>
                                    </p:set>
                                    <p:animEffect transition="in" filter="fade">
                                      <p:cBhvr>
                                        <p:cTn id="49" dur="2000"/>
                                        <p:tgtEl>
                                          <p:spTgt spid="68711">
                                            <p:txEl>
                                              <p:pRg st="9" end="9"/>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68729"/>
                                        </p:tgtEl>
                                        <p:attrNameLst>
                                          <p:attrName>style.visibility</p:attrName>
                                        </p:attrNameLst>
                                      </p:cBhvr>
                                      <p:to>
                                        <p:strVal val="visible"/>
                                      </p:to>
                                    </p:set>
                                    <p:animEffect transition="in" filter="fade">
                                      <p:cBhvr>
                                        <p:cTn id="54" dur="2000"/>
                                        <p:tgtEl>
                                          <p:spTgt spid="68729"/>
                                        </p:tgtEl>
                                      </p:cBhvr>
                                    </p:animEffect>
                                  </p:childTnLst>
                                </p:cTn>
                              </p:par>
                            </p:childTnLst>
                          </p:cTn>
                        </p:par>
                        <p:par>
                          <p:cTn id="55" fill="hold" nodeType="afterGroup">
                            <p:stCondLst>
                              <p:cond delay="2000"/>
                            </p:stCondLst>
                            <p:childTnLst>
                              <p:par>
                                <p:cTn id="56" presetID="10" presetClass="entr" presetSubtype="0" fill="hold" nodeType="afterEffect">
                                  <p:stCondLst>
                                    <p:cond delay="0"/>
                                  </p:stCondLst>
                                  <p:childTnLst>
                                    <p:set>
                                      <p:cBhvr>
                                        <p:cTn id="57" dur="1" fill="hold">
                                          <p:stCondLst>
                                            <p:cond delay="0"/>
                                          </p:stCondLst>
                                        </p:cTn>
                                        <p:tgtEl>
                                          <p:spTgt spid="68711">
                                            <p:txEl>
                                              <p:pRg st="11" end="11"/>
                                            </p:txEl>
                                          </p:spTgt>
                                        </p:tgtEl>
                                        <p:attrNameLst>
                                          <p:attrName>style.visibility</p:attrName>
                                        </p:attrNameLst>
                                      </p:cBhvr>
                                      <p:to>
                                        <p:strVal val="visible"/>
                                      </p:to>
                                    </p:set>
                                    <p:animEffect transition="in" filter="fade">
                                      <p:cBhvr>
                                        <p:cTn id="58" dur="2000"/>
                                        <p:tgtEl>
                                          <p:spTgt spid="68711">
                                            <p:txEl>
                                              <p:pRg st="11" end="11"/>
                                            </p:txEl>
                                          </p:spTgt>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68779"/>
                                        </p:tgtEl>
                                        <p:attrNameLst>
                                          <p:attrName>style.visibility</p:attrName>
                                        </p:attrNameLst>
                                      </p:cBhvr>
                                      <p:to>
                                        <p:strVal val="visible"/>
                                      </p:to>
                                    </p:set>
                                    <p:animEffect transition="in" filter="fade">
                                      <p:cBhvr>
                                        <p:cTn id="63" dur="2000"/>
                                        <p:tgtEl>
                                          <p:spTgt spid="68779"/>
                                        </p:tgtEl>
                                      </p:cBhvr>
                                    </p:animEffect>
                                  </p:childTnLst>
                                </p:cTn>
                              </p:par>
                            </p:childTnLst>
                          </p:cTn>
                        </p:par>
                        <p:par>
                          <p:cTn id="64" fill="hold" nodeType="afterGroup">
                            <p:stCondLst>
                              <p:cond delay="2000"/>
                            </p:stCondLst>
                            <p:childTnLst>
                              <p:par>
                                <p:cTn id="65" presetID="10" presetClass="entr" presetSubtype="0" fill="hold" nodeType="afterEffect">
                                  <p:stCondLst>
                                    <p:cond delay="0"/>
                                  </p:stCondLst>
                                  <p:childTnLst>
                                    <p:set>
                                      <p:cBhvr>
                                        <p:cTn id="66" dur="1" fill="hold">
                                          <p:stCondLst>
                                            <p:cond delay="0"/>
                                          </p:stCondLst>
                                        </p:cTn>
                                        <p:tgtEl>
                                          <p:spTgt spid="68711">
                                            <p:txEl>
                                              <p:pRg st="13" end="13"/>
                                            </p:txEl>
                                          </p:spTgt>
                                        </p:tgtEl>
                                        <p:attrNameLst>
                                          <p:attrName>style.visibility</p:attrName>
                                        </p:attrNameLst>
                                      </p:cBhvr>
                                      <p:to>
                                        <p:strVal val="visible"/>
                                      </p:to>
                                    </p:set>
                                    <p:animEffect transition="in" filter="fade">
                                      <p:cBhvr>
                                        <p:cTn id="67" dur="2000"/>
                                        <p:tgtEl>
                                          <p:spTgt spid="68711">
                                            <p:txEl>
                                              <p:pRg st="13" end="13"/>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68777"/>
                                        </p:tgtEl>
                                        <p:attrNameLst>
                                          <p:attrName>style.visibility</p:attrName>
                                        </p:attrNameLst>
                                      </p:cBhvr>
                                      <p:to>
                                        <p:strVal val="visible"/>
                                      </p:to>
                                    </p:set>
                                    <p:animEffect transition="in" filter="fade">
                                      <p:cBhvr>
                                        <p:cTn id="72" dur="2000"/>
                                        <p:tgtEl>
                                          <p:spTgt spid="687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29" grpId="0"/>
      <p:bldP spid="68732" grpId="0"/>
      <p:bldP spid="68733" grpId="0"/>
      <p:bldP spid="68735" grpId="0"/>
      <p:bldP spid="68777" grpId="0"/>
      <p:bldP spid="6877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4"/>
          <p:cNvSpPr>
            <a:spLocks noGrp="1" noChangeArrowheads="1"/>
          </p:cNvSpPr>
          <p:nvPr>
            <p:ph type="title"/>
          </p:nvPr>
        </p:nvSpPr>
        <p:spPr/>
        <p:txBody>
          <a:bodyPr/>
          <a:lstStyle/>
          <a:p>
            <a:pPr algn="ctr" eaLnBrk="1" hangingPunct="1"/>
            <a:r>
              <a:rPr lang="cs-CZ" smtClean="0">
                <a:solidFill>
                  <a:srgbClr val="FF9900"/>
                </a:solidFill>
              </a:rPr>
              <a:t> </a:t>
            </a:r>
            <a:r>
              <a:rPr lang="cs-CZ" sz="4000" smtClean="0">
                <a:solidFill>
                  <a:srgbClr val="FF9900"/>
                </a:solidFill>
              </a:rPr>
              <a:t>3. Aufgabe</a:t>
            </a:r>
            <a:endParaRPr lang="cs-CZ" sz="3200" smtClean="0">
              <a:solidFill>
                <a:srgbClr val="CC3300"/>
              </a:solidFill>
            </a:endParaRPr>
          </a:p>
        </p:txBody>
      </p:sp>
      <p:sp>
        <p:nvSpPr>
          <p:cNvPr id="21507" name="Rectangle 5"/>
          <p:cNvSpPr>
            <a:spLocks noGrp="1" noChangeArrowheads="1"/>
          </p:cNvSpPr>
          <p:nvPr>
            <p:ph idx="1"/>
          </p:nvPr>
        </p:nvSpPr>
        <p:spPr/>
        <p:txBody>
          <a:bodyPr/>
          <a:lstStyle/>
          <a:p>
            <a:pPr algn="ctr" eaLnBrk="1" hangingPunct="1">
              <a:buFont typeface="Wingdings" pitchFamily="2" charset="2"/>
              <a:buNone/>
            </a:pPr>
            <a:endParaRPr lang="cs-CZ" sz="3600" b="1" smtClean="0">
              <a:solidFill>
                <a:schemeClr val="tx2"/>
              </a:solidFill>
            </a:endParaRPr>
          </a:p>
          <a:p>
            <a:pPr eaLnBrk="1" hangingPunct="1">
              <a:buFont typeface="Wingdings" pitchFamily="2" charset="2"/>
              <a:buNone/>
            </a:pPr>
            <a:r>
              <a:rPr lang="cs-CZ" sz="3600" b="1" smtClean="0">
                <a:solidFill>
                  <a:schemeClr val="tx2"/>
                </a:solidFill>
              </a:rPr>
              <a:t>   </a:t>
            </a:r>
            <a:r>
              <a:rPr lang="de-DE" sz="3600" b="1" smtClean="0">
                <a:solidFill>
                  <a:schemeClr val="tx2"/>
                </a:solidFill>
              </a:rPr>
              <a:t>Anhand </a:t>
            </a:r>
            <a:r>
              <a:rPr lang="cs-CZ" sz="3600" b="1" smtClean="0">
                <a:solidFill>
                  <a:schemeClr val="tx2"/>
                </a:solidFill>
              </a:rPr>
              <a:t> </a:t>
            </a:r>
            <a:r>
              <a:rPr lang="de-DE" sz="3600" b="1" smtClean="0">
                <a:solidFill>
                  <a:schemeClr val="tx2"/>
                </a:solidFill>
              </a:rPr>
              <a:t>der</a:t>
            </a:r>
            <a:r>
              <a:rPr lang="cs-CZ" sz="3600" b="1" smtClean="0">
                <a:solidFill>
                  <a:schemeClr val="tx2"/>
                </a:solidFill>
              </a:rPr>
              <a:t> </a:t>
            </a:r>
            <a:r>
              <a:rPr lang="de-DE" sz="3600" b="1" smtClean="0">
                <a:solidFill>
                  <a:schemeClr val="tx2"/>
                </a:solidFill>
              </a:rPr>
              <a:t> </a:t>
            </a:r>
            <a:r>
              <a:rPr lang="cs-CZ" sz="3600" b="1" smtClean="0">
                <a:solidFill>
                  <a:schemeClr val="tx2"/>
                </a:solidFill>
              </a:rPr>
              <a:t>Tabelle  bilden Sie  </a:t>
            </a:r>
            <a:r>
              <a:rPr lang="de-DE" sz="3600" b="1" smtClean="0">
                <a:solidFill>
                  <a:schemeClr val="tx2"/>
                </a:solidFill>
              </a:rPr>
              <a:t>Sätze</a:t>
            </a:r>
            <a:r>
              <a:rPr lang="cs-CZ" sz="3600" b="1" smtClean="0">
                <a:solidFill>
                  <a:schemeClr val="tx2"/>
                </a:solidFill>
              </a:rPr>
              <a:t> mit Verpackungen der einzelnen  Baustoffe</a:t>
            </a:r>
            <a:endParaRPr lang="cs-CZ" sz="3600" b="1" smtClean="0"/>
          </a:p>
          <a:p>
            <a:pPr eaLnBrk="1" hangingPunct="1">
              <a:buFont typeface="Wingdings" pitchFamily="2" charset="2"/>
              <a:buNone/>
            </a:pPr>
            <a:endParaRPr lang="cs-CZ" sz="3600" b="1" smtClean="0"/>
          </a:p>
          <a:p>
            <a:pPr eaLnBrk="1" hangingPunct="1">
              <a:buFont typeface="Wingdings" pitchFamily="2" charset="2"/>
              <a:buNone/>
            </a:pPr>
            <a:r>
              <a:rPr lang="de-DE" b="1" smtClean="0"/>
              <a:t>   </a:t>
            </a:r>
            <a:endParaRPr lang="cs-CZ" smtClean="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Grp="1" noChangeArrowheads="1"/>
          </p:cNvSpPr>
          <p:nvPr>
            <p:ph type="title"/>
          </p:nvPr>
        </p:nvSpPr>
        <p:spPr/>
        <p:txBody>
          <a:bodyPr/>
          <a:lstStyle/>
          <a:p>
            <a:pPr eaLnBrk="1" hangingPunct="1"/>
            <a:r>
              <a:rPr lang="cs-CZ" smtClean="0"/>
              <a:t>Wortschatz</a:t>
            </a:r>
          </a:p>
        </p:txBody>
      </p:sp>
      <p:sp>
        <p:nvSpPr>
          <p:cNvPr id="22531" name="Rectangle 3"/>
          <p:cNvSpPr>
            <a:spLocks noGrp="1" noChangeArrowheads="1"/>
          </p:cNvSpPr>
          <p:nvPr>
            <p:ph idx="1"/>
          </p:nvPr>
        </p:nvSpPr>
        <p:spPr>
          <a:xfrm>
            <a:off x="838200" y="2362200"/>
            <a:ext cx="8305800" cy="4495800"/>
          </a:xfrm>
        </p:spPr>
        <p:txBody>
          <a:bodyPr/>
          <a:lstStyle/>
          <a:p>
            <a:pPr eaLnBrk="1" hangingPunct="1">
              <a:lnSpc>
                <a:spcPct val="80000"/>
              </a:lnSpc>
            </a:pPr>
            <a:r>
              <a:rPr lang="cs-CZ" sz="1800" b="1" smtClean="0"/>
              <a:t>r Baustoff, e                              stavební hmota, stavební materiál</a:t>
            </a:r>
          </a:p>
          <a:p>
            <a:pPr eaLnBrk="1" hangingPunct="1">
              <a:lnSpc>
                <a:spcPct val="80000"/>
              </a:lnSpc>
            </a:pPr>
            <a:r>
              <a:rPr lang="cs-CZ" sz="1800" b="1" smtClean="0"/>
              <a:t>r Ziegel, -                                   cihla</a:t>
            </a:r>
          </a:p>
          <a:p>
            <a:pPr eaLnBrk="1" hangingPunct="1">
              <a:lnSpc>
                <a:spcPct val="80000"/>
              </a:lnSpc>
            </a:pPr>
            <a:r>
              <a:rPr lang="cs-CZ" sz="1800" b="1" smtClean="0"/>
              <a:t>r Stein, e                                    kámen</a:t>
            </a:r>
          </a:p>
          <a:p>
            <a:pPr eaLnBrk="1" hangingPunct="1">
              <a:lnSpc>
                <a:spcPct val="80000"/>
              </a:lnSpc>
            </a:pPr>
            <a:r>
              <a:rPr lang="cs-CZ" sz="1800" b="1" smtClean="0"/>
              <a:t>r Kalk, e                                     vápno</a:t>
            </a:r>
          </a:p>
          <a:p>
            <a:pPr eaLnBrk="1" hangingPunct="1">
              <a:lnSpc>
                <a:spcPct val="80000"/>
              </a:lnSpc>
            </a:pPr>
            <a:r>
              <a:rPr lang="cs-CZ" sz="1800" b="1" smtClean="0"/>
              <a:t>e Bindemittel                            pojiva</a:t>
            </a:r>
          </a:p>
          <a:p>
            <a:pPr eaLnBrk="1" hangingPunct="1">
              <a:lnSpc>
                <a:spcPct val="80000"/>
              </a:lnSpc>
            </a:pPr>
            <a:r>
              <a:rPr lang="cs-CZ" sz="1800" b="1" smtClean="0"/>
              <a:t>s Brett, er                                  prkno</a:t>
            </a:r>
          </a:p>
          <a:p>
            <a:pPr eaLnBrk="1" hangingPunct="1">
              <a:lnSpc>
                <a:spcPct val="80000"/>
              </a:lnSpc>
            </a:pPr>
            <a:r>
              <a:rPr lang="cs-CZ" sz="1800" b="1" smtClean="0"/>
              <a:t>r Dachstuhl, ü-e                        krov</a:t>
            </a:r>
          </a:p>
          <a:p>
            <a:pPr eaLnBrk="1" hangingPunct="1">
              <a:lnSpc>
                <a:spcPct val="80000"/>
              </a:lnSpc>
            </a:pPr>
            <a:r>
              <a:rPr lang="cs-CZ" sz="1800" b="1" smtClean="0"/>
              <a:t>r Fußbodenbelag, ä-e              podlahová  krytina</a:t>
            </a:r>
          </a:p>
          <a:p>
            <a:pPr eaLnBrk="1" hangingPunct="1">
              <a:lnSpc>
                <a:spcPct val="80000"/>
              </a:lnSpc>
            </a:pPr>
            <a:r>
              <a:rPr lang="cs-CZ" sz="1800" b="1" smtClean="0"/>
              <a:t>e Scheibe, n                              (okenní) tabule</a:t>
            </a:r>
          </a:p>
          <a:p>
            <a:pPr eaLnBrk="1" hangingPunct="1">
              <a:lnSpc>
                <a:spcPct val="80000"/>
              </a:lnSpc>
            </a:pPr>
            <a:r>
              <a:rPr lang="cs-CZ" sz="1800" b="1" smtClean="0"/>
              <a:t>e Dachdeckung, en                  střešní krytina</a:t>
            </a:r>
          </a:p>
          <a:p>
            <a:pPr eaLnBrk="1" hangingPunct="1">
              <a:lnSpc>
                <a:spcPct val="80000"/>
              </a:lnSpc>
            </a:pPr>
            <a:r>
              <a:rPr lang="cs-CZ" sz="1800" b="1" smtClean="0"/>
              <a:t>r Dämmstoff, e                          izolační hmota              </a:t>
            </a:r>
          </a:p>
          <a:p>
            <a:pPr eaLnBrk="1" hangingPunct="1">
              <a:lnSpc>
                <a:spcPct val="80000"/>
              </a:lnSpc>
            </a:pPr>
            <a:r>
              <a:rPr lang="cs-CZ" sz="1800" b="1" smtClean="0"/>
              <a:t>r Dichtstoff, e                            těsnicí hmota </a:t>
            </a:r>
          </a:p>
          <a:p>
            <a:pPr eaLnBrk="1" hangingPunct="1">
              <a:lnSpc>
                <a:spcPct val="80000"/>
              </a:lnSpc>
            </a:pPr>
            <a:r>
              <a:rPr lang="cs-CZ" sz="1800" b="1" smtClean="0"/>
              <a:t>s Bitumen                                  živice, asfalt</a:t>
            </a:r>
          </a:p>
          <a:p>
            <a:pPr eaLnBrk="1" hangingPunct="1">
              <a:lnSpc>
                <a:spcPct val="80000"/>
              </a:lnSpc>
            </a:pPr>
            <a:r>
              <a:rPr lang="cs-CZ" sz="1800" b="1" smtClean="0"/>
              <a:t>e Noppenbahn, en                    nopová fólie</a:t>
            </a:r>
          </a:p>
          <a:p>
            <a:pPr eaLnBrk="1" hangingPunct="1">
              <a:lnSpc>
                <a:spcPct val="80000"/>
              </a:lnSpc>
            </a:pPr>
            <a:r>
              <a:rPr lang="cs-CZ" sz="1800" b="1" smtClean="0"/>
              <a:t>e Ausfüllung, en                       výplň</a:t>
            </a:r>
          </a:p>
          <a:p>
            <a:pPr eaLnBrk="1" hangingPunct="1">
              <a:lnSpc>
                <a:spcPct val="80000"/>
              </a:lnSpc>
            </a:pPr>
            <a:r>
              <a:rPr lang="cs-CZ" sz="1800" b="1" smtClean="0"/>
              <a:t>e Dose, n                                   plechovka</a:t>
            </a:r>
          </a:p>
          <a:p>
            <a:pPr eaLnBrk="1" hangingPunct="1">
              <a:lnSpc>
                <a:spcPct val="80000"/>
              </a:lnSpc>
            </a:pPr>
            <a:endParaRPr lang="cs-CZ" sz="1800" b="1" smtClean="0"/>
          </a:p>
          <a:p>
            <a:pPr eaLnBrk="1" hangingPunct="1">
              <a:lnSpc>
                <a:spcPct val="80000"/>
              </a:lnSpc>
            </a:pPr>
            <a:endParaRPr lang="cs-CZ" sz="1800" b="1" smtClean="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AutoShape 2"/>
          <p:cNvSpPr>
            <a:spLocks noGrp="1" noChangeArrowheads="1"/>
          </p:cNvSpPr>
          <p:nvPr>
            <p:ph type="title"/>
          </p:nvPr>
        </p:nvSpPr>
        <p:spPr>
          <a:xfrm>
            <a:off x="762000" y="0"/>
            <a:ext cx="7924800" cy="765175"/>
          </a:xfrm>
        </p:spPr>
        <p:txBody>
          <a:bodyPr/>
          <a:lstStyle/>
          <a:p>
            <a:pPr eaLnBrk="1" hangingPunct="1"/>
            <a:r>
              <a:rPr lang="cs-CZ" smtClean="0"/>
              <a:t>Zdroje obrázků:</a:t>
            </a:r>
          </a:p>
        </p:txBody>
      </p:sp>
      <p:sp>
        <p:nvSpPr>
          <p:cNvPr id="23555" name="Rectangle 3"/>
          <p:cNvSpPr>
            <a:spLocks noGrp="1" noChangeArrowheads="1"/>
          </p:cNvSpPr>
          <p:nvPr>
            <p:ph idx="1"/>
          </p:nvPr>
        </p:nvSpPr>
        <p:spPr>
          <a:xfrm>
            <a:off x="827088" y="836613"/>
            <a:ext cx="8316912" cy="6021387"/>
          </a:xfrm>
        </p:spPr>
        <p:txBody>
          <a:bodyPr/>
          <a:lstStyle/>
          <a:p>
            <a:pPr eaLnBrk="1" hangingPunct="1">
              <a:lnSpc>
                <a:spcPct val="80000"/>
              </a:lnSpc>
              <a:buFont typeface="Wingdings" pitchFamily="2" charset="2"/>
              <a:buNone/>
            </a:pPr>
            <a:r>
              <a:rPr lang="cs-CZ" sz="1000" smtClean="0"/>
              <a:t>           AUTOR NEUVEDEN. </a:t>
            </a:r>
            <a:r>
              <a:rPr lang="cs-CZ" sz="1000" i="1" smtClean="0"/>
              <a:t>Naturstein</a:t>
            </a:r>
            <a:r>
              <a:rPr lang="cs-CZ" sz="1000" smtClean="0"/>
              <a:t> [online]. [cit. 25.2.2013]. Dostupný na WWW: </a:t>
            </a:r>
          </a:p>
          <a:p>
            <a:pPr eaLnBrk="1" hangingPunct="1">
              <a:lnSpc>
                <a:spcPct val="80000"/>
              </a:lnSpc>
              <a:buFont typeface="Wingdings" pitchFamily="2" charset="2"/>
              <a:buNone/>
            </a:pPr>
            <a:r>
              <a:rPr lang="cs-CZ" sz="1000" smtClean="0"/>
              <a:t>        </a:t>
            </a:r>
            <a:r>
              <a:rPr lang="cs-CZ" sz="1000" smtClean="0">
                <a:hlinkClick r:id="rId2"/>
              </a:rPr>
              <a:t>http://t0.gstatic.com/images?q=tbn:ANd9GcRSbI2CxHoq6VAJOHGAz6pUVozg_JLfwGOnELIMusT4</a:t>
            </a:r>
            <a:endParaRPr lang="cs-CZ" sz="1000" smtClean="0"/>
          </a:p>
          <a:p>
            <a:pPr eaLnBrk="1" hangingPunct="1">
              <a:lnSpc>
                <a:spcPct val="80000"/>
              </a:lnSpc>
              <a:buFont typeface="Wingdings" pitchFamily="2" charset="2"/>
              <a:buNone/>
            </a:pPr>
            <a:r>
              <a:rPr lang="cs-CZ" sz="1000" smtClean="0"/>
              <a:t>        AUTOR NEUVEDEN. </a:t>
            </a:r>
            <a:r>
              <a:rPr lang="cs-CZ" sz="1000" i="1" smtClean="0"/>
              <a:t>ziegel.de</a:t>
            </a:r>
            <a:r>
              <a:rPr lang="cs-CZ" sz="1000" smtClean="0"/>
              <a:t> [online]. [cit. 25.2.2013]. Dostupný na WWW: </a:t>
            </a:r>
            <a:r>
              <a:rPr lang="cs-CZ" sz="1000" smtClean="0">
                <a:hlinkClick r:id="rId3"/>
              </a:rPr>
              <a:t>http://t1.gstatic.com/images?q=tbn:ANd9GcSqyFfExe</a:t>
            </a:r>
            <a:endParaRPr lang="cs-CZ" sz="1000" smtClean="0"/>
          </a:p>
          <a:p>
            <a:pPr eaLnBrk="1" hangingPunct="1">
              <a:lnSpc>
                <a:spcPct val="80000"/>
              </a:lnSpc>
              <a:buFont typeface="Wingdings" pitchFamily="2" charset="2"/>
              <a:buNone/>
            </a:pPr>
            <a:r>
              <a:rPr lang="cs-CZ" sz="1000" smtClean="0"/>
              <a:t>        Jgg4WvHfUcLzUpf6klO7CIK8Ww4ypDinWQzwt_XPwD7YzxiXB </a:t>
            </a:r>
          </a:p>
          <a:p>
            <a:pPr eaLnBrk="1" hangingPunct="1">
              <a:lnSpc>
                <a:spcPct val="80000"/>
              </a:lnSpc>
              <a:buFont typeface="Wingdings" pitchFamily="2" charset="2"/>
              <a:buNone/>
            </a:pPr>
            <a:r>
              <a:rPr lang="cs-CZ" sz="1000" smtClean="0"/>
              <a:t>        AUTOR NEUVEDEN. </a:t>
            </a:r>
            <a:r>
              <a:rPr lang="cs-CZ" sz="1000" i="1" smtClean="0"/>
              <a:t>fliesen-aldemir.de</a:t>
            </a:r>
            <a:r>
              <a:rPr lang="cs-CZ" sz="1000" smtClean="0"/>
              <a:t> [online]. [cit. 25.2.2013]. Dostupný na WWW: http://t0.gstatic.com/images?q=tbn:ANd9GcSeKNAfBKXCtcrwldT1hyX9oF4yb2j8qv5rdb9A9oDyTJeBF4z5mRRkd-Y  </a:t>
            </a:r>
          </a:p>
          <a:p>
            <a:pPr eaLnBrk="1" hangingPunct="1">
              <a:lnSpc>
                <a:spcPct val="80000"/>
              </a:lnSpc>
              <a:buFont typeface="Wingdings" pitchFamily="2" charset="2"/>
              <a:buNone/>
            </a:pPr>
            <a:r>
              <a:rPr lang="cs-CZ" sz="1000" smtClean="0"/>
              <a:t>        AUTOR NEUVEDEN. </a:t>
            </a:r>
            <a:r>
              <a:rPr lang="cs-CZ" sz="1000" i="1" smtClean="0"/>
              <a:t>dachreinigung-info.de</a:t>
            </a:r>
            <a:r>
              <a:rPr lang="cs-CZ" sz="1000" smtClean="0"/>
              <a:t> [online]. [cit. 25.2.2013]. Dostupný na WWW: </a:t>
            </a:r>
          </a:p>
          <a:p>
            <a:pPr eaLnBrk="1" hangingPunct="1">
              <a:lnSpc>
                <a:spcPct val="80000"/>
              </a:lnSpc>
              <a:buFont typeface="Wingdings" pitchFamily="2" charset="2"/>
              <a:buNone/>
            </a:pPr>
            <a:endParaRPr lang="cs-CZ" sz="1000" smtClean="0"/>
          </a:p>
          <a:p>
            <a:pPr eaLnBrk="1" hangingPunct="1">
              <a:lnSpc>
                <a:spcPct val="80000"/>
              </a:lnSpc>
              <a:buFont typeface="Wingdings" pitchFamily="2" charset="2"/>
              <a:buNone/>
            </a:pPr>
            <a:endParaRPr lang="cs-CZ" sz="1000" smtClean="0"/>
          </a:p>
          <a:p>
            <a:pPr eaLnBrk="1" hangingPunct="1">
              <a:lnSpc>
                <a:spcPct val="80000"/>
              </a:lnSpc>
              <a:buFont typeface="Wingdings" pitchFamily="2" charset="2"/>
              <a:buNone/>
            </a:pPr>
            <a:endParaRPr lang="cs-CZ" sz="1000" smtClean="0"/>
          </a:p>
          <a:p>
            <a:pPr eaLnBrk="1" hangingPunct="1">
              <a:lnSpc>
                <a:spcPct val="80000"/>
              </a:lnSpc>
              <a:buFont typeface="Wingdings" pitchFamily="2" charset="2"/>
              <a:buNone/>
            </a:pPr>
            <a:r>
              <a:rPr lang="cs-CZ" sz="1000" smtClean="0"/>
              <a:t>         http://t0.gstatic.com/images?q=tbn:ANd9GcRcfWh2nopuQAKndOMH7QTFvewviHnqNOKgnOJPhUWIZrpL_El6XYUJdFQ        </a:t>
            </a:r>
          </a:p>
          <a:p>
            <a:pPr eaLnBrk="1" hangingPunct="1">
              <a:lnSpc>
                <a:spcPct val="80000"/>
              </a:lnSpc>
              <a:buFont typeface="Wingdings" pitchFamily="2" charset="2"/>
              <a:buNone/>
            </a:pPr>
            <a:r>
              <a:rPr lang="cs-CZ" sz="1000" smtClean="0"/>
              <a:t>        AUTOR NEUVEDEN. </a:t>
            </a:r>
            <a:r>
              <a:rPr lang="cs-CZ" sz="1000" i="1" smtClean="0"/>
              <a:t>gutachter.tumblr.com</a:t>
            </a:r>
            <a:r>
              <a:rPr lang="cs-CZ" sz="1000" smtClean="0"/>
              <a:t> [online]. [cit. 25.2.2013]. Dostupný na WWW: http://t3.gstatic.com/images?q=tbn:ANd9GcSQh8G2dyhggSTbEWpfds9ArUVhybk9P0gl_wiU_wnOwjbMVEAI0D1Tww </a:t>
            </a:r>
          </a:p>
          <a:p>
            <a:pPr eaLnBrk="1" hangingPunct="1">
              <a:lnSpc>
                <a:spcPct val="80000"/>
              </a:lnSpc>
              <a:buFont typeface="Wingdings" pitchFamily="2" charset="2"/>
              <a:buNone/>
            </a:pPr>
            <a:r>
              <a:rPr lang="cs-CZ" sz="1000" smtClean="0"/>
              <a:t>        AUTOR NEUVEDENhttp://t3.gstatic.com/images?q=tbn:ANd9GcT-oZ-kLWYUfjx6Kqv1HLMdBbnMpw6fQr-EHS8AFbAPQx2Ug25KVlVSzQ</a:t>
            </a:r>
          </a:p>
          <a:p>
            <a:pPr eaLnBrk="1" hangingPunct="1">
              <a:lnSpc>
                <a:spcPct val="80000"/>
              </a:lnSpc>
              <a:buFont typeface="Wingdings" pitchFamily="2" charset="2"/>
              <a:buNone/>
            </a:pPr>
            <a:r>
              <a:rPr lang="cs-CZ" sz="1000" smtClean="0"/>
              <a:t>        AUTOR NEUVEDEN. </a:t>
            </a:r>
            <a:r>
              <a:rPr lang="cs-CZ" sz="1000" i="1" smtClean="0"/>
              <a:t>german.alibaba.com</a:t>
            </a:r>
            <a:r>
              <a:rPr lang="cs-CZ" sz="1000" smtClean="0"/>
              <a:t> [online]. [cit. 25.2.2013]. Dostupný na WWW: </a:t>
            </a:r>
            <a:r>
              <a:rPr lang="cs-CZ" sz="1000" smtClean="0">
                <a:hlinkClick r:id="rId4"/>
              </a:rPr>
              <a:t>http://t2.gstatic.com/images?q=tbn:ANd9GcSiG8EPm3zQe7PzXIbh-CRcynbs63HLySS_QRUv6EJFoKM2qmIp2cgVNw</a:t>
            </a:r>
            <a:endParaRPr lang="cs-CZ" sz="1000" smtClean="0"/>
          </a:p>
          <a:p>
            <a:pPr eaLnBrk="1" hangingPunct="1">
              <a:lnSpc>
                <a:spcPct val="80000"/>
              </a:lnSpc>
              <a:buFont typeface="Wingdings" pitchFamily="2" charset="2"/>
              <a:buNone/>
            </a:pPr>
            <a:r>
              <a:rPr lang="cs-CZ" sz="1000" smtClean="0"/>
              <a:t>         AUTOR NEUVEDEN. </a:t>
            </a:r>
            <a:r>
              <a:rPr lang="cs-CZ" sz="1000" i="1" smtClean="0"/>
              <a:t>das-bau-team-dresden.de</a:t>
            </a:r>
            <a:r>
              <a:rPr lang="cs-CZ" sz="1000" smtClean="0"/>
              <a:t> [online]. [cit. 25.2.2013]. Dostupný na WWW: http://t0.gstatic.com/images?q=tbn:ANd9GcRAv0TdGCrTjh4vVDsc7fFOT4SMoRv9nRt4N521-lABdZagMXh2o-Sj2Vk </a:t>
            </a:r>
          </a:p>
          <a:p>
            <a:pPr eaLnBrk="1" hangingPunct="1">
              <a:lnSpc>
                <a:spcPct val="80000"/>
              </a:lnSpc>
              <a:buFont typeface="Wingdings" pitchFamily="2" charset="2"/>
              <a:buNone/>
            </a:pPr>
            <a:r>
              <a:rPr lang="cs-CZ" sz="1000" smtClean="0"/>
              <a:t>        AUTOR NEUVEDEN. </a:t>
            </a:r>
            <a:r>
              <a:rPr lang="cs-CZ" sz="1000" i="1" smtClean="0"/>
              <a:t>meyer-fenster.de</a:t>
            </a:r>
            <a:r>
              <a:rPr lang="cs-CZ" sz="1000" smtClean="0"/>
              <a:t> [online]. [cit.25.2.2013]. Dostupný na WWW: http://t1.gstatic.com/images?q=tbn:ANd9GcSlfpfffE4qCJkU8z21p1YgD2IMEUacLDLT5U2SPFBlcFb22X_OgQg8N1s </a:t>
            </a:r>
          </a:p>
          <a:p>
            <a:pPr eaLnBrk="1" hangingPunct="1">
              <a:lnSpc>
                <a:spcPct val="80000"/>
              </a:lnSpc>
              <a:buFont typeface="Wingdings" pitchFamily="2" charset="2"/>
              <a:buNone/>
            </a:pPr>
            <a:r>
              <a:rPr lang="cs-CZ" sz="1000" smtClean="0"/>
              <a:t>        AUTOR NEUVEDEN. </a:t>
            </a:r>
            <a:r>
              <a:rPr lang="cs-CZ" sz="1000" i="1" smtClean="0"/>
              <a:t>steelcon-service.com</a:t>
            </a:r>
            <a:r>
              <a:rPr lang="cs-CZ" sz="1000" smtClean="0"/>
              <a:t> [online]. [cit.25.2.2013]. Dostupný na WWW: http://t2.gstatic.com/images?q=tbn:ANd9GcSBfD77vtxSPJpg6Fp9WE4WpWTmzlUQhlKexdVirXi3evF5A8U-Nilmkt4 </a:t>
            </a:r>
          </a:p>
          <a:p>
            <a:pPr eaLnBrk="1" hangingPunct="1">
              <a:lnSpc>
                <a:spcPct val="80000"/>
              </a:lnSpc>
              <a:buFont typeface="Wingdings" pitchFamily="2" charset="2"/>
              <a:buNone/>
            </a:pPr>
            <a:r>
              <a:rPr lang="cs-CZ" sz="1000" smtClean="0"/>
              <a:t>        AUTOR NEUVEDEN. </a:t>
            </a:r>
            <a:r>
              <a:rPr lang="cs-CZ" sz="1000" i="1" smtClean="0"/>
              <a:t>uni-stuttgart.de</a:t>
            </a:r>
            <a:r>
              <a:rPr lang="cs-CZ" sz="1000" smtClean="0"/>
              <a:t> [online]. [cit. 25.2.2013]. Dostupný na WWW: http://t3.gstatic.com/images?q=tbn:ANd9GcQTsq8-4g3Nrdd1Uir4ClLIrv2ilOYDtX99ExhHJxZH2OqWut697v2gYN4 </a:t>
            </a:r>
          </a:p>
          <a:p>
            <a:pPr eaLnBrk="1" hangingPunct="1">
              <a:lnSpc>
                <a:spcPct val="80000"/>
              </a:lnSpc>
              <a:buFont typeface="Wingdings" pitchFamily="2" charset="2"/>
              <a:buNone/>
            </a:pPr>
            <a:r>
              <a:rPr lang="cs-CZ" sz="1000" smtClean="0"/>
              <a:t>       AUTOR NEUVEDEN. </a:t>
            </a:r>
            <a:r>
              <a:rPr lang="cs-CZ" sz="1000" i="1" smtClean="0"/>
              <a:t>teambaultd.de</a:t>
            </a:r>
            <a:r>
              <a:rPr lang="cs-CZ" sz="1000" smtClean="0"/>
              <a:t> [online]. [cit. 25.2.2013]. Dostupný na WWW: http://t1.gstatic.com/images?q=tbn:ANd9GcShP1UlIDay7bQ9CN2CRyAXWBU1O5fgHxlb9aqjCqd4u_Ze-ItT3JPWBQ </a:t>
            </a:r>
          </a:p>
          <a:p>
            <a:pPr eaLnBrk="1" hangingPunct="1">
              <a:lnSpc>
                <a:spcPct val="80000"/>
              </a:lnSpc>
              <a:buFont typeface="Wingdings" pitchFamily="2" charset="2"/>
              <a:buNone/>
            </a:pPr>
            <a:r>
              <a:rPr lang="cs-CZ" sz="1000" smtClean="0"/>
              <a:t>       AUTOR NEUVEDEN. </a:t>
            </a:r>
            <a:r>
              <a:rPr lang="cs-CZ" sz="1000" i="1" smtClean="0"/>
              <a:t>rialto-design.de</a:t>
            </a:r>
            <a:r>
              <a:rPr lang="cs-CZ" sz="1000" smtClean="0"/>
              <a:t> [online]. [cit. 25.2.2013]. Dostupný na WWW: http://t3.gstatic.com/images?q=tbn:ANd9GcSlQT0DG1rwTkxZvPzLbIyR1XZaQsZ35p5h3Cte9lHFMPMLDVm2VCR2IJM </a:t>
            </a:r>
          </a:p>
          <a:p>
            <a:pPr eaLnBrk="1" hangingPunct="1">
              <a:lnSpc>
                <a:spcPct val="80000"/>
              </a:lnSpc>
              <a:buFont typeface="Wingdings" pitchFamily="2" charset="2"/>
              <a:buNone/>
            </a:pPr>
            <a:r>
              <a:rPr lang="cs-CZ" sz="1000" smtClean="0"/>
              <a:t>       AUTOR NEUVEDEN. </a:t>
            </a:r>
            <a:r>
              <a:rPr lang="cs-CZ" sz="1000" i="1" smtClean="0"/>
              <a:t>achenbach-muenchen.de</a:t>
            </a:r>
            <a:r>
              <a:rPr lang="cs-CZ" sz="1000" smtClean="0"/>
              <a:t> [online]. [cit. 25.2.2013]. Dostupný na WWW: http://t1.gstatic.com/images?q=tbn:ANd9GcRfRpte6oG-DuQpCMiGctV6ssdW35_d-TjoMFlQ10v44sOXxHbt-w </a:t>
            </a:r>
          </a:p>
          <a:p>
            <a:pPr eaLnBrk="1" hangingPunct="1">
              <a:lnSpc>
                <a:spcPct val="80000"/>
              </a:lnSpc>
              <a:buFont typeface="Wingdings" pitchFamily="2" charset="2"/>
              <a:buNone/>
            </a:pPr>
            <a:r>
              <a:rPr lang="cs-CZ" sz="1000" smtClean="0"/>
              <a:t>       AUTOR NEUVEDEN. </a:t>
            </a:r>
            <a:r>
              <a:rPr lang="cs-CZ" sz="1000" i="1" smtClean="0"/>
              <a:t>ebay.de</a:t>
            </a:r>
            <a:r>
              <a:rPr lang="cs-CZ" sz="1000" smtClean="0"/>
              <a:t> [online]. [cit. 25.2.2013]. Dostupný na WWW: http://t3.gstatic.com/images?q=tbn:ANd9GcRZrWArQcZzQG1hY1onmBYUqp78VEsXxCqylvMQ2hMfs5iJ9MuVWDydXGA </a:t>
            </a:r>
          </a:p>
          <a:p>
            <a:pPr eaLnBrk="1" hangingPunct="1">
              <a:lnSpc>
                <a:spcPct val="80000"/>
              </a:lnSpc>
              <a:buFont typeface="Wingdings" pitchFamily="2" charset="2"/>
              <a:buNone/>
            </a:pPr>
            <a:r>
              <a:rPr lang="cs-CZ" sz="1000" smtClean="0"/>
              <a:t>       AUTOR NEUVEDEN. </a:t>
            </a:r>
            <a:r>
              <a:rPr lang="cs-CZ" sz="1000" i="1" smtClean="0"/>
              <a:t>shop.glaspartner.com</a:t>
            </a:r>
            <a:r>
              <a:rPr lang="cs-CZ" sz="1000" smtClean="0"/>
              <a:t> [online]. [cit. 25.2.2013]. Dostupný na WWW: http://t0.gstatic.com/images?q=tbn:ANd9GcSwNgROvfYxDACRquW8ttWQBUhjvjUUeZt2u5DjhnlhfAY3z5tK8I8O2pk </a:t>
            </a:r>
          </a:p>
          <a:p>
            <a:pPr eaLnBrk="1" hangingPunct="1">
              <a:lnSpc>
                <a:spcPct val="80000"/>
              </a:lnSpc>
              <a:buFont typeface="Wingdings" pitchFamily="2" charset="2"/>
              <a:buNone/>
            </a:pPr>
            <a:r>
              <a:rPr lang="cs-CZ" sz="1000" smtClean="0"/>
              <a:t>       AUTOR NEUVEDEN. </a:t>
            </a:r>
            <a:r>
              <a:rPr lang="cs-CZ" sz="1000" i="1" smtClean="0"/>
              <a:t>glaszeitung.at</a:t>
            </a:r>
            <a:r>
              <a:rPr lang="cs-CZ" sz="1000" smtClean="0"/>
              <a:t> [online]. [cit. 25.2.2013]. Dostupný na WWW: http://t0.gstatic.com/images?q=tbn:ANd9GcSrDTRyrOSTvo8kQsnP0blwd5UTieSjJeeDpjC7Z768ATr-1dAbnw </a:t>
            </a:r>
          </a:p>
          <a:p>
            <a:pPr eaLnBrk="1" hangingPunct="1">
              <a:lnSpc>
                <a:spcPct val="80000"/>
              </a:lnSpc>
              <a:buFont typeface="Wingdings" pitchFamily="2" charset="2"/>
              <a:buNone/>
            </a:pPr>
            <a:r>
              <a:rPr lang="cs-CZ" sz="1000" smtClean="0"/>
              <a:t>       AUTOR NEUVEDEN. </a:t>
            </a:r>
            <a:r>
              <a:rPr lang="cs-CZ" sz="1000" i="1" smtClean="0"/>
              <a:t>xn--bauerundprls-ejb.de</a:t>
            </a:r>
            <a:r>
              <a:rPr lang="cs-CZ" sz="1000" smtClean="0"/>
              <a:t> [online]. [cit. 25.2.2013]. Dostupný na WWW: http://t1.gstatic.com/images?q=tbn:ANd9GcQFnKZae3wTvx4OSEROev--2SqyZmWL7DQx3L2PvYBsoCMNBqlw </a:t>
            </a:r>
          </a:p>
          <a:p>
            <a:pPr eaLnBrk="1" hangingPunct="1">
              <a:lnSpc>
                <a:spcPct val="80000"/>
              </a:lnSpc>
              <a:buFont typeface="Wingdings" pitchFamily="2" charset="2"/>
              <a:buNone/>
            </a:pPr>
            <a:r>
              <a:rPr lang="cs-CZ" sz="1000" smtClean="0"/>
              <a:t>       AUTOR NEUVEDEN. </a:t>
            </a:r>
            <a:r>
              <a:rPr lang="cs-CZ" sz="1000" i="1" smtClean="0"/>
              <a:t>uwe-jahn-gmbh.de</a:t>
            </a:r>
            <a:r>
              <a:rPr lang="cs-CZ" sz="1000" smtClean="0"/>
              <a:t> [online]. [cit. 25.2.2013]. Dostupný na WWW: http://t1.gstatic.com/images?q=tbn:ANd9GcTPRl-eZc7zHwQS_WBgmqu1Kbp8b81DOf7BMF9qn7Qad8rj-lp1Aw </a:t>
            </a:r>
          </a:p>
          <a:p>
            <a:pPr eaLnBrk="1" hangingPunct="1">
              <a:lnSpc>
                <a:spcPct val="80000"/>
              </a:lnSpc>
              <a:buFont typeface="Wingdings" pitchFamily="2" charset="2"/>
              <a:buNone/>
            </a:pPr>
            <a:r>
              <a:rPr lang="cs-CZ" sz="1000" smtClean="0"/>
              <a:t>       AUTOR NEUVEDEN. </a:t>
            </a:r>
            <a:r>
              <a:rPr lang="cs-CZ" sz="1000" i="1" smtClean="0"/>
              <a:t>www.radio101.de</a:t>
            </a:r>
            <a:r>
              <a:rPr lang="cs-CZ" sz="1000" smtClean="0"/>
              <a:t> [online]. [cit. 25.2.2013]. Dostupný na WWW: http://www.radio101.de/waermedaemmung/isolierung-styropor-k.jpg </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Kapsle">
  <a:themeElements>
    <a:clrScheme name="Kapsle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Kapsle">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Kapsle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Kapsle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Kapsle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Kapsle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Kapsle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Kapsle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Kapsle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Kapsle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2205</TotalTime>
  <Words>974</Words>
  <Application>Microsoft Office PowerPoint</Application>
  <PresentationFormat>Předvádění na obrazovce (4:3)</PresentationFormat>
  <Paragraphs>225</Paragraphs>
  <Slides>21</Slides>
  <Notes>7</Notes>
  <HiddenSlides>0</HiddenSlides>
  <MMClips>0</MMClips>
  <ScaleCrop>false</ScaleCrop>
  <HeadingPairs>
    <vt:vector size="4" baseType="variant">
      <vt:variant>
        <vt:lpstr>Motiv</vt:lpstr>
      </vt:variant>
      <vt:variant>
        <vt:i4>1</vt:i4>
      </vt:variant>
      <vt:variant>
        <vt:lpstr>Nadpisy snímků</vt:lpstr>
      </vt:variant>
      <vt:variant>
        <vt:i4>21</vt:i4>
      </vt:variant>
    </vt:vector>
  </HeadingPairs>
  <TitlesOfParts>
    <vt:vector size="22" baseType="lpstr">
      <vt:lpstr>Kapsle</vt:lpstr>
      <vt:lpstr>Prezentace aplikace PowerPoint</vt:lpstr>
      <vt:lpstr>Baustoffe</vt:lpstr>
      <vt:lpstr>Naturstein</vt:lpstr>
      <vt:lpstr>      Keramische Baustoffe</vt:lpstr>
      <vt:lpstr>Bindemittel</vt:lpstr>
      <vt:lpstr>Holz</vt:lpstr>
      <vt:lpstr>Holz</vt:lpstr>
      <vt:lpstr>  Stahl </vt:lpstr>
      <vt:lpstr>Kunststoffe </vt:lpstr>
      <vt:lpstr>Glas</vt:lpstr>
      <vt:lpstr>Isolierstoffe - Dämmstoffe</vt:lpstr>
      <vt:lpstr>Isolierstoffe - Dichtstoffe</vt:lpstr>
      <vt:lpstr>1. Aufgabe Was passt in die Lücken?  A, B oder C?</vt:lpstr>
      <vt:lpstr>Was passt in die Lücke?  A, B oder C?</vt:lpstr>
      <vt:lpstr>Was passt in die Lücke?  A, B oder C?</vt:lpstr>
      <vt:lpstr>Was passt in die Lücke?  A, B oder C?</vt:lpstr>
      <vt:lpstr>Was passt in die Lücke?  A, B oder C?</vt:lpstr>
      <vt:lpstr> 2. Aufgabe  Ordnen Sie die Baustoffe den Verpackungen richtig zu:                                          </vt:lpstr>
      <vt:lpstr> 3. Aufgabe</vt:lpstr>
      <vt:lpstr>Wortschatz</vt:lpstr>
      <vt:lpstr>Zdroje obrázků:</vt:lpstr>
    </vt:vector>
  </TitlesOfParts>
  <Company>Ceske Budejovice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Baustoffe</dc:title>
  <dc:subject>NEJ</dc:subject>
  <dc:creator>Mgr. Dana Mužíková</dc:creator>
  <cp:lastModifiedBy>Alena Stachová</cp:lastModifiedBy>
  <cp:revision>36</cp:revision>
  <dcterms:created xsi:type="dcterms:W3CDTF">2012-11-26T15:58:25Z</dcterms:created>
  <dcterms:modified xsi:type="dcterms:W3CDTF">2013-03-15T10:14:51Z</dcterms:modified>
</cp:coreProperties>
</file>