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</p:sldMasterIdLst>
  <p:notesMasterIdLst>
    <p:notesMasterId r:id="rId21"/>
  </p:notesMasterIdLst>
  <p:handoutMasterIdLst>
    <p:handoutMasterId r:id="rId22"/>
  </p:handoutMasterIdLst>
  <p:sldIdLst>
    <p:sldId id="256" r:id="rId5"/>
    <p:sldId id="334" r:id="rId6"/>
    <p:sldId id="333" r:id="rId7"/>
    <p:sldId id="342" r:id="rId8"/>
    <p:sldId id="343" r:id="rId9"/>
    <p:sldId id="344" r:id="rId10"/>
    <p:sldId id="345" r:id="rId11"/>
    <p:sldId id="346" r:id="rId12"/>
    <p:sldId id="347" r:id="rId13"/>
    <p:sldId id="348" r:id="rId14"/>
    <p:sldId id="349" r:id="rId15"/>
    <p:sldId id="350" r:id="rId16"/>
    <p:sldId id="337" r:id="rId17"/>
    <p:sldId id="352" r:id="rId18"/>
    <p:sldId id="353" r:id="rId19"/>
    <p:sldId id="35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00"/>
    <a:srgbClr val="663300"/>
    <a:srgbClr val="FF7C80"/>
    <a:srgbClr val="990000"/>
    <a:srgbClr val="CC3300"/>
    <a:srgbClr val="333300"/>
    <a:srgbClr val="5D9040"/>
    <a:srgbClr val="66FF33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>
        <p:scale>
          <a:sx n="108" d="100"/>
          <a:sy n="108" d="100"/>
        </p:scale>
        <p:origin x="-72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6F24A-01AA-4DF0-AF27-FF37458A4AB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51787-FED3-46AC-94FB-F1B584393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75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5AA29B-6BDD-43A0-B9D7-39EB4F34D0B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5810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5AA29B-6BDD-43A0-B9D7-39EB4F34D0BC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7328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5AA29B-6BDD-43A0-B9D7-39EB4F34D0B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43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87BCD-9ECC-41C3-A33A-8CBE9B052104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20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D997E-2A2D-4D56-B432-EB08A62381AB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6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18A-5C68-4938-BE11-A9203AD8EBD5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119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7D299-3E14-4008-B930-D34BD35D68B6}" type="datetime1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530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00FF-2981-438D-9C54-AE5F58940B15}" type="datetime1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5F06C-8A68-4215-AAA0-9AA55CD472C2}" type="datetime1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46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DAF5-7E51-4A3E-A31B-697234D9FEA0}" type="datetime1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080B-78B6-4C48-AF19-7FDBCA7ECDFC}" type="datetime1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91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C86A-C5BE-472D-A854-7F8D4551D3D5}" type="datetime1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2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299-A5E0-44AC-83BA-C2C1F076B5D9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580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0D353-ED2A-4005-9C54-0A957FA85F4A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53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56246-667C-4831-A3F8-3975E81FEE0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9727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1D69-00AC-4368-A2FB-DBCAC19055A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185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5603-C454-4709-A517-8F93926C155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23664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CC2A5-602D-41EB-BF28-1248D28B1E5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122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61B47-2844-4E5E-84EC-3A97168E53C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9046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30D98-5C6C-4331-9B31-3E13083EDDE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4668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0C5AC-109C-4761-8CDF-A17F8DC4CCA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4837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2C242-C79F-4D94-8057-0FFCCAE344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6532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18D59-D283-42F5-98B0-09FC4D5772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29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FD-9CAC-4604-9EE1-6CF661222D3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410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8B8F8-3C99-417E-A510-90DDB4FF7A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990EB-8EAD-4F25-98CC-B316FFE5773E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9842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740E9-C73F-4B3A-946F-8B270248E632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4296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BDC14-8B68-49C0-B1C5-6516C4FF2228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2800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668C4-58EB-4578-B7E3-F165580FD43C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7289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8E30E-91FB-4B5B-8C1D-2E239FB6C939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0321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CFEA-EBCA-4137-BC87-D00F38F814EA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283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B5AE9-5E7F-49B3-85AF-F7490DBF8179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0489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D765-B52D-479E-A566-2E212920D7E1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0159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23901-9EFF-454D-A17D-BDCFDABE7E22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0031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66FA9-B70F-4B0B-B3B5-D9FE1CD914BF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9545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859F3-770F-4B1D-BB47-25294F0EF208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4658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B79DC-E17D-4A4D-8537-2B014D57837A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0517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E7138-428E-497B-B7AA-30ACE33E37F9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74336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1F86F-0C5B-4EC8-A2A2-16C9928954DC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67772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2099E-2521-4212-B521-EC05B72F3E31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1152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EDC2-D526-435F-A36C-5D02D732C654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4731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FABBA-135A-48CE-A88B-BEABC1D25764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3283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A2374-B5C9-4C8F-ABD3-24CCC47B6E76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8505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4E422-C5B7-43F2-A81F-9BF2BDC5C3CB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11513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3CAC2-1667-410E-8458-47D8EB0D1FF4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4344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E1414-0CBC-420F-BA9B-49C1C9E42027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77916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A21E-6A93-411E-BD60-55D90598488C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8312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0075-159D-4EAB-BBD8-B5ECB2D0FA57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209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E2168-6295-4134-B917-409888D1B2EC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951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BA0FC-6DA2-403B-9848-8F114C2A409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 smtClea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 smtClea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990EB-8EAD-4F25-98CC-B316FFE5773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smtClean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2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D35BE-C046-43A1-8DDE-8C80B491A877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4544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BFA66F-6ED1-4C12-8777-B551C82E10B8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9961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User:Gaming4JC" TargetMode="External"/><Relationship Id="rId2" Type="http://schemas.openxmlformats.org/officeDocument/2006/relationships/hyperlink" Target="http://upload.wikimedia.org/wikipedia/commons/thumb/a/ae/K&#345;emen-r&#367;&#382;en&#237;n.PNG/220px-K&#345;emen-r&#367;&#382;en&#237;n.PNG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commons.wikimedia.org/wiki/File:Citrin_cut.jpg?uselang=cs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Agate_-_Krusne_Hory_-_Cerny_potok_Locality.jpg?uselang=cs" TargetMode="Externa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KŘEMEN</a:t>
            </a:r>
            <a:b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VY_32_INOVACE_18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5</a:t>
            </a:r>
          </a:p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Rozmanitost přírody</a:t>
            </a:r>
          </a:p>
          <a:p>
            <a:r>
              <a:rPr lang="pl-PL" sz="19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chemeClr val="bg1"/>
                </a:solidFill>
              </a:rPr>
              <a:t>IT ve škole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5905"/>
            <a:ext cx="7890256" cy="58173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76200">
            <a:solidFill>
              <a:schemeClr val="accent6">
                <a:lumMod val="75000"/>
              </a:schemeClr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332656"/>
            <a:ext cx="21763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Křemen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0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2">
                <a:lumMod val="60000"/>
                <a:lumOff val="4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chemeClr val="bg1"/>
                </a:solidFill>
              </a:rPr>
              <a:t>IT ve škole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16632"/>
            <a:ext cx="864096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nejrozšířenější nerost, je součástí různých magmatických, přeměněných i usazených hornin. Vyskytuje se v celé řadě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odrůd, mezi které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patří: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72" y="1614799"/>
            <a:ext cx="7704856" cy="46641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2">
                <a:lumMod val="40000"/>
                <a:lumOff val="60000"/>
              </a:schemeClr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916832"/>
            <a:ext cx="16594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Křišťál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4381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42833"/>
            <a:ext cx="8280920" cy="4663192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800" dirty="0">
                <a:latin typeface="Times New Roman" pitchFamily="18" charset="0"/>
                <a:cs typeface="Times New Roman" pitchFamily="18" charset="0"/>
              </a:rPr>
              <a:t>Největší přirozené křišťálové krystaly na Zemi, byly objevené ve dvou jeskyních uvnitř stříbrného dolu 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v Mexiku.</a:t>
            </a:r>
            <a:endParaRPr lang="cs-CZ" sz="3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0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16632"/>
            <a:ext cx="885698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ejrozšířenějším čirým krystalem křemene je křišťál. Vyskytuje se ve formě krystalů. Velké kusy se brousí např. do tvaru koule, která se stala symbolem předpovídání budoucnosti a věštění. Druidové (keltští duchovní) patří mezi první, kteří k věštění používaly krystaly. Později to byli kouzelníci a čarodějové, kteří nahlíželi přes kouli do minulosti, přítomnosti a budoucnosti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Kolem křišťálových lebek existují různé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legendy, které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pronikly i do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zábavného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průmyslu, například ve filmu Indiana Jones a království křišťálové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lebky. 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kultury Aztéků.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  </a:t>
            </a:r>
            <a:r>
              <a:rPr lang="cs-CZ" sz="72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72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72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 </a:t>
            </a:r>
            <a:endParaRPr lang="cs-CZ" sz="72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301208"/>
            <a:ext cx="1646897" cy="12351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15174"/>
            <a:ext cx="1176129" cy="13009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0415" y="5023589"/>
            <a:ext cx="1447992" cy="14528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nb3\Desktop\foto dumy\P303059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89390"/>
            <a:ext cx="2448272" cy="32643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7" name="Picture 3" descr="C:\Users\nb3\Desktop\foto dumy\P303059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4634023"/>
            <a:ext cx="1377321" cy="18364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8" name="Picture 4" descr="C:\Users\nb3\Desktop\foto dumy\P3030595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200" y="3590200"/>
            <a:ext cx="1944215" cy="14581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9" name="Picture 5" descr="C:\Users\nb3\Desktop\foto dumy\P3030596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652" y="3140968"/>
            <a:ext cx="1883701" cy="14127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340631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4509120"/>
            <a:ext cx="2858663" cy="1728192"/>
          </a:xfrm>
          <a:prstGeom prst="rect">
            <a:avLst/>
          </a:prstGeom>
          <a:noFill/>
          <a:ln w="38100">
            <a:solidFill>
              <a:srgbClr val="99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13" y="247194"/>
            <a:ext cx="4609843" cy="3973893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Popisek se šipkou nahoru 8"/>
          <p:cNvSpPr/>
          <p:nvPr/>
        </p:nvSpPr>
        <p:spPr>
          <a:xfrm>
            <a:off x="611560" y="3571740"/>
            <a:ext cx="2521611" cy="914400"/>
          </a:xfrm>
          <a:prstGeom prst="upArrowCallout">
            <a:avLst/>
          </a:prstGeom>
          <a:solidFill>
            <a:srgbClr val="FF7C80"/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Růženín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13" y="4801232"/>
            <a:ext cx="2446453" cy="1895186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Popisek se šipkou doleva 2"/>
          <p:cNvSpPr/>
          <p:nvPr/>
        </p:nvSpPr>
        <p:spPr>
          <a:xfrm>
            <a:off x="4788024" y="0"/>
            <a:ext cx="4355976" cy="6858000"/>
          </a:xfrm>
          <a:prstGeom prst="leftArrowCallout">
            <a:avLst>
              <a:gd name="adj1" fmla="val 14586"/>
              <a:gd name="adj2" fmla="val 17016"/>
              <a:gd name="adj3" fmla="val 25000"/>
              <a:gd name="adj4" fmla="val 64977"/>
            </a:avLst>
          </a:prstGeom>
          <a:solidFill>
            <a:schemeClr val="accent2">
              <a:lumMod val="75000"/>
            </a:schemeClr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je průsvitná až průhledná odrůda křemene s růžovou barvou.</a:t>
            </a:r>
          </a:p>
          <a:p>
            <a:pPr algn="ctr"/>
            <a:r>
              <a:rPr lang="cs-CZ" sz="26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Jemná průsvitná až matná růžová  tohoto kamene je způsobena přítomností  manganu. </a:t>
            </a:r>
          </a:p>
          <a:p>
            <a:pPr algn="ctr"/>
            <a:endParaRPr lang="cs-CZ" sz="26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6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Nejznámější naleziště jsou v Brazílii, USA, Indii, ve Skotsku,  Španělsku a na Madagaskaru.  </a:t>
            </a:r>
          </a:p>
        </p:txBody>
      </p:sp>
    </p:spTree>
    <p:extLst>
      <p:ext uri="{BB962C8B-B14F-4D97-AF65-F5344CB8AC3E}">
        <p14:creationId xmlns:p14="http://schemas.microsoft.com/office/powerpoint/2010/main" val="31277637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5196"/>
            <a:ext cx="3888432" cy="3883884"/>
          </a:xfrm>
          <a:prstGeom prst="rect">
            <a:avLst/>
          </a:prstGeom>
          <a:ln w="9525">
            <a:solidFill>
              <a:srgbClr val="993300"/>
            </a:solidFill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Popisek se šipkou nahoru 8"/>
          <p:cNvSpPr/>
          <p:nvPr/>
        </p:nvSpPr>
        <p:spPr>
          <a:xfrm>
            <a:off x="5455308" y="3924584"/>
            <a:ext cx="3384376" cy="1417712"/>
          </a:xfrm>
          <a:prstGeom prst="upArrowCallout">
            <a:avLst>
              <a:gd name="adj1" fmla="val 6275"/>
              <a:gd name="adj2" fmla="val 15637"/>
              <a:gd name="adj3" fmla="val 15637"/>
              <a:gd name="adj4" fmla="val 64977"/>
            </a:avLst>
          </a:prstGeom>
          <a:solidFill>
            <a:srgbClr val="993300"/>
          </a:solidFill>
          <a:ln w="38100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Záhněda</a:t>
            </a:r>
            <a:endParaRPr lang="cs-CZ" sz="40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263248"/>
            <a:ext cx="45720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Naleziště </a:t>
            </a: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záhnědy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zahraničí - 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Brazílie, USA, Madagaskar,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Rusko a Austrálie. V ČR - Jižní Čechy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Vysočina. Záhněda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patří do krystalické soustavy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křemenů, nejtmavší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odrůda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tohoto polodrahokamu 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nazývá morión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Využití je především ve šperkařství, ale pro své uklidňující a pročišťující účinky se využívá i v léčitelství.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16499"/>
            <a:ext cx="2297832" cy="1723374"/>
          </a:xfrm>
          <a:prstGeom prst="rect">
            <a:avLst/>
          </a:prstGeom>
          <a:noFill/>
          <a:ln w="9525">
            <a:solidFill>
              <a:srgbClr val="99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048" y="4050863"/>
            <a:ext cx="1905000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56501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86" y="1844824"/>
            <a:ext cx="4004307" cy="42267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Popisek se šipkou dolů 5"/>
          <p:cNvSpPr/>
          <p:nvPr/>
        </p:nvSpPr>
        <p:spPr>
          <a:xfrm>
            <a:off x="899592" y="476672"/>
            <a:ext cx="2952328" cy="1490464"/>
          </a:xfrm>
          <a:prstGeom prst="downArrowCallout">
            <a:avLst/>
          </a:prstGeom>
          <a:solidFill>
            <a:srgbClr val="7030A0"/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Ametyst</a:t>
            </a:r>
            <a:endParaRPr lang="cs-CZ" sz="40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499992" y="0"/>
            <a:ext cx="464400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odrůda krystalovaného křemene, většinou zbarvený do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fialova. Nezastupitelné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místo má i na biskupském prstenu, kde symbolizuje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duševní sílu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vnitřní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mravní čistotu. Využití – ve šperkařství a lidovém léčitelství.</a:t>
            </a:r>
          </a:p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Světová naleziště jsou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Rusku,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Africe, Namibii, Zambii… U nás ho můžeme spatřit např. v Krušných horách, Českém ráji, Jeseníkách ….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367" y="5129000"/>
            <a:ext cx="1316993" cy="13204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360" y="5157192"/>
            <a:ext cx="1927853" cy="1445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pisek se šipkou dolů 2"/>
          <p:cNvSpPr/>
          <p:nvPr/>
        </p:nvSpPr>
        <p:spPr>
          <a:xfrm>
            <a:off x="4499992" y="4154984"/>
            <a:ext cx="4536504" cy="1193662"/>
          </a:xfrm>
          <a:prstGeom prst="downArrowCallout">
            <a:avLst>
              <a:gd name="adj1" fmla="val 5029"/>
              <a:gd name="adj2" fmla="val 17234"/>
              <a:gd name="adj3" fmla="val 25000"/>
              <a:gd name="adj4" fmla="val 64977"/>
            </a:avLst>
          </a:prstGeom>
          <a:solidFill>
            <a:srgbClr val="7030A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4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Zajímavou odrůdou Ametystu je </a:t>
            </a:r>
            <a:r>
              <a:rPr lang="cs-CZ" sz="2400" b="1" dirty="0" err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Ametrín</a:t>
            </a:r>
            <a:endParaRPr lang="cs-CZ" sz="24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1213" y="5129000"/>
            <a:ext cx="1265283" cy="16767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77184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88840"/>
            <a:ext cx="3888431" cy="4104456"/>
          </a:xfrm>
          <a:prstGeom prst="rect">
            <a:avLst/>
          </a:prstGeom>
          <a:ln w="9525">
            <a:solidFill>
              <a:schemeClr val="accent6">
                <a:lumMod val="75000"/>
              </a:schemeClr>
            </a:solidFill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Popisek se šipkou dolů 6"/>
          <p:cNvSpPr/>
          <p:nvPr/>
        </p:nvSpPr>
        <p:spPr>
          <a:xfrm>
            <a:off x="4932040" y="692696"/>
            <a:ext cx="3744416" cy="1274440"/>
          </a:xfrm>
          <a:prstGeom prst="downArrowCallout">
            <a:avLst>
              <a:gd name="adj1" fmla="val 11113"/>
              <a:gd name="adj2" fmla="val 25000"/>
              <a:gd name="adj3" fmla="val 25000"/>
              <a:gd name="adj4" fmla="val 64977"/>
            </a:avLst>
          </a:prstGeom>
          <a:solidFill>
            <a:schemeClr val="accent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Jaspis</a:t>
            </a:r>
            <a:endParaRPr lang="cs-CZ" sz="40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9512" y="116632"/>
            <a:ext cx="4608512" cy="43242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5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neprůhledná odrůda chalcedonu, která se vyskytuje v několika barevných variantách (červená, zelená, žlutá, hnědá…). </a:t>
            </a:r>
          </a:p>
          <a:p>
            <a:pPr algn="ctr"/>
            <a:r>
              <a:rPr lang="cs-CZ" sz="25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Indii se nachází červený jaspis , pruhované kameny lze najít ve </a:t>
            </a:r>
            <a:r>
              <a:rPr lang="cs-CZ" sz="25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Francii, </a:t>
            </a:r>
            <a:r>
              <a:rPr lang="cs-CZ" sz="25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Německu nebo Rusku.  Vyleštěné velké pláty se používají jako desky stolů. Již český a uherský král Rudolf II. měl stůl vykládaný jaspisy mnoha barev. </a:t>
            </a:r>
            <a:endParaRPr lang="cs-CZ" sz="25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856" y="4852102"/>
            <a:ext cx="1372936" cy="1570385"/>
          </a:xfrm>
          <a:prstGeom prst="roundRect">
            <a:avLst>
              <a:gd name="adj" fmla="val 4404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61568">
            <a:off x="3836973" y="4387580"/>
            <a:ext cx="1592043" cy="1729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3169">
            <a:off x="242515" y="4771044"/>
            <a:ext cx="1631831" cy="1524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44078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9"/>
            <a:ext cx="864096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Achát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je pojmenovaný podle jeho nálezu na Sicílii u řeky </a:t>
            </a:r>
            <a:r>
              <a:rPr lang="cs-CZ" sz="28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Achates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Patří do skupiny chalcedonů, protože je složený z křemene, chalcedonu a opálu. Acháty se v přírodě vyskytují v podobě tzv. nevzhledných hlíz →                 .</a:t>
            </a:r>
          </a:p>
          <a:p>
            <a:pPr algn="just"/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Výsledné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zbarvení achátu pak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záleží na              </a:t>
            </a:r>
          </a:p>
          <a:p>
            <a:pPr algn="just"/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množství jiných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minerálů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uzavřených v achátu.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073" y="1657197"/>
            <a:ext cx="1311308" cy="834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30" y="2938305"/>
            <a:ext cx="2401345" cy="15998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67" y="4909631"/>
            <a:ext cx="986592" cy="1481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74" y="3009081"/>
            <a:ext cx="1629171" cy="1629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546" y="4869514"/>
            <a:ext cx="2446950" cy="1731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444" y="2938305"/>
            <a:ext cx="1616968" cy="1616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869515"/>
            <a:ext cx="2081808" cy="1561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159" y="2959571"/>
            <a:ext cx="1728192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002" y="4711925"/>
            <a:ext cx="2119894" cy="1589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91496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4096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Tygří oko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kámen, který řadíme do skupiny křemenů. Zlatohnědé zbarvení a lesk je způsobené přítomností oxidu železa. Je podobný tygřímu oku a odtud plyne i jeho název. Mezi světoznámá naleziště tygřího oka patří Jihoafrická republika, USA, Čína a Namibie.  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File:Tiger's eye gem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91657">
            <a:off x="313304" y="2858428"/>
            <a:ext cx="2795901" cy="20969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6">
                <a:lumMod val="50000"/>
              </a:schemeClr>
            </a:solidFill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8" name="Picture 4" descr="File:Polished Tiger's eye Macr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2756">
            <a:off x="5843102" y="2802646"/>
            <a:ext cx="2917576" cy="24092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6">
                <a:lumMod val="50000"/>
              </a:schemeClr>
            </a:solidFill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32" name="Picture 8" descr="File:Tigers eye egg shap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3"/>
            <a:ext cx="3350115" cy="25369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6">
                <a:lumMod val="50000"/>
              </a:schemeClr>
            </a:solidFill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946290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9"/>
            <a:ext cx="84969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Citrín (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odvozen od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slova „citrón“), je to žlutá až zlatožlutá varianta křemene. Žluté zabarvení je způsobeno přítomností železa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Citrín je v přírodě už velmi vzácný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nalézá se v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Brazílii, Španělsku, na Madagaskaru a na území bývalého Sovětského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svazu. Díky své tvrdosti (7) se hodí ke zpracování do šperků.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07611">
            <a:off x="236764" y="3256330"/>
            <a:ext cx="3453927" cy="271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01995">
            <a:off x="3210360" y="3692367"/>
            <a:ext cx="3131261" cy="207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7349">
            <a:off x="6034891" y="3160295"/>
            <a:ext cx="2719134" cy="2327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46712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FF7C80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08720"/>
            <a:ext cx="864096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tavebnictví - 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surovina do 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malty, betonu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omítky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šperkařském průmyslu 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  jako dekorace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křemenné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písky se používají 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 výrobě 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skla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důležitá složka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 keramiku a 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porcelán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elektronice ( 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PC,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hodinky 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sklenářský průmysl (Jablonec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nad </a:t>
            </a:r>
            <a:r>
              <a:rPr lang="cs-CZ" sz="3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Nisou -  bižuterie </a:t>
            </a:r>
            <a:r>
              <a:rPr lang="cs-CZ" sz="3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16632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u="sng" dirty="0" smtClean="0">
                <a:latin typeface="Times New Roman" pitchFamily="18" charset="0"/>
                <a:cs typeface="Times New Roman" pitchFamily="18" charset="0"/>
              </a:rPr>
              <a:t>Využití </a:t>
            </a:r>
            <a:r>
              <a:rPr lang="cs-CZ" sz="5400" u="sng" dirty="0">
                <a:latin typeface="Times New Roman" pitchFamily="18" charset="0"/>
                <a:cs typeface="Times New Roman" pitchFamily="18" charset="0"/>
              </a:rPr>
              <a:t>křemene</a:t>
            </a:r>
          </a:p>
        </p:txBody>
      </p:sp>
    </p:spTree>
    <p:extLst>
      <p:ext uri="{BB962C8B-B14F-4D97-AF65-F5344CB8AC3E}">
        <p14:creationId xmlns:p14="http://schemas.microsoft.com/office/powerpoint/2010/main" val="6377875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425870"/>
            <a:ext cx="91440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Google.cz [online]. 2011 [cit. 2011-03-28]. Křemen-obrázky. Dostupné z WWW: &lt;http://departments.fsv.cvut.cz/k135/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wwwold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webkurzy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obrazky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/kremen.jpg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Didier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Descouens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Commons.wikimedia.org:Quartz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Brésil.jpg. [cit.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2013-01-01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]. Dostupné pod licencí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Uveďte autora-Zachovejte licenci 3.0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http://commons.wikimedia.org/wiki/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File:Quartz_Brésil.jpg?uselang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cs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Jeskyně - http://nd01.jxs.cz/310/800/30fd7b48c8_18148953_o2.jpg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Feezo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Commons.wikimedia.org:Uncut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Rose Quartz.jpg [cit.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2013-01-01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]. Dostupné pod licencí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Uveďte autora-Zachovejte licenci 3.0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http://commons.wikimedia.org/wiki/File:Uncut_Rose_Quartz.jpg?uselang=cs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Solipsist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USDA Mineral Smokey Quartz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2011-03-24].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http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://commons.wikimedia.org/wiki/File:USDA_Mineral_Smokey_Quartz_93v3949.jpg?uselang=cs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Parent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Géry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Améthyste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sceptre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4 (Madagascar).jpg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[cit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2011-03-24].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http://commons.wikimedia.org/wiki/File:Améthyste_sceptre_4_(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Madagascar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).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jpg?uselang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cs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Saperaud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 Jasper.pebble.600pix.jpg.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2011-03-24].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na WWW: http://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commons.wikimedia.org/wiki/File:Jasper.pebble.600pix.jpg?uselang=cs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Růženín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upload.wikimedia.org/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commons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thumb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/a/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/Křemen-růženín.PNG/220px-Křemen-růženín.PNG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Náušnice - http://www.sperkyprozeny.cz/img/big/4564-nausnice-kristal-brouseny-vetsi.jpg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3" tooltip="en:User:Gaming4JC"/>
              </a:rPr>
              <a:t>Gaming4JC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3DCrystal ball.png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2013-02-24].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na WWW: http://commons.wikimedia.org/wiki/File:3DCrystal_ball.png?uselang=cs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User:geni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geni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).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Commons.wikimedia.org: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Britis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Museum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Crystal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Skull08.jpg [cit. 2013-01-01]. Dostupné pod licencí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Uveďte autora-Zachovejte licenci 3.0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http://commons.wikimedia.org/wiki/File:Britis_Museum_Crystal_Skull08.jpg?uselang=cs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Vázy, dóza a skleničky – foto autora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Pingstone,Adrian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 Commons.wikimedia.org: Ele.rose.750pix.jpg.[cit. 2013-03-01]. Dostupné jako volné dílo na WWW: http://commons.wikimedia.org/wiki/File:Ele.rose.750pix.jpg?uselang=cs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Wela49.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Commons.wikimedia.org:Citrin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cut.jpg [cit. 2013-01-01]. Dostupné pod licencí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Uveďte autora-Zachovejte licenci 3.0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http://commons.wikimedia.org/wiki/File:Citrin_cut.jpg?uselang=cs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56538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7415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-243408"/>
            <a:ext cx="8784976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Náušnice záhněda - http://www.sperkyprozeny.cz/img/big/3167-nausnice-zahneda-kapky.jpg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Kámen záhněda - http://absolventi.gymcheb.cz/2007/radomal/Obrazky/Kameny/Zahneda.gif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Hogan,David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Commons.wikimedia.org: Srr046a.jpg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cit. 2013-03-01].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http://commons.wikimedia.org/wiki/File:Srr046a.jpg?uselang=cs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Wela49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.Commons.wikimedia.org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Ametrine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cut.jpg cit. 2013-01-01]. Dostupné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pod licencí </a:t>
            </a:r>
            <a:r>
              <a:rPr lang="en-US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Uveďte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autora-Zachovejte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licenci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3.0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http://commons.wikimedia.org/wiki/File:Ametrine_cut.jpg?uselang=cs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Jastrow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Commons.wikimedia.org: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Pastoral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ring MNMA Cl19971.jpg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[cit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2013-03-01].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na www : http://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commons.wikimedia.org/wiki/File:Pastoral_ring_MNMA_Cl19971.jpg?uselang=cs</a:t>
            </a:r>
            <a:endParaRPr lang="cs-CZ" sz="1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Didier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Descouens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Commons.wikimedia.org: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Fausse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citrine.jpg[cit. 2013-01-01]. Dostupné pod licencí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Uveďte autora-Zachovejte licenci 3.0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http://commons.wikimedia.org/wiki/File:Fausse_citrine.jpg?uselang=cs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Marie-Lan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Nguyen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Commons.wikimedia.org: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Jasper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intaglio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Massimo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108684.jpg.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2013-03-01].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na www : http://commons.wikimedia.org/wiki/File:Jasper_intaglio_Massimo_108684.jpg?uselang=cs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Jaspis pruhovaný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http://www.e-mandala.net/obrazky/foto/material/velky%20oval%20-%20jaspis%20galaxie.jpg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Jaspis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zelený - http://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nd03.jxs.cz/005/521/48ae4581c5_61367663_o2.jpg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Hannes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Grobe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Commons.wikimedia.org:Agate1 hg.jpg [cit. 2013-01-01]. Dostupné pod licencí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Uveďte autora- Zachovejte licenci 2.5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Genericna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http://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commons.wikimedia.org/wiki/File:Agate1_hg.jpg?uselang=cs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Jiri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Fiser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CeskeAchaty.webnode.cz.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Agate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Krusne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Hory -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Cerny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potok Locality.jpg.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cit. 2013-03-01].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na www :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http://commons.wikimedia.org/wiki/File:Agate_-_Krusne_Hory_-_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Cerny_potok_Locality.jpg?uselang=cs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Achát náušnice - http://www.stribro-klenoty.cz/obrazky/velky_20e-ld.jpg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Jiri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Fiser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CeskeAchaty.webnode.cz. . Commons.wikimedia.org: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Detail of Agate from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Cerny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Potok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Locality.jpg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.[cit. 2013-03-01]. Dostupné jako volné dílo na www : http://commons.wikimedia.org/wiki/File:Detail_of_Agate_from_Cerny_Potok_Locality.jpg?uselang=cs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Teerui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Commons.wikimedia.org: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Agates varying colours.jpg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.[cit. 2013-03-01]. Dostupné jako volné dílo na www : http://commons.wikimedia.org/wiki/File:Agates_varying_colours.jpg?uselang=cs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Astynax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Commons.wikimedia.org: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Agatetumbledriverstone.jpg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.[cit. 2013-03-01]. Dostupné jako volné dílo na www : http://commons.wikimedia.org/wiki/File:Agatetumbledriverstone.jpg?uselang=cs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7994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96" y="-296084"/>
            <a:ext cx="9144000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Mauro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Cateb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Commons.wikimedia.org: 5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agate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fragments.jpg.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cit. 2013-01-01]. Dostupné  pod licencí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 Commons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Uveďte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autora-Zachovejte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licenci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3.0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http://commons.wikimedia.org/wiki/File:5_agate_fragments.jpg?uselang=cs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Mauro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Cateb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Tiger's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eye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gems.jpg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[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cit. 2013-01-01]. Dostupné  pod licencí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 Commons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Uveďte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autora-Zachovejte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licenci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3.0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http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://commons.wikimedia.org/wiki/File:Tiger%27s_eye_gems.jpg?uselang=cs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Jonathan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Zander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Commons.wikimedia.org: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Polished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Tiger's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eye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Macro.JPG [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cit. 2013-01-01]. Dostupné  pod licencí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 Commons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Uveďte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autora-Zachovejte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licenci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3.0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http://commons.wikimedia.org/wiki/File:Polished_Tiger%27s_eye_Macro.JPG?uselang=cs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Unnameduploads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Commons.wikimedia.org: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Tigers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eye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egg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shape.jpg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[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cit. 2013-01-01]. Dostupné  jako volné dílo na WWW: http://en.wikipedia.org/wiki/File:Tigers_eye_egg_shape.jpg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Maksim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Commons.wikimedia.org: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Mossagate.pebble.750pix.jpg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.[cit. 2013-03-01]. Dostupné jako volné dílo na www : http://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commons.wikimedia.org/wiki/File:Mossagate.pebble.750pix.jpg?uselang=cs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Lysergian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Sagenitic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Fire Agate 01.jpg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cit. 2013-03-01].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na www: http://commons.wikimedia.org/wiki/File:Sagenitic_Fire_Agate_01.jpg?uselang=cs#filehistory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Parent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Géry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Citrine 1 (Russie).jpg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cit. 2013-03-01].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na www: http://commons.wikimedia.org/wiki/File:Citrine_1_(Russie).jpg?uselang=cs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Černík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Vladimír.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Martinec,Zdeněk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Vítek, Jan. Přírodopis 4. SPN – Praha , 1.vydání,1998. 88s. ISBN 80-7235-044-7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Text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http://tajemnebytosti.blog.cz/0901/kremen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Text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http://cs.wikipedia.org/wiki/Citrín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Text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http://cs.wikipedia.org/wiki/Achát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Text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http://cs.wikipedia.org/wiki/Jaspis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Text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http://cs.wikipedia.org/wiki/Ametyst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http://cs.wikipedia.org/wiki/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Křišťálová_lebka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http://cs.wikipedia.org/wiki/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Křišťálová_koule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http://cs.wikipedia.org/wiki/Křišťál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http://cs.wikipedia.org/wiki/Růženín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cs.wikipedia.org/wiki/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Záhněda?uselang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cs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programu  Microsoft  PowerPoint 2010 – licenci koupila ZŠ Dešná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0162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3566</TotalTime>
  <Words>1509</Words>
  <Application>Microsoft Office PowerPoint</Application>
  <PresentationFormat>Předvádění na obrazovce (4:3)</PresentationFormat>
  <Paragraphs>112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Motiv systému Office</vt:lpstr>
      <vt:lpstr>2_Motiv systému Office</vt:lpstr>
      <vt:lpstr>1_Motiv systému Office</vt:lpstr>
      <vt:lpstr>3_Motiv systému Office</vt:lpstr>
      <vt:lpstr>KŘEMEN VY_32_INOVACE_18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User</cp:lastModifiedBy>
  <cp:revision>279</cp:revision>
  <dcterms:created xsi:type="dcterms:W3CDTF">2011-02-24T13:32:51Z</dcterms:created>
  <dcterms:modified xsi:type="dcterms:W3CDTF">2013-03-15T13:51:18Z</dcterms:modified>
</cp:coreProperties>
</file>