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2" r:id="rId3"/>
    <p:sldId id="256" r:id="rId4"/>
    <p:sldId id="257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VY_32_INOVACE_AJ_01_NUMBERS </a:t>
          </a:r>
          <a:r>
            <a:rPr lang="cs-CZ" sz="2000" dirty="0" smtClean="0"/>
            <a:t>10-20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Číslovky </a:t>
          </a:r>
          <a:r>
            <a:rPr lang="cs-CZ" sz="2000" dirty="0" smtClean="0"/>
            <a:t>10 - 20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5FE1DE-A633-405D-BA54-CEDCFE6B5385}" type="presOf" srcId="{D1B46980-6531-4606-95E6-44980827E919}" destId="{2BE915AB-18AA-4053-B92C-3BFC9ED204BB}" srcOrd="1" destOrd="0" presId="urn:microsoft.com/office/officeart/2005/8/layout/target3"/>
    <dgm:cxn modelId="{A00554B7-EC23-4EF0-A6A8-F7FAD48DA619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7E181E4-FFB7-4EA9-9322-0A0D70DFC82E}" type="presOf" srcId="{D8197B8C-B260-4A16-BDF4-0947B075E274}" destId="{25B08C86-7E15-44DC-BE7F-FFB55DD49D12}" srcOrd="0" destOrd="0" presId="urn:microsoft.com/office/officeart/2005/8/layout/target3"/>
    <dgm:cxn modelId="{914AA5FB-948E-4E22-AFD7-C8E0D56F4DE1}" type="presOf" srcId="{D1D4F407-5343-4D3F-B5B9-D407B03CAEB4}" destId="{AED2198E-93D5-4001-81B4-73124B309672}" srcOrd="1" destOrd="0" presId="urn:microsoft.com/office/officeart/2005/8/layout/target3"/>
    <dgm:cxn modelId="{36221C68-29F3-4E2D-8DEC-2862575FB8F2}" type="presOf" srcId="{B651F6E3-6281-48DB-9319-2AEAFDAE7572}" destId="{6BB5E863-4638-4E1D-BFDE-399D028AC4ED}" srcOrd="1" destOrd="0" presId="urn:microsoft.com/office/officeart/2005/8/layout/target3"/>
    <dgm:cxn modelId="{F21F4AAC-CEA1-4E69-94F6-C76AC89AE1F0}" type="presOf" srcId="{D1D4F407-5343-4D3F-B5B9-D407B03CAEB4}" destId="{D005CE8C-CC26-4C3E-AC11-E15060ECD759}" srcOrd="0" destOrd="0" presId="urn:microsoft.com/office/officeart/2005/8/layout/target3"/>
    <dgm:cxn modelId="{ED95C1B2-91CD-4E41-A383-6C0DE37E9FFE}" type="presOf" srcId="{757F3AB3-0718-4624-B441-E567A8F0AB56}" destId="{333A1088-737F-45CB-B68E-254E46348037}" srcOrd="0" destOrd="0" presId="urn:microsoft.com/office/officeart/2005/8/layout/target3"/>
    <dgm:cxn modelId="{43399089-D784-4990-BAC8-A6FF36A88BC5}" type="presOf" srcId="{4C35D32F-0EAB-4CD7-82EE-45574DC2A586}" destId="{890E4F0B-2866-4A3F-A3C7-2A14B1797930}" srcOrd="1" destOrd="0" presId="urn:microsoft.com/office/officeart/2005/8/layout/target3"/>
    <dgm:cxn modelId="{36C9F3F0-8E2E-4C94-AA37-83A8CDCE21AD}" type="presOf" srcId="{D1B46980-6531-4606-95E6-44980827E919}" destId="{6140AFEC-043D-4C43-A2F9-D0F5331DF3A3}" srcOrd="0" destOrd="0" presId="urn:microsoft.com/office/officeart/2005/8/layout/target3"/>
    <dgm:cxn modelId="{69503B26-A9BF-40A4-A5F5-1960EAE5843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7CCE32-AF9E-4FB2-801D-8B45F8FBC8AF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7A8AD11-B4A1-468C-A616-CE3A675279B3}" type="presParOf" srcId="{333A1088-737F-45CB-B68E-254E46348037}" destId="{F5ABB229-8D3B-4694-996A-96F23CF14429}" srcOrd="0" destOrd="0" presId="urn:microsoft.com/office/officeart/2005/8/layout/target3"/>
    <dgm:cxn modelId="{BA623859-BBE3-4A18-B401-B73C13DB115F}" type="presParOf" srcId="{333A1088-737F-45CB-B68E-254E46348037}" destId="{F41139FD-01EE-4571-8B17-4FB00FC51163}" srcOrd="1" destOrd="0" presId="urn:microsoft.com/office/officeart/2005/8/layout/target3"/>
    <dgm:cxn modelId="{7D4A3CD5-8AB7-4985-8781-DBD80D075634}" type="presParOf" srcId="{333A1088-737F-45CB-B68E-254E46348037}" destId="{D005CE8C-CC26-4C3E-AC11-E15060ECD759}" srcOrd="2" destOrd="0" presId="urn:microsoft.com/office/officeart/2005/8/layout/target3"/>
    <dgm:cxn modelId="{1E10656A-738E-4577-A909-3A08461DD87A}" type="presParOf" srcId="{333A1088-737F-45CB-B68E-254E46348037}" destId="{2C702D82-9B77-49B7-9568-BB8EB47C3372}" srcOrd="3" destOrd="0" presId="urn:microsoft.com/office/officeart/2005/8/layout/target3"/>
    <dgm:cxn modelId="{FB4DF004-475E-49A6-9470-9B5E887EA887}" type="presParOf" srcId="{333A1088-737F-45CB-B68E-254E46348037}" destId="{A52A0455-90FF-4808-ABD0-F02540D31D5A}" srcOrd="4" destOrd="0" presId="urn:microsoft.com/office/officeart/2005/8/layout/target3"/>
    <dgm:cxn modelId="{88020975-C04E-4470-BEF6-5D0A571A2B9A}" type="presParOf" srcId="{333A1088-737F-45CB-B68E-254E46348037}" destId="{6140AFEC-043D-4C43-A2F9-D0F5331DF3A3}" srcOrd="5" destOrd="0" presId="urn:microsoft.com/office/officeart/2005/8/layout/target3"/>
    <dgm:cxn modelId="{69423329-B97D-43A4-939C-9B91AAE9BD76}" type="presParOf" srcId="{333A1088-737F-45CB-B68E-254E46348037}" destId="{9358AC05-5D7D-4327-9F80-1AD486AEA664}" srcOrd="6" destOrd="0" presId="urn:microsoft.com/office/officeart/2005/8/layout/target3"/>
    <dgm:cxn modelId="{B4CBA793-1445-4BC8-AD8E-6CAFC21E5C4A}" type="presParOf" srcId="{333A1088-737F-45CB-B68E-254E46348037}" destId="{313FC574-E1CD-4FB4-B054-0B805CE0447D}" srcOrd="7" destOrd="0" presId="urn:microsoft.com/office/officeart/2005/8/layout/target3"/>
    <dgm:cxn modelId="{56D3F485-0FDF-41B0-BA4B-9AD9639C407F}" type="presParOf" srcId="{333A1088-737F-45CB-B68E-254E46348037}" destId="{619D679B-A015-4ECF-8348-D1034C574F40}" srcOrd="8" destOrd="0" presId="urn:microsoft.com/office/officeart/2005/8/layout/target3"/>
    <dgm:cxn modelId="{22B33A5A-1318-4838-954E-1B937BF41AB5}" type="presParOf" srcId="{333A1088-737F-45CB-B68E-254E46348037}" destId="{322283A8-4A27-4CDA-BAE3-F381106A9174}" srcOrd="9" destOrd="0" presId="urn:microsoft.com/office/officeart/2005/8/layout/target3"/>
    <dgm:cxn modelId="{82A6B1BB-5D4E-4564-9F23-B35B77DFA6D6}" type="presParOf" srcId="{333A1088-737F-45CB-B68E-254E46348037}" destId="{FFC9F71D-1B4F-4AD9-A4A6-86ADEFC8AF5C}" srcOrd="10" destOrd="0" presId="urn:microsoft.com/office/officeart/2005/8/layout/target3"/>
    <dgm:cxn modelId="{61194F87-34AC-4D74-8249-D80703B8AE2F}" type="presParOf" srcId="{333A1088-737F-45CB-B68E-254E46348037}" destId="{25B08C86-7E15-44DC-BE7F-FFB55DD49D12}" srcOrd="11" destOrd="0" presId="urn:microsoft.com/office/officeart/2005/8/layout/target3"/>
    <dgm:cxn modelId="{13BD2768-6EA9-4DBA-8B77-91E711FE9CAB}" type="presParOf" srcId="{333A1088-737F-45CB-B68E-254E46348037}" destId="{76644BE8-9D7C-4C09-B250-3D10AF48CBB7}" srcOrd="12" destOrd="0" presId="urn:microsoft.com/office/officeart/2005/8/layout/target3"/>
    <dgm:cxn modelId="{DA17443F-8702-420E-BB2C-39CD4BED453D}" type="presParOf" srcId="{333A1088-737F-45CB-B68E-254E46348037}" destId="{EE85B701-7295-41C0-BA7A-34D3756A2AE6}" srcOrd="13" destOrd="0" presId="urn:microsoft.com/office/officeart/2005/8/layout/target3"/>
    <dgm:cxn modelId="{3323DEDD-9F64-46D0-B0CE-D40EAAA24348}" type="presParOf" srcId="{333A1088-737F-45CB-B68E-254E46348037}" destId="{8BEBB6EC-1DAA-4CAC-8A25-BC0FCBD5DBD5}" srcOrd="14" destOrd="0" presId="urn:microsoft.com/office/officeart/2005/8/layout/target3"/>
    <dgm:cxn modelId="{02D8C6E1-C3D5-49FC-ADCB-C5AE793E2F27}" type="presParOf" srcId="{333A1088-737F-45CB-B68E-254E46348037}" destId="{AED2198E-93D5-4001-81B4-73124B309672}" srcOrd="15" destOrd="0" presId="urn:microsoft.com/office/officeart/2005/8/layout/target3"/>
    <dgm:cxn modelId="{96EBDF0B-1A10-47D6-A991-B2B32902E79C}" type="presParOf" srcId="{333A1088-737F-45CB-B68E-254E46348037}" destId="{2BE915AB-18AA-4053-B92C-3BFC9ED204BB}" srcOrd="16" destOrd="0" presId="urn:microsoft.com/office/officeart/2005/8/layout/target3"/>
    <dgm:cxn modelId="{CFA22217-AC99-4C48-A7FF-3BAFBCCC8F6E}" type="presParOf" srcId="{333A1088-737F-45CB-B68E-254E46348037}" destId="{6BB5E863-4638-4E1D-BFDE-399D028AC4ED}" srcOrd="17" destOrd="0" presId="urn:microsoft.com/office/officeart/2005/8/layout/target3"/>
    <dgm:cxn modelId="{16A5A72D-2E58-4488-B817-568617C674F8}" type="presParOf" srcId="{333A1088-737F-45CB-B68E-254E46348037}" destId="{5A5FFA88-C948-4069-8E93-59FA12366E83}" srcOrd="18" destOrd="0" presId="urn:microsoft.com/office/officeart/2005/8/layout/target3"/>
    <dgm:cxn modelId="{F5E1BB00-62CD-4821-9C8C-307F5B542E5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VY_32_INOVACE_AJ_01_NUMBERS </a:t>
          </a:r>
          <a:r>
            <a:rPr lang="cs-CZ" sz="2000" kern="1200" dirty="0" smtClean="0"/>
            <a:t>10-20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Číslovky </a:t>
          </a:r>
          <a:r>
            <a:rPr lang="cs-CZ" sz="2000" kern="1200" dirty="0" smtClean="0"/>
            <a:t>10 - 20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5747853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528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013176"/>
            <a:ext cx="6512511" cy="1143000"/>
          </a:xfrm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731520"/>
            <a:ext cx="6572200" cy="40656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1"/>
                </a:solidFill>
              </a:rPr>
              <a:t>číslovek 10-20, </a:t>
            </a:r>
            <a:r>
              <a:rPr lang="cs-CZ" i="1" dirty="0">
                <a:solidFill>
                  <a:schemeClr val="tx1"/>
                </a:solidFill>
              </a:rPr>
              <a:t>součástí jsou jednoduché úkoly na procvičení </a:t>
            </a:r>
            <a:r>
              <a:rPr lang="cs-CZ" i="1" dirty="0" smtClean="0">
                <a:solidFill>
                  <a:schemeClr val="tx1"/>
                </a:solidFill>
              </a:rPr>
              <a:t>číslovek.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/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1"/>
                </a:solidFill>
              </a:rPr>
              <a:t>a prohloubit znalosti.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i="1" dirty="0">
                <a:solidFill>
                  <a:schemeClr val="tx1"/>
                </a:solidFill>
              </a:rPr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8. ročník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ověřen:20.9.2011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050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6512511" cy="1143000"/>
          </a:xfrm>
        </p:spPr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10 - 20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340768"/>
            <a:ext cx="4038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10 – ten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11 - </a:t>
            </a:r>
            <a:r>
              <a:rPr lang="cs-CZ" dirty="0" err="1" smtClean="0"/>
              <a:t>eleven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12 - </a:t>
            </a:r>
            <a:r>
              <a:rPr lang="cs-CZ" dirty="0" err="1" smtClean="0"/>
              <a:t>twelve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13 - </a:t>
            </a:r>
            <a:r>
              <a:rPr lang="cs-CZ" dirty="0" err="1" smtClean="0"/>
              <a:t>thir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14 - </a:t>
            </a:r>
            <a:r>
              <a:rPr lang="cs-CZ" dirty="0" err="1" smtClean="0"/>
              <a:t>four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15 - </a:t>
            </a:r>
            <a:r>
              <a:rPr lang="cs-CZ" dirty="0" err="1" smtClean="0"/>
              <a:t>fif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412776"/>
            <a:ext cx="40386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16 – </a:t>
            </a:r>
            <a:r>
              <a:rPr lang="cs-CZ" dirty="0" err="1" smtClean="0"/>
              <a:t>six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17 – </a:t>
            </a:r>
            <a:r>
              <a:rPr lang="cs-CZ" dirty="0" err="1" smtClean="0"/>
              <a:t>seven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18 – </a:t>
            </a:r>
            <a:r>
              <a:rPr lang="cs-CZ" dirty="0" err="1" smtClean="0"/>
              <a:t>eigh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19 – </a:t>
            </a:r>
            <a:r>
              <a:rPr lang="cs-CZ" dirty="0" err="1" smtClean="0"/>
              <a:t>nine</a:t>
            </a:r>
            <a:r>
              <a:rPr lang="cs-CZ" dirty="0" err="1" smtClean="0">
                <a:solidFill>
                  <a:srgbClr val="FF0000"/>
                </a:solidFill>
              </a:rPr>
              <a:t>teen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20 - </a:t>
            </a:r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62358" y="5085184"/>
            <a:ext cx="531307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Pokud umíš dobře počítat do 10, nebude pro tebe těžké počítat do 20.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Od čísla 13 za základní číslovku přidáváme </a:t>
            </a:r>
            <a:r>
              <a:rPr lang="cs-CZ" sz="2000" b="1" dirty="0" err="1" smtClean="0">
                <a:solidFill>
                  <a:srgbClr val="FF0000"/>
                </a:solidFill>
              </a:rPr>
              <a:t>teen</a:t>
            </a:r>
            <a:r>
              <a:rPr lang="cs-CZ" sz="2000" b="1" dirty="0" smtClean="0">
                <a:solidFill>
                  <a:srgbClr val="FF0000"/>
                </a:solidFill>
              </a:rPr>
              <a:t> [</a:t>
            </a:r>
            <a:r>
              <a:rPr lang="cs-CZ" sz="2000" b="1" dirty="0" err="1" smtClean="0">
                <a:solidFill>
                  <a:srgbClr val="FF0000"/>
                </a:solidFill>
              </a:rPr>
              <a:t>týn</a:t>
            </a:r>
            <a:r>
              <a:rPr lang="cs-CZ" sz="2000" b="1" dirty="0">
                <a:solidFill>
                  <a:srgbClr val="FF0000"/>
                </a:solidFill>
              </a:rPr>
              <a:t>]</a:t>
            </a:r>
            <a:r>
              <a:rPr lang="cs-CZ" sz="2000" b="1" dirty="0" smtClean="0">
                <a:solidFill>
                  <a:srgbClr val="FF0000"/>
                </a:solidFill>
              </a:rPr>
              <a:t>. Pouze v čísle 13, 15 se nám čísla trochu mění</a:t>
            </a:r>
            <a:r>
              <a:rPr lang="cs-CZ" sz="2000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1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7cípá hvězda 6"/>
          <p:cNvSpPr/>
          <p:nvPr/>
        </p:nvSpPr>
        <p:spPr>
          <a:xfrm>
            <a:off x="611560" y="404664"/>
            <a:ext cx="1800200" cy="1080120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eleven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8" name="7cípá hvězda 7"/>
          <p:cNvSpPr/>
          <p:nvPr/>
        </p:nvSpPr>
        <p:spPr>
          <a:xfrm>
            <a:off x="4499992" y="4581128"/>
            <a:ext cx="1728192" cy="129614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fifteen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9" name="7cípá hvězda 8"/>
          <p:cNvSpPr/>
          <p:nvPr/>
        </p:nvSpPr>
        <p:spPr>
          <a:xfrm>
            <a:off x="395536" y="4086855"/>
            <a:ext cx="1816968" cy="1440160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sixteen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0" name="7cípá hvězda 9"/>
          <p:cNvSpPr/>
          <p:nvPr/>
        </p:nvSpPr>
        <p:spPr>
          <a:xfrm>
            <a:off x="3220616" y="1162549"/>
            <a:ext cx="1711424" cy="1114323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twelve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1" name="7cípá hvězda 10"/>
          <p:cNvSpPr/>
          <p:nvPr/>
        </p:nvSpPr>
        <p:spPr>
          <a:xfrm>
            <a:off x="395536" y="2276872"/>
            <a:ext cx="2016224" cy="1141613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thirteen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2" name="7cípá hvězda 11"/>
          <p:cNvSpPr/>
          <p:nvPr/>
        </p:nvSpPr>
        <p:spPr>
          <a:xfrm>
            <a:off x="4788024" y="2271614"/>
            <a:ext cx="1296144" cy="129614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ten</a:t>
            </a:r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3" name="7cípá hvězda 12"/>
          <p:cNvSpPr/>
          <p:nvPr/>
        </p:nvSpPr>
        <p:spPr>
          <a:xfrm>
            <a:off x="2699792" y="3088889"/>
            <a:ext cx="1800200" cy="1132199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twenty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4" name="7cípá hvězda 13"/>
          <p:cNvSpPr/>
          <p:nvPr/>
        </p:nvSpPr>
        <p:spPr>
          <a:xfrm>
            <a:off x="6372200" y="4699031"/>
            <a:ext cx="2592288" cy="165618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seventeen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5" name="7cípá hvězda 14"/>
          <p:cNvSpPr/>
          <p:nvPr/>
        </p:nvSpPr>
        <p:spPr>
          <a:xfrm>
            <a:off x="6876256" y="2410373"/>
            <a:ext cx="2160240" cy="1244615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fourteen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6" name="7cípá hvězda 15"/>
          <p:cNvSpPr/>
          <p:nvPr/>
        </p:nvSpPr>
        <p:spPr>
          <a:xfrm>
            <a:off x="6588224" y="613806"/>
            <a:ext cx="2160240" cy="1303026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nineteen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17" name="7cípá hvězda 16"/>
          <p:cNvSpPr/>
          <p:nvPr/>
        </p:nvSpPr>
        <p:spPr>
          <a:xfrm>
            <a:off x="2339752" y="5085184"/>
            <a:ext cx="2160240" cy="129614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eighteen</a:t>
            </a:r>
            <a:endParaRPr lang="cs-CZ" sz="2000" dirty="0" smtClean="0"/>
          </a:p>
          <a:p>
            <a:pPr algn="ctr"/>
            <a:r>
              <a:rPr lang="cs-CZ" sz="2000" dirty="0" smtClean="0"/>
              <a:t>___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2657" y="244474"/>
            <a:ext cx="1783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Write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numbers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65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7cípá hvězda 1"/>
          <p:cNvSpPr/>
          <p:nvPr/>
        </p:nvSpPr>
        <p:spPr>
          <a:xfrm>
            <a:off x="611560" y="404664"/>
            <a:ext cx="1800200" cy="1080120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eleven</a:t>
            </a:r>
            <a:endParaRPr lang="cs-CZ" sz="2000" dirty="0" smtClean="0"/>
          </a:p>
          <a:p>
            <a:pPr algn="ctr"/>
            <a:r>
              <a:rPr lang="cs-CZ" sz="2000" dirty="0" smtClean="0"/>
              <a:t>11</a:t>
            </a:r>
            <a:endParaRPr lang="cs-CZ" sz="2000" dirty="0"/>
          </a:p>
        </p:txBody>
      </p:sp>
      <p:sp>
        <p:nvSpPr>
          <p:cNvPr id="3" name="7cípá hvězda 2"/>
          <p:cNvSpPr/>
          <p:nvPr/>
        </p:nvSpPr>
        <p:spPr>
          <a:xfrm>
            <a:off x="4572000" y="4217392"/>
            <a:ext cx="1728192" cy="1512168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fifteen</a:t>
            </a:r>
            <a:endParaRPr lang="cs-CZ" sz="2000" dirty="0" smtClean="0"/>
          </a:p>
          <a:p>
            <a:pPr algn="ctr"/>
            <a:r>
              <a:rPr lang="cs-CZ" sz="2000" dirty="0" smtClean="0"/>
              <a:t>15</a:t>
            </a:r>
            <a:endParaRPr lang="cs-CZ" sz="2000" dirty="0"/>
          </a:p>
        </p:txBody>
      </p:sp>
      <p:sp>
        <p:nvSpPr>
          <p:cNvPr id="4" name="7cípá hvězda 3"/>
          <p:cNvSpPr/>
          <p:nvPr/>
        </p:nvSpPr>
        <p:spPr>
          <a:xfrm>
            <a:off x="395536" y="4248619"/>
            <a:ext cx="1816968" cy="1440160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sixteen</a:t>
            </a:r>
            <a:endParaRPr lang="cs-CZ" sz="2000" dirty="0" smtClean="0"/>
          </a:p>
          <a:p>
            <a:pPr algn="ctr"/>
            <a:r>
              <a:rPr lang="cs-CZ" sz="2000" dirty="0" smtClean="0"/>
              <a:t>16</a:t>
            </a:r>
            <a:endParaRPr lang="cs-CZ" sz="2000" dirty="0"/>
          </a:p>
        </p:txBody>
      </p:sp>
      <p:sp>
        <p:nvSpPr>
          <p:cNvPr id="5" name="7cípá hvězda 4"/>
          <p:cNvSpPr/>
          <p:nvPr/>
        </p:nvSpPr>
        <p:spPr>
          <a:xfrm>
            <a:off x="3220616" y="1162549"/>
            <a:ext cx="1783432" cy="1114323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twelve</a:t>
            </a:r>
            <a:endParaRPr lang="cs-CZ" sz="2000" dirty="0" smtClean="0"/>
          </a:p>
          <a:p>
            <a:pPr algn="ctr"/>
            <a:r>
              <a:rPr lang="cs-CZ" sz="2000" dirty="0" smtClean="0"/>
              <a:t>12</a:t>
            </a:r>
            <a:endParaRPr lang="cs-CZ" sz="2000" dirty="0"/>
          </a:p>
        </p:txBody>
      </p:sp>
      <p:sp>
        <p:nvSpPr>
          <p:cNvPr id="6" name="7cípá hvězda 5"/>
          <p:cNvSpPr/>
          <p:nvPr/>
        </p:nvSpPr>
        <p:spPr>
          <a:xfrm>
            <a:off x="395536" y="2276872"/>
            <a:ext cx="2016224" cy="1141613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thirteen</a:t>
            </a:r>
            <a:endParaRPr lang="cs-CZ" sz="2000" dirty="0" smtClean="0"/>
          </a:p>
          <a:p>
            <a:pPr algn="ctr"/>
            <a:r>
              <a:rPr lang="cs-CZ" sz="2000" dirty="0" smtClean="0"/>
              <a:t>13</a:t>
            </a:r>
            <a:endParaRPr lang="cs-CZ" sz="2000" dirty="0"/>
          </a:p>
        </p:txBody>
      </p:sp>
      <p:sp>
        <p:nvSpPr>
          <p:cNvPr id="7" name="7cípá hvězda 6"/>
          <p:cNvSpPr/>
          <p:nvPr/>
        </p:nvSpPr>
        <p:spPr>
          <a:xfrm>
            <a:off x="4788024" y="2271614"/>
            <a:ext cx="1296144" cy="129614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ten</a:t>
            </a:r>
          </a:p>
          <a:p>
            <a:pPr algn="ctr"/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8" name="7cípá hvězda 7"/>
          <p:cNvSpPr/>
          <p:nvPr/>
        </p:nvSpPr>
        <p:spPr>
          <a:xfrm>
            <a:off x="2699792" y="3088889"/>
            <a:ext cx="1800200" cy="1132199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twenty</a:t>
            </a:r>
            <a:endParaRPr lang="cs-CZ" sz="2000" dirty="0" smtClean="0"/>
          </a:p>
          <a:p>
            <a:pPr algn="ctr"/>
            <a:r>
              <a:rPr lang="cs-CZ" sz="2000" dirty="0" smtClean="0"/>
              <a:t>20</a:t>
            </a:r>
            <a:endParaRPr lang="cs-CZ" sz="2000" dirty="0"/>
          </a:p>
        </p:txBody>
      </p:sp>
      <p:sp>
        <p:nvSpPr>
          <p:cNvPr id="9" name="7cípá hvězda 8"/>
          <p:cNvSpPr/>
          <p:nvPr/>
        </p:nvSpPr>
        <p:spPr>
          <a:xfrm>
            <a:off x="6444208" y="4699031"/>
            <a:ext cx="2520280" cy="165618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seventeen</a:t>
            </a:r>
            <a:endParaRPr lang="cs-CZ" sz="2000" dirty="0" smtClean="0"/>
          </a:p>
          <a:p>
            <a:pPr algn="ctr"/>
            <a:r>
              <a:rPr lang="cs-CZ" sz="2000" dirty="0" smtClean="0"/>
              <a:t>17</a:t>
            </a:r>
            <a:endParaRPr lang="cs-CZ" sz="2000" dirty="0"/>
          </a:p>
        </p:txBody>
      </p:sp>
      <p:sp>
        <p:nvSpPr>
          <p:cNvPr id="10" name="7cípá hvězda 9"/>
          <p:cNvSpPr/>
          <p:nvPr/>
        </p:nvSpPr>
        <p:spPr>
          <a:xfrm>
            <a:off x="6876256" y="2410373"/>
            <a:ext cx="2160240" cy="1244615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fourteen</a:t>
            </a:r>
            <a:endParaRPr lang="cs-CZ" sz="2000" dirty="0" smtClean="0"/>
          </a:p>
          <a:p>
            <a:pPr algn="ctr"/>
            <a:r>
              <a:rPr lang="cs-CZ" sz="2000" dirty="0" smtClean="0"/>
              <a:t>14</a:t>
            </a:r>
            <a:endParaRPr lang="cs-CZ" sz="2000" dirty="0"/>
          </a:p>
        </p:txBody>
      </p:sp>
      <p:sp>
        <p:nvSpPr>
          <p:cNvPr id="11" name="7cípá hvězda 10"/>
          <p:cNvSpPr/>
          <p:nvPr/>
        </p:nvSpPr>
        <p:spPr>
          <a:xfrm>
            <a:off x="6444208" y="613806"/>
            <a:ext cx="2232248" cy="1303026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nineteen</a:t>
            </a:r>
            <a:endParaRPr lang="cs-CZ" sz="2000" dirty="0" smtClean="0"/>
          </a:p>
          <a:p>
            <a:pPr algn="ctr"/>
            <a:r>
              <a:rPr lang="cs-CZ" sz="2000" dirty="0" smtClean="0"/>
              <a:t>19</a:t>
            </a:r>
            <a:endParaRPr lang="cs-CZ" sz="2000" dirty="0"/>
          </a:p>
        </p:txBody>
      </p:sp>
      <p:sp>
        <p:nvSpPr>
          <p:cNvPr id="12" name="7cípá hvězda 11"/>
          <p:cNvSpPr/>
          <p:nvPr/>
        </p:nvSpPr>
        <p:spPr>
          <a:xfrm>
            <a:off x="2212504" y="5085184"/>
            <a:ext cx="2143472" cy="1296144"/>
          </a:xfrm>
          <a:prstGeom prst="star7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eighteen</a:t>
            </a:r>
            <a:endParaRPr lang="cs-CZ" sz="2000" dirty="0" smtClean="0"/>
          </a:p>
          <a:p>
            <a:pPr algn="ctr"/>
            <a:r>
              <a:rPr lang="cs-CZ" sz="2000" dirty="0" smtClean="0"/>
              <a:t>18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79137" y="378985"/>
            <a:ext cx="991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Řešení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54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1143000"/>
          </a:xfrm>
        </p:spPr>
        <p:txBody>
          <a:bodyPr>
            <a:noAutofit/>
          </a:bodyPr>
          <a:lstStyle/>
          <a:p>
            <a:pPr algn="l"/>
            <a:r>
              <a:rPr lang="cs-CZ" sz="3200" dirty="0" err="1" smtClean="0"/>
              <a:t>Count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and </a:t>
            </a:r>
            <a:r>
              <a:rPr lang="cs-CZ" sz="3200" dirty="0" err="1" smtClean="0"/>
              <a:t>write</a:t>
            </a:r>
            <a:r>
              <a:rPr lang="cs-CZ" sz="3200" dirty="0" smtClean="0"/>
              <a:t> 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481" y="2060848"/>
            <a:ext cx="3346704" cy="347472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12 + 3 = </a:t>
            </a:r>
            <a:r>
              <a:rPr lang="cs-CZ" dirty="0" smtClean="0"/>
              <a:t>____________</a:t>
            </a:r>
          </a:p>
          <a:p>
            <a:endParaRPr lang="cs-CZ" dirty="0"/>
          </a:p>
          <a:p>
            <a:r>
              <a:rPr lang="cs-CZ" dirty="0"/>
              <a:t>15 + 5 </a:t>
            </a:r>
            <a:r>
              <a:rPr lang="cs-CZ" dirty="0" smtClean="0"/>
              <a:t>= ____________</a:t>
            </a:r>
          </a:p>
          <a:p>
            <a:endParaRPr lang="cs-CZ" dirty="0"/>
          </a:p>
          <a:p>
            <a:r>
              <a:rPr lang="cs-CZ" dirty="0"/>
              <a:t>11 + 7 </a:t>
            </a:r>
            <a:r>
              <a:rPr lang="cs-CZ" dirty="0" smtClean="0"/>
              <a:t>= ____________</a:t>
            </a:r>
          </a:p>
          <a:p>
            <a:endParaRPr lang="cs-CZ" dirty="0"/>
          </a:p>
          <a:p>
            <a:r>
              <a:rPr lang="cs-CZ" dirty="0"/>
              <a:t>20 – 4 </a:t>
            </a:r>
            <a:r>
              <a:rPr lang="cs-CZ" dirty="0" smtClean="0"/>
              <a:t>= ____________</a:t>
            </a:r>
          </a:p>
          <a:p>
            <a:endParaRPr lang="cs-CZ" dirty="0"/>
          </a:p>
          <a:p>
            <a:r>
              <a:rPr lang="cs-CZ" dirty="0"/>
              <a:t>15 – 5 </a:t>
            </a:r>
            <a:r>
              <a:rPr lang="cs-CZ" dirty="0" smtClean="0"/>
              <a:t>= ____________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27984" y="1988840"/>
            <a:ext cx="3346704" cy="34747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19 – 8 = ___________</a:t>
            </a:r>
          </a:p>
          <a:p>
            <a:endParaRPr lang="cs-CZ" dirty="0" smtClean="0"/>
          </a:p>
          <a:p>
            <a:r>
              <a:rPr lang="cs-CZ" dirty="0" smtClean="0"/>
              <a:t>17 – 5 = ___________</a:t>
            </a:r>
          </a:p>
          <a:p>
            <a:endParaRPr lang="cs-CZ" dirty="0" smtClean="0"/>
          </a:p>
          <a:p>
            <a:r>
              <a:rPr lang="cs-CZ" dirty="0" smtClean="0"/>
              <a:t>16 – 2 = ___________</a:t>
            </a:r>
          </a:p>
          <a:p>
            <a:endParaRPr lang="cs-CZ" dirty="0" smtClean="0"/>
          </a:p>
          <a:p>
            <a:r>
              <a:rPr lang="cs-CZ" dirty="0" smtClean="0"/>
              <a:t>13 + 4 =  ___________</a:t>
            </a:r>
          </a:p>
          <a:p>
            <a:endParaRPr lang="cs-CZ" dirty="0" smtClean="0"/>
          </a:p>
          <a:p>
            <a:r>
              <a:rPr lang="cs-CZ" dirty="0" smtClean="0"/>
              <a:t>14 – 1 = 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332656"/>
            <a:ext cx="41764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Nápověda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sz="1600" dirty="0" err="1" smtClean="0">
                <a:sym typeface="Wingdings" pitchFamily="2" charset="2"/>
              </a:rPr>
              <a:t>twenty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eleven</a:t>
            </a:r>
            <a:r>
              <a:rPr lang="cs-CZ" sz="1600" dirty="0" smtClean="0">
                <a:sym typeface="Wingdings" pitchFamily="2" charset="2"/>
              </a:rPr>
              <a:t>, ten, </a:t>
            </a:r>
            <a:r>
              <a:rPr lang="cs-CZ" sz="1600" dirty="0" err="1" smtClean="0">
                <a:sym typeface="Wingdings" pitchFamily="2" charset="2"/>
              </a:rPr>
              <a:t>fourteen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sixteen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eighteen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twelve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thirteen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fifteen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seventeen</a:t>
            </a:r>
            <a:r>
              <a:rPr lang="cs-CZ" sz="1600" dirty="0" smtClean="0">
                <a:sym typeface="Wingdings" pitchFamily="2" charset="2"/>
              </a:rPr>
              <a:t>, </a:t>
            </a:r>
            <a:r>
              <a:rPr lang="cs-CZ" sz="1600" dirty="0" err="1" smtClean="0">
                <a:sym typeface="Wingdings" pitchFamily="2" charset="2"/>
              </a:rPr>
              <a:t>nineteen</a:t>
            </a:r>
            <a:r>
              <a:rPr lang="cs-CZ" sz="1600" dirty="0" smtClean="0">
                <a:sym typeface="Wingdings" pitchFamily="2" charset="2"/>
              </a:rPr>
              <a:t>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8599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http://office.microsoft.com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19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</TotalTime>
  <Words>294</Words>
  <Application>Microsoft Office PowerPoint</Application>
  <PresentationFormat>Předvádění na obrazovce (4:3)</PresentationFormat>
  <Paragraphs>95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 </vt:lpstr>
      <vt:lpstr>Numbers 10 - 20</vt:lpstr>
      <vt:lpstr>Prezentace aplikace PowerPoint</vt:lpstr>
      <vt:lpstr>Prezentace aplikace PowerPoint</vt:lpstr>
      <vt:lpstr>Count  and write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10 - 20</dc:title>
  <dc:creator>0R63</dc:creator>
  <cp:lastModifiedBy>Markéta Březinová</cp:lastModifiedBy>
  <cp:revision>10</cp:revision>
  <dcterms:created xsi:type="dcterms:W3CDTF">2011-11-27T18:54:23Z</dcterms:created>
  <dcterms:modified xsi:type="dcterms:W3CDTF">2013-03-08T15:40:18Z</dcterms:modified>
</cp:coreProperties>
</file>