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9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VY_32_INOVACE_19_01_ </a:t>
          </a:r>
          <a:r>
            <a:rPr lang="cs-CZ" sz="1200" baseline="0" dirty="0" smtClean="0"/>
            <a:t>Římské číslice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478A8E-3E59-4AB1-9122-0FDBED9D94A7}" type="presOf" srcId="{D9242A4C-F33A-42E2-BFA4-EC80805DCD32}" destId="{5A434D34-FA65-40B0-A4CE-3A1E2B14A215}" srcOrd="1" destOrd="0" presId="urn:microsoft.com/office/officeart/2005/8/layout/target3"/>
    <dgm:cxn modelId="{50288D52-8A5A-439B-AD7B-728085FFA0CB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F5A2104-5517-4C29-BA88-9C8D7F2BC1EE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B259424-E372-40B0-98AB-56A270BDFBE5}" type="presOf" srcId="{FFA013E9-5C5D-404D-8688-08171EA7A387}" destId="{359A210A-E8C9-4FD6-9BC7-434F4455A6B5}" srcOrd="1" destOrd="0" presId="urn:microsoft.com/office/officeart/2005/8/layout/target3"/>
    <dgm:cxn modelId="{A6FF9A4A-CAD0-4998-A700-F2F8857629F9}" type="presOf" srcId="{ABD4D77B-BA54-4DFB-A762-4C734220F9AA}" destId="{A6703DA5-6D74-4C8B-9C82-31DC93531BC2}" srcOrd="1" destOrd="0" presId="urn:microsoft.com/office/officeart/2005/8/layout/target3"/>
    <dgm:cxn modelId="{AB9CCE0F-23F5-4A0C-B2CC-25917C7E3861}" type="presOf" srcId="{FFA013E9-5C5D-404D-8688-08171EA7A387}" destId="{E1DA18CB-4B0A-4D0C-9459-15C4B327891F}" srcOrd="0" destOrd="0" presId="urn:microsoft.com/office/officeart/2005/8/layout/target3"/>
    <dgm:cxn modelId="{AB4ADEF6-A869-4C70-80BA-70A05E78AB57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E42D121-6432-4690-95F1-C385F3C7066B}" type="presOf" srcId="{A4836DAF-3E6B-4198-A089-B3C0D0384F2B}" destId="{4F0AD45D-7E6A-4C4A-90DF-90E27C4B175D}" srcOrd="0" destOrd="0" presId="urn:microsoft.com/office/officeart/2005/8/layout/target3"/>
    <dgm:cxn modelId="{8D694C47-951B-45E7-A5BF-00C45C729CC0}" type="presOf" srcId="{ABD4D77B-BA54-4DFB-A762-4C734220F9AA}" destId="{AAB7E4A6-9D01-402C-9D7A-6D30767F0B58}" srcOrd="0" destOrd="0" presId="urn:microsoft.com/office/officeart/2005/8/layout/target3"/>
    <dgm:cxn modelId="{F1F9B92F-F9D4-4994-AE4C-910176FD4382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91B659B-B29A-4F07-8B21-DE53CFA8EE61}" type="presOf" srcId="{1D895EAB-76A7-41C6-9C6C-7D303AD4C23C}" destId="{347D85BD-7382-4413-9298-D06CC996458A}" srcOrd="0" destOrd="0" presId="urn:microsoft.com/office/officeart/2005/8/layout/target3"/>
    <dgm:cxn modelId="{113C1E89-FDAE-40FE-9FD2-8EB1FB9CDC02}" type="presParOf" srcId="{2D933DCE-BBEA-46A5-98BC-CA41A7DBB761}" destId="{D3A73299-62A4-4767-8E25-C16133A0B902}" srcOrd="0" destOrd="0" presId="urn:microsoft.com/office/officeart/2005/8/layout/target3"/>
    <dgm:cxn modelId="{15E2296C-1B90-43FF-A238-69801401F52E}" type="presParOf" srcId="{2D933DCE-BBEA-46A5-98BC-CA41A7DBB761}" destId="{EE30B2AF-DDC9-42DB-9092-5595C6257A57}" srcOrd="1" destOrd="0" presId="urn:microsoft.com/office/officeart/2005/8/layout/target3"/>
    <dgm:cxn modelId="{ECDBB822-637D-4E22-82ED-4F9A254F97E5}" type="presParOf" srcId="{2D933DCE-BBEA-46A5-98BC-CA41A7DBB761}" destId="{E1DA18CB-4B0A-4D0C-9459-15C4B327891F}" srcOrd="2" destOrd="0" presId="urn:microsoft.com/office/officeart/2005/8/layout/target3"/>
    <dgm:cxn modelId="{F7112092-4BB8-4FFF-8F0D-4C1EF91E9EB7}" type="presParOf" srcId="{2D933DCE-BBEA-46A5-98BC-CA41A7DBB761}" destId="{29996EEB-8589-4AED-9C98-E2204A026234}" srcOrd="3" destOrd="0" presId="urn:microsoft.com/office/officeart/2005/8/layout/target3"/>
    <dgm:cxn modelId="{44E566A3-B6B3-4CE1-9C59-7947457548A0}" type="presParOf" srcId="{2D933DCE-BBEA-46A5-98BC-CA41A7DBB761}" destId="{056AE7B2-579D-40D1-A57C-4E33BFED76BE}" srcOrd="4" destOrd="0" presId="urn:microsoft.com/office/officeart/2005/8/layout/target3"/>
    <dgm:cxn modelId="{F1DCFB53-D111-41D3-8015-4F0C9489D745}" type="presParOf" srcId="{2D933DCE-BBEA-46A5-98BC-CA41A7DBB761}" destId="{4F0AD45D-7E6A-4C4A-90DF-90E27C4B175D}" srcOrd="5" destOrd="0" presId="urn:microsoft.com/office/officeart/2005/8/layout/target3"/>
    <dgm:cxn modelId="{DC974836-62F4-495F-8289-54785311031F}" type="presParOf" srcId="{2D933DCE-BBEA-46A5-98BC-CA41A7DBB761}" destId="{1804A346-BBD3-438B-AE0F-7BEBB1E2AF96}" srcOrd="6" destOrd="0" presId="urn:microsoft.com/office/officeart/2005/8/layout/target3"/>
    <dgm:cxn modelId="{006BC370-DFEA-48B5-BA81-3E53136B9B7F}" type="presParOf" srcId="{2D933DCE-BBEA-46A5-98BC-CA41A7DBB761}" destId="{60CB9877-708D-4C64-AA73-CFD3F3076BC2}" srcOrd="7" destOrd="0" presId="urn:microsoft.com/office/officeart/2005/8/layout/target3"/>
    <dgm:cxn modelId="{184F8B40-331B-4A1A-A377-81DE3BA5E367}" type="presParOf" srcId="{2D933DCE-BBEA-46A5-98BC-CA41A7DBB761}" destId="{347D85BD-7382-4413-9298-D06CC996458A}" srcOrd="8" destOrd="0" presId="urn:microsoft.com/office/officeart/2005/8/layout/target3"/>
    <dgm:cxn modelId="{52B86200-8AA9-4DA2-9A45-92F3BCB5B77B}" type="presParOf" srcId="{2D933DCE-BBEA-46A5-98BC-CA41A7DBB761}" destId="{C4DD5B9C-4D9E-449D-A063-107A759DF3D1}" srcOrd="9" destOrd="0" presId="urn:microsoft.com/office/officeart/2005/8/layout/target3"/>
    <dgm:cxn modelId="{9CD7B1E9-0DB7-41C9-8737-97AD273299F0}" type="presParOf" srcId="{2D933DCE-BBEA-46A5-98BC-CA41A7DBB761}" destId="{CD515E15-5457-47F2-8109-A2A59D66C930}" srcOrd="10" destOrd="0" presId="urn:microsoft.com/office/officeart/2005/8/layout/target3"/>
    <dgm:cxn modelId="{2B9D567B-9DBE-4891-8E70-E31675CFD2A1}" type="presParOf" srcId="{2D933DCE-BBEA-46A5-98BC-CA41A7DBB761}" destId="{7DDB6D97-C311-42E1-B77C-B194BAE75773}" srcOrd="11" destOrd="0" presId="urn:microsoft.com/office/officeart/2005/8/layout/target3"/>
    <dgm:cxn modelId="{18FE7BE0-FFF0-4F89-BA2D-A7C1E3D98343}" type="presParOf" srcId="{2D933DCE-BBEA-46A5-98BC-CA41A7DBB761}" destId="{DE2B4424-17B1-4404-A13F-04051C43B79D}" srcOrd="12" destOrd="0" presId="urn:microsoft.com/office/officeart/2005/8/layout/target3"/>
    <dgm:cxn modelId="{44D3780E-59A7-42EA-AF34-AD3B7D4D9483}" type="presParOf" srcId="{2D933DCE-BBEA-46A5-98BC-CA41A7DBB761}" destId="{555607BD-8A1D-4EBB-825A-8C74A1FB0FFC}" srcOrd="13" destOrd="0" presId="urn:microsoft.com/office/officeart/2005/8/layout/target3"/>
    <dgm:cxn modelId="{9AEBFBE4-3DB2-46A8-99AC-8AA297F22CE7}" type="presParOf" srcId="{2D933DCE-BBEA-46A5-98BC-CA41A7DBB761}" destId="{AAB7E4A6-9D01-402C-9D7A-6D30767F0B58}" srcOrd="14" destOrd="0" presId="urn:microsoft.com/office/officeart/2005/8/layout/target3"/>
    <dgm:cxn modelId="{FE8B27A0-D1EF-4974-A3BD-49143CB2524A}" type="presParOf" srcId="{2D933DCE-BBEA-46A5-98BC-CA41A7DBB761}" destId="{359A210A-E8C9-4FD6-9BC7-434F4455A6B5}" srcOrd="15" destOrd="0" presId="urn:microsoft.com/office/officeart/2005/8/layout/target3"/>
    <dgm:cxn modelId="{52668E10-893A-47B9-979E-F9D9DAA4C4BB}" type="presParOf" srcId="{2D933DCE-BBEA-46A5-98BC-CA41A7DBB761}" destId="{36B74B1E-3C18-4C06-BA03-CB2EB266F8FF}" srcOrd="16" destOrd="0" presId="urn:microsoft.com/office/officeart/2005/8/layout/target3"/>
    <dgm:cxn modelId="{E76DE091-A410-4E46-AB3D-3A4C8DADB1D6}" type="presParOf" srcId="{2D933DCE-BBEA-46A5-98BC-CA41A7DBB761}" destId="{94413E88-B296-45A5-9057-6B5765B63A8F}" srcOrd="17" destOrd="0" presId="urn:microsoft.com/office/officeart/2005/8/layout/target3"/>
    <dgm:cxn modelId="{AEC91AF3-3ADF-471C-B2A7-4A89B4BD8D4D}" type="presParOf" srcId="{2D933DCE-BBEA-46A5-98BC-CA41A7DBB761}" destId="{5A434D34-FA65-40B0-A4CE-3A1E2B14A215}" srcOrd="18" destOrd="0" presId="urn:microsoft.com/office/officeart/2005/8/layout/target3"/>
    <dgm:cxn modelId="{D897A96C-0D42-406C-A0E4-8070821AAFA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VY_32_INOVACE_19_01_ </a:t>
          </a:r>
          <a:r>
            <a:rPr lang="cs-CZ" sz="1200" kern="1200" baseline="0" dirty="0" smtClean="0"/>
            <a:t>Římské číslice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9E9E4-CFA2-4356-81FC-A5C5874F9E99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E9F42-6D10-4CF1-B95F-476B0D0AC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947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2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9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55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577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451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983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221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713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501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29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67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2A06A-9F0F-4826-8B21-78F561AE37B2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C46CF7-6414-4C89-8D65-5C84E1D88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77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338327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07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Římské číslice.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97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Vznik římských číslic je datován přibližně kolem roku 500 před Kristem. Představují způsob zápisu čísel pomocí latinské abecedy. Vznikly přirozenou cestou. Římané počítali na prstech. Čísla jako 1, 2, 3  a jím odpovídající znaky  I, II, III graficky vyjadřují jednotlivé prsty.</a:t>
            </a:r>
          </a:p>
          <a:p>
            <a:r>
              <a:rPr lang="cs-CZ" dirty="0" smtClean="0"/>
              <a:t>V současnosti je můžeme spatřit na historických budovách, hodinových cifernících, označují se jimi kapitoly v knihách, pořadí panovníků…..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69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zapsané římskými číslicemi je třeba číst tak, že se sečtou čísla zapsaná jednotlivými číslicemi : VI = 5 + 1</a:t>
            </a:r>
          </a:p>
          <a:p>
            <a:r>
              <a:rPr lang="cs-CZ" dirty="0" smtClean="0"/>
              <a:t>Pokud je v zápise před vyšší číslicí nižší, nižší číslice se od vyšší odčítá : IX = 10 – 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28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 I</a:t>
            </a:r>
            <a:r>
              <a:rPr lang="cs-CZ" dirty="0" smtClean="0"/>
              <a:t>van </a:t>
            </a:r>
            <a:r>
              <a:rPr lang="cs-CZ" b="1" dirty="0" smtClean="0"/>
              <a:t>V</a:t>
            </a:r>
            <a:r>
              <a:rPr lang="cs-CZ" dirty="0" smtClean="0"/>
              <a:t>edl </a:t>
            </a:r>
            <a:r>
              <a:rPr lang="cs-CZ" b="1" dirty="0" smtClean="0"/>
              <a:t>X</a:t>
            </a:r>
            <a:r>
              <a:rPr lang="cs-CZ" dirty="0" smtClean="0"/>
              <a:t>avera </a:t>
            </a:r>
            <a:r>
              <a:rPr lang="cs-CZ" b="1" dirty="0" smtClean="0"/>
              <a:t>L</a:t>
            </a:r>
            <a:r>
              <a:rPr lang="cs-CZ" dirty="0" smtClean="0"/>
              <a:t>esní </a:t>
            </a:r>
            <a:r>
              <a:rPr lang="cs-CZ" b="1" dirty="0" smtClean="0"/>
              <a:t>C</a:t>
            </a:r>
            <a:r>
              <a:rPr lang="cs-CZ" dirty="0" smtClean="0"/>
              <a:t>estou </a:t>
            </a:r>
            <a:r>
              <a:rPr lang="cs-CZ" b="1" dirty="0" smtClean="0"/>
              <a:t>D</a:t>
            </a:r>
            <a:r>
              <a:rPr lang="cs-CZ" dirty="0" smtClean="0"/>
              <a:t>o </a:t>
            </a:r>
            <a:r>
              <a:rPr lang="cs-CZ" b="1" dirty="0" smtClean="0"/>
              <a:t>M</a:t>
            </a:r>
            <a:r>
              <a:rPr lang="cs-CZ" dirty="0" smtClean="0"/>
              <a:t>ěsta</a:t>
            </a:r>
          </a:p>
          <a:p>
            <a:pPr marL="0" indent="0">
              <a:buNone/>
            </a:pPr>
            <a:r>
              <a:rPr lang="cs-CZ" dirty="0" smtClean="0"/>
              <a:t>MCDXLIV /1444/ nejnižší číslo, v němž jsou použity všechny znaky M – tisíc, CD – čtyři sta, XL – čtyřicet, IV – čtyři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 latiny C </a:t>
            </a:r>
            <a:r>
              <a:rPr lang="cs-CZ" dirty="0" err="1" smtClean="0"/>
              <a:t>centum</a:t>
            </a:r>
            <a:r>
              <a:rPr lang="cs-CZ" dirty="0" smtClean="0"/>
              <a:t> /sto/, M </a:t>
            </a:r>
            <a:r>
              <a:rPr lang="cs-CZ" dirty="0" err="1" smtClean="0"/>
              <a:t>mille</a:t>
            </a:r>
            <a:r>
              <a:rPr lang="cs-CZ" dirty="0" smtClean="0"/>
              <a:t> /tisíc/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73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ŘÍMSKÉ ČÍSLICE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 = 1</a:t>
            </a:r>
          </a:p>
          <a:p>
            <a:r>
              <a:rPr lang="cs-CZ" b="1" dirty="0" smtClean="0"/>
              <a:t>V = 5</a:t>
            </a:r>
          </a:p>
          <a:p>
            <a:r>
              <a:rPr lang="cs-CZ" b="1" dirty="0" smtClean="0"/>
              <a:t>X = 10</a:t>
            </a:r>
          </a:p>
          <a:p>
            <a:r>
              <a:rPr lang="cs-CZ" b="1" dirty="0" smtClean="0"/>
              <a:t>L = 50</a:t>
            </a:r>
          </a:p>
          <a:p>
            <a:r>
              <a:rPr lang="cs-CZ" b="1" dirty="0" smtClean="0"/>
              <a:t>C = 100</a:t>
            </a:r>
          </a:p>
          <a:p>
            <a:r>
              <a:rPr lang="cs-CZ" b="1" dirty="0" smtClean="0"/>
              <a:t>D = 500</a:t>
            </a:r>
          </a:p>
          <a:p>
            <a:r>
              <a:rPr lang="cs-CZ" b="1" dirty="0" smtClean="0"/>
              <a:t>M = 1 000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695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ŘÍMSKÝCH ČÍSLIC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/>
              <a:t>I = 1                                                                    XX = 20</a:t>
            </a:r>
          </a:p>
          <a:p>
            <a:pPr marL="0" indent="0">
              <a:buNone/>
            </a:pPr>
            <a:r>
              <a:rPr lang="cs-CZ" dirty="0" smtClean="0"/>
              <a:t>II = 2                                                                   XXX = 30</a:t>
            </a:r>
          </a:p>
          <a:p>
            <a:pPr marL="0" indent="0">
              <a:buNone/>
            </a:pPr>
            <a:r>
              <a:rPr lang="cs-CZ" dirty="0" smtClean="0"/>
              <a:t>III =  3                                                                 XL = 40</a:t>
            </a:r>
          </a:p>
          <a:p>
            <a:pPr marL="0" indent="0">
              <a:buNone/>
            </a:pPr>
            <a:r>
              <a:rPr lang="cs-CZ" dirty="0" smtClean="0"/>
              <a:t>IV = 4                                                                  L = 50</a:t>
            </a:r>
          </a:p>
          <a:p>
            <a:pPr marL="0" indent="0">
              <a:buNone/>
            </a:pPr>
            <a:r>
              <a:rPr lang="cs-CZ" dirty="0" smtClean="0"/>
              <a:t>V = 5                                                                   LX = 60</a:t>
            </a:r>
          </a:p>
          <a:p>
            <a:pPr marL="0" indent="0">
              <a:buNone/>
            </a:pPr>
            <a:r>
              <a:rPr lang="cs-CZ" dirty="0" smtClean="0"/>
              <a:t>VI = 6                                                                  XC = 90</a:t>
            </a:r>
          </a:p>
          <a:p>
            <a:pPr marL="0" indent="0">
              <a:buNone/>
            </a:pPr>
            <a:r>
              <a:rPr lang="cs-CZ" dirty="0" smtClean="0"/>
              <a:t>VII = 7                                                                 C = 100</a:t>
            </a:r>
          </a:p>
          <a:p>
            <a:pPr marL="0" indent="0">
              <a:buNone/>
            </a:pPr>
            <a:r>
              <a:rPr lang="cs-CZ" dirty="0" smtClean="0"/>
              <a:t>VIII =  8                                                               CC = 200</a:t>
            </a:r>
          </a:p>
          <a:p>
            <a:pPr marL="0" indent="0">
              <a:buNone/>
            </a:pPr>
            <a:r>
              <a:rPr lang="cs-CZ" dirty="0" smtClean="0"/>
              <a:t>IX =  9                                                                  CD = 400</a:t>
            </a:r>
          </a:p>
          <a:p>
            <a:pPr marL="0" indent="0">
              <a:buNone/>
            </a:pPr>
            <a:r>
              <a:rPr lang="cs-CZ" dirty="0" smtClean="0"/>
              <a:t>X = 10                                                                  D = 500</a:t>
            </a:r>
          </a:p>
          <a:p>
            <a:pPr marL="0" indent="0">
              <a:buNone/>
            </a:pPr>
            <a:r>
              <a:rPr lang="cs-CZ" dirty="0" smtClean="0"/>
              <a:t>XI = 11                                                                CM = 900</a:t>
            </a:r>
          </a:p>
          <a:p>
            <a:pPr marL="0" indent="0">
              <a:buNone/>
            </a:pPr>
            <a:r>
              <a:rPr lang="cs-CZ" dirty="0" smtClean="0"/>
              <a:t>XII = 12                                                               M = 1 000</a:t>
            </a:r>
          </a:p>
          <a:p>
            <a:pPr marL="0" indent="0">
              <a:buNone/>
            </a:pPr>
            <a:r>
              <a:rPr lang="cs-CZ" dirty="0" smtClean="0"/>
              <a:t>XIII = 13</a:t>
            </a:r>
          </a:p>
          <a:p>
            <a:pPr marL="0" indent="0">
              <a:buNone/>
            </a:pPr>
            <a:r>
              <a:rPr lang="cs-CZ" dirty="0" smtClean="0"/>
              <a:t>XIV = 14</a:t>
            </a:r>
          </a:p>
          <a:p>
            <a:pPr marL="0" indent="0">
              <a:buNone/>
            </a:pPr>
            <a:r>
              <a:rPr lang="cs-CZ" dirty="0" smtClean="0"/>
              <a:t>XV = 15</a:t>
            </a:r>
          </a:p>
          <a:p>
            <a:pPr marL="0" indent="0">
              <a:buNone/>
            </a:pPr>
            <a:r>
              <a:rPr lang="cs-CZ" dirty="0" smtClean="0"/>
              <a:t>XVI = 16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56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1. Číslo </a:t>
            </a:r>
            <a:r>
              <a:rPr lang="cs-CZ" sz="2000" b="1" dirty="0" smtClean="0"/>
              <a:t>60 </a:t>
            </a:r>
            <a:r>
              <a:rPr lang="cs-CZ" sz="2000" b="1" dirty="0" smtClean="0"/>
              <a:t>je:</a:t>
            </a:r>
          </a:p>
          <a:p>
            <a:pPr marL="0" indent="0">
              <a:buNone/>
            </a:pPr>
            <a:r>
              <a:rPr lang="cs-CZ" sz="2000" dirty="0" smtClean="0"/>
              <a:t>a) XLX </a:t>
            </a:r>
            <a:br>
              <a:rPr lang="cs-CZ" sz="2000" dirty="0" smtClean="0"/>
            </a:br>
            <a:r>
              <a:rPr lang="cs-CZ" sz="2000" dirty="0" smtClean="0"/>
              <a:t>b) VLX </a:t>
            </a:r>
            <a:br>
              <a:rPr lang="cs-CZ" sz="2000" dirty="0" smtClean="0"/>
            </a:br>
            <a:r>
              <a:rPr lang="cs-CZ" sz="2000" dirty="0" smtClean="0"/>
              <a:t>c) LX </a:t>
            </a:r>
            <a:br>
              <a:rPr lang="cs-CZ" sz="2000" dirty="0" smtClean="0"/>
            </a:br>
            <a:r>
              <a:rPr lang="cs-CZ" sz="2000" dirty="0" smtClean="0"/>
              <a:t>d) VX </a:t>
            </a:r>
            <a:br>
              <a:rPr lang="cs-CZ" sz="2000" dirty="0" smtClean="0"/>
            </a:br>
            <a:r>
              <a:rPr lang="cs-CZ" sz="2000" b="1" dirty="0" smtClean="0"/>
              <a:t>2. Číslo 57 je: </a:t>
            </a:r>
          </a:p>
          <a:p>
            <a:pPr marL="0" indent="0">
              <a:buNone/>
            </a:pPr>
            <a:r>
              <a:rPr lang="cs-CZ" sz="2000" dirty="0" smtClean="0"/>
              <a:t>a) XVII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b) LVII </a:t>
            </a:r>
            <a:br>
              <a:rPr lang="cs-CZ" sz="2000" dirty="0" smtClean="0"/>
            </a:br>
            <a:r>
              <a:rPr lang="cs-CZ" sz="2000" dirty="0" smtClean="0"/>
              <a:t>c) VIIL </a:t>
            </a:r>
            <a:br>
              <a:rPr lang="cs-CZ" sz="2000" dirty="0" smtClean="0"/>
            </a:br>
            <a:r>
              <a:rPr lang="cs-CZ" sz="2000" dirty="0" smtClean="0"/>
              <a:t>d) XXIL</a:t>
            </a:r>
            <a:br>
              <a:rPr lang="cs-CZ" sz="2000" dirty="0" smtClean="0"/>
            </a:br>
            <a:r>
              <a:rPr lang="cs-CZ" sz="2000" b="1" dirty="0" smtClean="0"/>
              <a:t>3</a:t>
            </a:r>
            <a:r>
              <a:rPr lang="cs-CZ" sz="2000" b="1" dirty="0" smtClean="0"/>
              <a:t>. Číslo 72 je: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</a:t>
            </a:r>
            <a:r>
              <a:rPr lang="cs-CZ" sz="2000" dirty="0" smtClean="0"/>
              <a:t>) XXLII </a:t>
            </a:r>
            <a:br>
              <a:rPr lang="cs-CZ" sz="2000" dirty="0" smtClean="0"/>
            </a:br>
            <a:r>
              <a:rPr lang="cs-CZ" sz="2000" dirty="0" smtClean="0"/>
              <a:t>b) XLX </a:t>
            </a:r>
            <a:br>
              <a:rPr lang="cs-CZ" sz="2000" dirty="0" smtClean="0"/>
            </a:br>
            <a:r>
              <a:rPr lang="cs-CZ" sz="2000" dirty="0" smtClean="0"/>
              <a:t>c) LXXII </a:t>
            </a:r>
            <a:br>
              <a:rPr lang="cs-CZ" sz="2000" dirty="0" smtClean="0"/>
            </a:br>
            <a:r>
              <a:rPr lang="cs-CZ" sz="2000" dirty="0" smtClean="0"/>
              <a:t>d) IIXL </a:t>
            </a: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236326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Číslo 59 je: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a) LXI</a:t>
            </a:r>
            <a:br>
              <a:rPr lang="cs-CZ" dirty="0"/>
            </a:br>
            <a:r>
              <a:rPr lang="cs-CZ" dirty="0"/>
              <a:t>b) IXL </a:t>
            </a:r>
            <a:br>
              <a:rPr lang="cs-CZ" dirty="0"/>
            </a:br>
            <a:r>
              <a:rPr lang="cs-CZ" dirty="0"/>
              <a:t>c) XLII </a:t>
            </a:r>
            <a:br>
              <a:rPr lang="cs-CZ" dirty="0"/>
            </a:br>
            <a:r>
              <a:rPr lang="cs-CZ" dirty="0"/>
              <a:t>d) LIX </a:t>
            </a:r>
          </a:p>
          <a:p>
            <a:pPr marL="0" indent="0">
              <a:buNone/>
            </a:pPr>
            <a:r>
              <a:rPr lang="cs-CZ" b="1" dirty="0"/>
              <a:t>5. Číslo 63 je:</a:t>
            </a:r>
          </a:p>
          <a:p>
            <a:pPr marL="0" indent="0">
              <a:buNone/>
            </a:pPr>
            <a:r>
              <a:rPr lang="cs-CZ" dirty="0" smtClean="0"/>
              <a:t>a) LXIII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b) XLIII </a:t>
            </a:r>
            <a:br>
              <a:rPr lang="cs-CZ" dirty="0"/>
            </a:br>
            <a:r>
              <a:rPr lang="cs-CZ" dirty="0"/>
              <a:t>c) IIIXL </a:t>
            </a:r>
            <a:br>
              <a:rPr lang="cs-CZ" dirty="0"/>
            </a:br>
            <a:r>
              <a:rPr lang="cs-CZ" dirty="0"/>
              <a:t>d) XLII </a:t>
            </a:r>
            <a:br>
              <a:rPr lang="cs-CZ" dirty="0"/>
            </a:br>
            <a:r>
              <a:rPr lang="cs-CZ" b="1" dirty="0"/>
              <a:t>6. Číslo 75 je: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/>
              <a:t>a</a:t>
            </a:r>
            <a:r>
              <a:rPr lang="cs-CZ" dirty="0"/>
              <a:t>) VXLV </a:t>
            </a:r>
            <a:br>
              <a:rPr lang="cs-CZ" dirty="0"/>
            </a:br>
            <a:r>
              <a:rPr lang="cs-CZ" dirty="0"/>
              <a:t>b) XVL </a:t>
            </a:r>
            <a:br>
              <a:rPr lang="cs-CZ" dirty="0"/>
            </a:br>
            <a:r>
              <a:rPr lang="cs-CZ" dirty="0"/>
              <a:t>c) LXXV </a:t>
            </a:r>
            <a:br>
              <a:rPr lang="cs-CZ" dirty="0"/>
            </a:br>
            <a:r>
              <a:rPr lang="cs-CZ" dirty="0"/>
              <a:t>d) VVXX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47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800" b="1" dirty="0" smtClean="0"/>
              <a:t>7</a:t>
            </a:r>
            <a:r>
              <a:rPr lang="cs-CZ" sz="8800" b="1" dirty="0" smtClean="0"/>
              <a:t>. Číslo 53 je</a:t>
            </a:r>
            <a:r>
              <a:rPr lang="cs-CZ" sz="8800" b="1" dirty="0" smtClean="0"/>
              <a:t>:</a:t>
            </a:r>
          </a:p>
          <a:p>
            <a:pPr marL="0" indent="0">
              <a:buNone/>
            </a:pPr>
            <a:r>
              <a:rPr lang="cs-CZ" sz="8800" dirty="0" smtClean="0"/>
              <a:t>a</a:t>
            </a:r>
            <a:r>
              <a:rPr lang="cs-CZ" sz="8800" dirty="0" smtClean="0"/>
              <a:t>) ILII </a:t>
            </a:r>
            <a:br>
              <a:rPr lang="cs-CZ" sz="8800" dirty="0" smtClean="0"/>
            </a:br>
            <a:r>
              <a:rPr lang="cs-CZ" sz="8800" dirty="0" smtClean="0"/>
              <a:t>b) IIIL </a:t>
            </a:r>
            <a:br>
              <a:rPr lang="cs-CZ" sz="8800" dirty="0" smtClean="0"/>
            </a:br>
            <a:r>
              <a:rPr lang="cs-CZ" sz="8800" dirty="0" smtClean="0"/>
              <a:t>c) LIII </a:t>
            </a:r>
            <a:br>
              <a:rPr lang="cs-CZ" sz="8800" dirty="0" smtClean="0"/>
            </a:br>
            <a:r>
              <a:rPr lang="cs-CZ" sz="8800" dirty="0" smtClean="0"/>
              <a:t>d) IILI</a:t>
            </a:r>
            <a:br>
              <a:rPr lang="cs-CZ" sz="8800" dirty="0" smtClean="0"/>
            </a:br>
            <a:r>
              <a:rPr lang="cs-CZ" sz="8800" b="1" dirty="0" smtClean="0"/>
              <a:t>8</a:t>
            </a:r>
            <a:r>
              <a:rPr lang="cs-CZ" sz="8800" b="1" dirty="0" smtClean="0"/>
              <a:t>. Číslo 118 je:</a:t>
            </a:r>
            <a:r>
              <a:rPr lang="cs-CZ" sz="8800" dirty="0" smtClean="0"/>
              <a:t> </a:t>
            </a:r>
          </a:p>
          <a:p>
            <a:pPr marL="0" indent="0">
              <a:buNone/>
            </a:pPr>
            <a:r>
              <a:rPr lang="cs-CZ" sz="8800" dirty="0" smtClean="0"/>
              <a:t>a) XIIIC </a:t>
            </a:r>
            <a:br>
              <a:rPr lang="cs-CZ" sz="8800" dirty="0" smtClean="0"/>
            </a:br>
            <a:r>
              <a:rPr lang="cs-CZ" sz="8800" dirty="0" smtClean="0"/>
              <a:t>b) CXVIII </a:t>
            </a:r>
            <a:br>
              <a:rPr lang="cs-CZ" sz="8800" dirty="0" smtClean="0"/>
            </a:br>
            <a:r>
              <a:rPr lang="cs-CZ" sz="8800" dirty="0" smtClean="0"/>
              <a:t>c) VIIXC </a:t>
            </a:r>
            <a:br>
              <a:rPr lang="cs-CZ" sz="8800" dirty="0" smtClean="0"/>
            </a:br>
            <a:r>
              <a:rPr lang="cs-CZ" sz="8800" dirty="0" smtClean="0"/>
              <a:t>d) IIICX </a:t>
            </a:r>
            <a:br>
              <a:rPr lang="cs-CZ" sz="8800" dirty="0" smtClean="0"/>
            </a:br>
            <a:r>
              <a:rPr lang="cs-CZ" sz="8800" b="1" dirty="0" smtClean="0"/>
              <a:t>9</a:t>
            </a:r>
            <a:r>
              <a:rPr lang="cs-CZ" sz="8800" b="1" dirty="0" smtClean="0"/>
              <a:t>. Číslo 136 je:</a:t>
            </a:r>
            <a:r>
              <a:rPr lang="cs-CZ" sz="8800" dirty="0" smtClean="0"/>
              <a:t> </a:t>
            </a:r>
          </a:p>
          <a:p>
            <a:pPr marL="0" indent="0">
              <a:buNone/>
            </a:pPr>
            <a:r>
              <a:rPr lang="cs-CZ" sz="8800" dirty="0" smtClean="0"/>
              <a:t>a) CXVIXX </a:t>
            </a:r>
            <a:br>
              <a:rPr lang="cs-CZ" sz="8800" dirty="0" smtClean="0"/>
            </a:br>
            <a:r>
              <a:rPr lang="cs-CZ" sz="8800" dirty="0" smtClean="0"/>
              <a:t>b) VIXXXC </a:t>
            </a:r>
            <a:br>
              <a:rPr lang="cs-CZ" sz="8800" dirty="0" smtClean="0"/>
            </a:br>
            <a:r>
              <a:rPr lang="cs-CZ" sz="8800" dirty="0" smtClean="0"/>
              <a:t>c) VIICX </a:t>
            </a:r>
            <a:br>
              <a:rPr lang="cs-CZ" sz="8800" dirty="0" smtClean="0"/>
            </a:br>
            <a:r>
              <a:rPr lang="cs-CZ" sz="8800" dirty="0" smtClean="0"/>
              <a:t>d) CXXXVI</a:t>
            </a:r>
            <a:br>
              <a:rPr lang="cs-CZ" sz="8800" dirty="0" smtClean="0"/>
            </a:br>
            <a:endParaRPr lang="cs-CZ" sz="8800" dirty="0" smtClean="0"/>
          </a:p>
          <a:p>
            <a:pPr marL="0" indent="0">
              <a:buNone/>
            </a:pPr>
            <a:endParaRPr lang="cs-CZ" sz="8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02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ARABSKÉ ČÍSLO ŘÍMSKÝMI ČÍSLICEMI.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86 =</a:t>
            </a:r>
          </a:p>
          <a:p>
            <a:r>
              <a:rPr lang="cs-CZ" dirty="0" smtClean="0"/>
              <a:t>15 =</a:t>
            </a:r>
          </a:p>
          <a:p>
            <a:r>
              <a:rPr lang="cs-CZ" dirty="0" smtClean="0"/>
              <a:t>24 =</a:t>
            </a:r>
          </a:p>
          <a:p>
            <a:r>
              <a:rPr lang="cs-CZ" dirty="0" smtClean="0"/>
              <a:t>8 = </a:t>
            </a:r>
          </a:p>
          <a:p>
            <a:r>
              <a:rPr lang="cs-CZ" dirty="0" smtClean="0"/>
              <a:t>54 = </a:t>
            </a:r>
          </a:p>
          <a:p>
            <a:r>
              <a:rPr lang="cs-CZ" dirty="0" smtClean="0"/>
              <a:t>123 =</a:t>
            </a:r>
          </a:p>
          <a:p>
            <a:r>
              <a:rPr lang="cs-CZ" dirty="0" smtClean="0"/>
              <a:t>32=</a:t>
            </a:r>
          </a:p>
          <a:p>
            <a:r>
              <a:rPr lang="cs-CZ" dirty="0" smtClean="0"/>
              <a:t>56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64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výsledky zapiš pomocí římských číslic.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XII + XXV =                                     </a:t>
            </a:r>
            <a:endParaRPr lang="cs-CZ" i="1" dirty="0" smtClean="0"/>
          </a:p>
          <a:p>
            <a:r>
              <a:rPr lang="cs-CZ" i="1" dirty="0" smtClean="0"/>
              <a:t>XXVIII – XV =                                  </a:t>
            </a:r>
          </a:p>
          <a:p>
            <a:r>
              <a:rPr lang="cs-CZ" i="1" dirty="0" smtClean="0"/>
              <a:t>III + XII =                                        </a:t>
            </a:r>
          </a:p>
          <a:p>
            <a:r>
              <a:rPr lang="cs-CZ" i="1" dirty="0" smtClean="0"/>
              <a:t>III + XXXV =                                    </a:t>
            </a:r>
          </a:p>
          <a:p>
            <a:r>
              <a:rPr lang="cs-CZ" i="1" dirty="0" smtClean="0"/>
              <a:t>XX – IV =                                        </a:t>
            </a:r>
          </a:p>
          <a:p>
            <a:r>
              <a:rPr lang="cs-CZ" i="1" dirty="0" smtClean="0"/>
              <a:t>XXV + VII =                                     </a:t>
            </a:r>
          </a:p>
          <a:p>
            <a:r>
              <a:rPr lang="cs-CZ" i="1" dirty="0" smtClean="0"/>
              <a:t>XXXV – XV =                                 </a:t>
            </a:r>
          </a:p>
          <a:p>
            <a:r>
              <a:rPr lang="cs-CZ" dirty="0" smtClean="0"/>
              <a:t>XXX – X =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95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 smtClean="0"/>
              <a:t>XXXVII                                   </a:t>
            </a:r>
          </a:p>
          <a:p>
            <a:pPr marL="0" indent="0">
              <a:buNone/>
            </a:pPr>
            <a:r>
              <a:rPr lang="cs-CZ" i="1" dirty="0" smtClean="0"/>
              <a:t>XIII</a:t>
            </a:r>
          </a:p>
          <a:p>
            <a:pPr marL="0" indent="0">
              <a:buNone/>
            </a:pPr>
            <a:r>
              <a:rPr lang="cs-CZ" i="1" dirty="0" smtClean="0"/>
              <a:t>XV</a:t>
            </a:r>
          </a:p>
          <a:p>
            <a:pPr marL="0" indent="0">
              <a:buNone/>
            </a:pPr>
            <a:r>
              <a:rPr lang="cs-CZ" i="1" dirty="0" smtClean="0"/>
              <a:t>XXXVIII</a:t>
            </a:r>
          </a:p>
          <a:p>
            <a:pPr marL="0" indent="0">
              <a:buNone/>
            </a:pPr>
            <a:r>
              <a:rPr lang="cs-CZ" i="1" dirty="0" smtClean="0"/>
              <a:t>XVI</a:t>
            </a:r>
          </a:p>
          <a:p>
            <a:pPr marL="0" indent="0">
              <a:buNone/>
            </a:pPr>
            <a:r>
              <a:rPr lang="cs-CZ" i="1" dirty="0" smtClean="0"/>
              <a:t>XXXII</a:t>
            </a:r>
          </a:p>
          <a:p>
            <a:pPr marL="0" indent="0">
              <a:buNone/>
            </a:pPr>
            <a:r>
              <a:rPr lang="cs-CZ" i="1" dirty="0" smtClean="0"/>
              <a:t>XX</a:t>
            </a:r>
          </a:p>
          <a:p>
            <a:pPr marL="0" indent="0">
              <a:buNone/>
            </a:pPr>
            <a:r>
              <a:rPr lang="cs-CZ" dirty="0" smtClean="0"/>
              <a:t>XX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85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493</Words>
  <Application>Microsoft Office PowerPoint</Application>
  <PresentationFormat>Předvádění na obrazovce (4:3)</PresentationFormat>
  <Paragraphs>91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HISTORIE</vt:lpstr>
      <vt:lpstr>PRAVIDLA</vt:lpstr>
      <vt:lpstr>POMŮCKA</vt:lpstr>
      <vt:lpstr>ZÁKLADNÍ ŘÍMSKÉ ČÍSLICE</vt:lpstr>
      <vt:lpstr>PŘÍKLADY ŘÍMSKÝCH ČÍSLIC</vt:lpstr>
      <vt:lpstr>PROCVIČOVÁNÍ</vt:lpstr>
      <vt:lpstr>Prezentace aplikace PowerPoint</vt:lpstr>
      <vt:lpstr>Prezentace aplikace PowerPoint</vt:lpstr>
      <vt:lpstr>ZAPIŠ ARABSKÉ ČÍSLO ŘÍMSKÝMI ČÍSLICEMI.</vt:lpstr>
      <vt:lpstr>Vypočítej a výsledky zapiš pomocí římských číslic.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2013-03-07T17:30:43Z</dcterms:created>
  <dcterms:modified xsi:type="dcterms:W3CDTF">2013-03-13T15:50:27Z</dcterms:modified>
</cp:coreProperties>
</file>