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VY_32_INOVACE_19_02_ Smíšená čísla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BD84056-D1EE-4F9F-AC05-C005B32B16C2}" type="presOf" srcId="{DAAD5A11-3EBC-47AE-AB1C-4F1B938732A7}" destId="{2D933DCE-BBEA-46A5-98BC-CA41A7DBB761}" srcOrd="0" destOrd="0" presId="urn:microsoft.com/office/officeart/2005/8/layout/target3"/>
    <dgm:cxn modelId="{8213E4E1-73FD-400B-9803-45BE2B2A80BB}" type="presOf" srcId="{FFA013E9-5C5D-404D-8688-08171EA7A387}" destId="{359A210A-E8C9-4FD6-9BC7-434F4455A6B5}" srcOrd="1" destOrd="0" presId="urn:microsoft.com/office/officeart/2005/8/layout/target3"/>
    <dgm:cxn modelId="{47E169BE-A177-45BE-8EFC-0B2BA1AFE1EF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F79432C-359A-40F0-8A02-0811D24899A7}" type="presOf" srcId="{A4836DAF-3E6B-4198-A089-B3C0D0384F2B}" destId="{36B74B1E-3C18-4C06-BA03-CB2EB266F8FF}" srcOrd="1" destOrd="0" presId="urn:microsoft.com/office/officeart/2005/8/layout/target3"/>
    <dgm:cxn modelId="{674D4C81-3637-435E-8DD3-4AC2CD03ADA9}" type="presOf" srcId="{1D895EAB-76A7-41C6-9C6C-7D303AD4C23C}" destId="{347D85BD-7382-4413-9298-D06CC996458A}" srcOrd="0" destOrd="0" presId="urn:microsoft.com/office/officeart/2005/8/layout/target3"/>
    <dgm:cxn modelId="{994F44A5-6BFA-45D3-9C62-09E0C8926C11}" type="presOf" srcId="{1D895EAB-76A7-41C6-9C6C-7D303AD4C23C}" destId="{94413E88-B296-45A5-9057-6B5765B63A8F}" srcOrd="1" destOrd="0" presId="urn:microsoft.com/office/officeart/2005/8/layout/target3"/>
    <dgm:cxn modelId="{9A803F8C-E78D-471F-8772-81C6C540BA05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AD4E0FD-2370-4B41-BC46-4037D55A23CE}" type="presOf" srcId="{D9242A4C-F33A-42E2-BFA4-EC80805DCD32}" destId="{7DDB6D97-C311-42E1-B77C-B194BAE75773}" srcOrd="0" destOrd="0" presId="urn:microsoft.com/office/officeart/2005/8/layout/target3"/>
    <dgm:cxn modelId="{BCD1B61F-68A6-46FE-A267-2D18581D7394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B32BB9D-E36F-4146-B92A-E545C635693B}" type="presOf" srcId="{ABD4D77B-BA54-4DFB-A762-4C734220F9AA}" destId="{A6703DA5-6D74-4C8B-9C82-31DC93531BC2}" srcOrd="1" destOrd="0" presId="urn:microsoft.com/office/officeart/2005/8/layout/target3"/>
    <dgm:cxn modelId="{4FAA64E7-A436-44C1-8D3B-C58219C1A7DF}" type="presOf" srcId="{D9242A4C-F33A-42E2-BFA4-EC80805DCD32}" destId="{5A434D34-FA65-40B0-A4CE-3A1E2B14A215}" srcOrd="1" destOrd="0" presId="urn:microsoft.com/office/officeart/2005/8/layout/target3"/>
    <dgm:cxn modelId="{8A83441D-F214-43CF-9C87-25EA04B11A5B}" type="presParOf" srcId="{2D933DCE-BBEA-46A5-98BC-CA41A7DBB761}" destId="{D3A73299-62A4-4767-8E25-C16133A0B902}" srcOrd="0" destOrd="0" presId="urn:microsoft.com/office/officeart/2005/8/layout/target3"/>
    <dgm:cxn modelId="{8EC5099A-2BFA-4C97-AFAD-24FB2B157FDB}" type="presParOf" srcId="{2D933DCE-BBEA-46A5-98BC-CA41A7DBB761}" destId="{EE30B2AF-DDC9-42DB-9092-5595C6257A57}" srcOrd="1" destOrd="0" presId="urn:microsoft.com/office/officeart/2005/8/layout/target3"/>
    <dgm:cxn modelId="{4ABB4172-EF32-4C9B-9B90-C9294EAA16E9}" type="presParOf" srcId="{2D933DCE-BBEA-46A5-98BC-CA41A7DBB761}" destId="{E1DA18CB-4B0A-4D0C-9459-15C4B327891F}" srcOrd="2" destOrd="0" presId="urn:microsoft.com/office/officeart/2005/8/layout/target3"/>
    <dgm:cxn modelId="{CE074795-D419-453A-A0BD-47DE4451D713}" type="presParOf" srcId="{2D933DCE-BBEA-46A5-98BC-CA41A7DBB761}" destId="{29996EEB-8589-4AED-9C98-E2204A026234}" srcOrd="3" destOrd="0" presId="urn:microsoft.com/office/officeart/2005/8/layout/target3"/>
    <dgm:cxn modelId="{5AA86F64-DD2B-4150-8545-EBEF2A69F877}" type="presParOf" srcId="{2D933DCE-BBEA-46A5-98BC-CA41A7DBB761}" destId="{056AE7B2-579D-40D1-A57C-4E33BFED76BE}" srcOrd="4" destOrd="0" presId="urn:microsoft.com/office/officeart/2005/8/layout/target3"/>
    <dgm:cxn modelId="{3C7CD3D1-D7F2-482B-B73B-2DF30972F0B6}" type="presParOf" srcId="{2D933DCE-BBEA-46A5-98BC-CA41A7DBB761}" destId="{4F0AD45D-7E6A-4C4A-90DF-90E27C4B175D}" srcOrd="5" destOrd="0" presId="urn:microsoft.com/office/officeart/2005/8/layout/target3"/>
    <dgm:cxn modelId="{83B0B1B3-13D8-44A1-9EB1-5AAC7E257F56}" type="presParOf" srcId="{2D933DCE-BBEA-46A5-98BC-CA41A7DBB761}" destId="{1804A346-BBD3-438B-AE0F-7BEBB1E2AF96}" srcOrd="6" destOrd="0" presId="urn:microsoft.com/office/officeart/2005/8/layout/target3"/>
    <dgm:cxn modelId="{2CFF2105-BC44-4BF2-A4B7-1478499BE59E}" type="presParOf" srcId="{2D933DCE-BBEA-46A5-98BC-CA41A7DBB761}" destId="{60CB9877-708D-4C64-AA73-CFD3F3076BC2}" srcOrd="7" destOrd="0" presId="urn:microsoft.com/office/officeart/2005/8/layout/target3"/>
    <dgm:cxn modelId="{449E3B29-B5C9-48F2-B628-FF5F6AC860C8}" type="presParOf" srcId="{2D933DCE-BBEA-46A5-98BC-CA41A7DBB761}" destId="{347D85BD-7382-4413-9298-D06CC996458A}" srcOrd="8" destOrd="0" presId="urn:microsoft.com/office/officeart/2005/8/layout/target3"/>
    <dgm:cxn modelId="{4C523510-BCCC-426A-8CF2-8586E1DCBD23}" type="presParOf" srcId="{2D933DCE-BBEA-46A5-98BC-CA41A7DBB761}" destId="{C4DD5B9C-4D9E-449D-A063-107A759DF3D1}" srcOrd="9" destOrd="0" presId="urn:microsoft.com/office/officeart/2005/8/layout/target3"/>
    <dgm:cxn modelId="{666441D2-CC5A-41A5-9F88-30EE0B3CC0D3}" type="presParOf" srcId="{2D933DCE-BBEA-46A5-98BC-CA41A7DBB761}" destId="{CD515E15-5457-47F2-8109-A2A59D66C930}" srcOrd="10" destOrd="0" presId="urn:microsoft.com/office/officeart/2005/8/layout/target3"/>
    <dgm:cxn modelId="{F7C93673-04B2-4791-B289-576E8282345A}" type="presParOf" srcId="{2D933DCE-BBEA-46A5-98BC-CA41A7DBB761}" destId="{7DDB6D97-C311-42E1-B77C-B194BAE75773}" srcOrd="11" destOrd="0" presId="urn:microsoft.com/office/officeart/2005/8/layout/target3"/>
    <dgm:cxn modelId="{881D7CEF-C874-4CFC-8003-17EEF7210107}" type="presParOf" srcId="{2D933DCE-BBEA-46A5-98BC-CA41A7DBB761}" destId="{DE2B4424-17B1-4404-A13F-04051C43B79D}" srcOrd="12" destOrd="0" presId="urn:microsoft.com/office/officeart/2005/8/layout/target3"/>
    <dgm:cxn modelId="{ED849F75-B980-4CC1-9CF3-2CE6BD8B19CD}" type="presParOf" srcId="{2D933DCE-BBEA-46A5-98BC-CA41A7DBB761}" destId="{555607BD-8A1D-4EBB-825A-8C74A1FB0FFC}" srcOrd="13" destOrd="0" presId="urn:microsoft.com/office/officeart/2005/8/layout/target3"/>
    <dgm:cxn modelId="{C86BCBBC-1EB1-4893-A8EC-EA4C1AD08E05}" type="presParOf" srcId="{2D933DCE-BBEA-46A5-98BC-CA41A7DBB761}" destId="{AAB7E4A6-9D01-402C-9D7A-6D30767F0B58}" srcOrd="14" destOrd="0" presId="urn:microsoft.com/office/officeart/2005/8/layout/target3"/>
    <dgm:cxn modelId="{D12695A1-F02C-478F-B0A8-F1508A5CCE28}" type="presParOf" srcId="{2D933DCE-BBEA-46A5-98BC-CA41A7DBB761}" destId="{359A210A-E8C9-4FD6-9BC7-434F4455A6B5}" srcOrd="15" destOrd="0" presId="urn:microsoft.com/office/officeart/2005/8/layout/target3"/>
    <dgm:cxn modelId="{B91ED7D9-6756-403C-89FD-460E6232E21D}" type="presParOf" srcId="{2D933DCE-BBEA-46A5-98BC-CA41A7DBB761}" destId="{36B74B1E-3C18-4C06-BA03-CB2EB266F8FF}" srcOrd="16" destOrd="0" presId="urn:microsoft.com/office/officeart/2005/8/layout/target3"/>
    <dgm:cxn modelId="{0341CCAE-6FC1-46D8-92C2-CD4735B5950F}" type="presParOf" srcId="{2D933DCE-BBEA-46A5-98BC-CA41A7DBB761}" destId="{94413E88-B296-45A5-9057-6B5765B63A8F}" srcOrd="17" destOrd="0" presId="urn:microsoft.com/office/officeart/2005/8/layout/target3"/>
    <dgm:cxn modelId="{41CADBE4-4D51-4330-8AA2-A8A7BBD38DBC}" type="presParOf" srcId="{2D933DCE-BBEA-46A5-98BC-CA41A7DBB761}" destId="{5A434D34-FA65-40B0-A4CE-3A1E2B14A215}" srcOrd="18" destOrd="0" presId="urn:microsoft.com/office/officeart/2005/8/layout/target3"/>
    <dgm:cxn modelId="{AC760AFF-BE54-4092-8C7F-07CF6DF2F02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VY_32_INOVACE_19_02_ Smíšená čísla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ED4869-8BF5-427E-AABE-544EC16B175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882C8B-073B-47F7-B463-E8DD09867F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526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21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496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235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595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100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895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30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879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210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138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61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39B43-AF3B-461A-831F-5B78ADCB74F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8C63B-BB20-4EDB-886C-D7A3DCFF7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979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224780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231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Smíšená čísla</a:t>
            </a:r>
            <a:r>
              <a:rPr lang="cs-CZ" b="1" u="sng" dirty="0" smtClean="0"/>
              <a:t>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652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Čísla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,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, 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,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,……..se nazývají </a:t>
                </a:r>
                <a:r>
                  <a:rPr lang="cs-CZ" b="1" u="sng" dirty="0" smtClean="0"/>
                  <a:t>smíšená čísla.</a:t>
                </a:r>
              </a:p>
              <a:p>
                <a:r>
                  <a:rPr lang="cs-CZ" b="1" u="sng" dirty="0" smtClean="0"/>
                  <a:t>Zlomek, který je větší než 1, můžeme vyjádřit smíšeným číslem.</a:t>
                </a:r>
              </a:p>
              <a:p>
                <a:r>
                  <a:rPr lang="cs-CZ" dirty="0" smtClean="0"/>
                  <a:t>Jeho zápis je složen z přirozeného čísla a zlomku menšího než 1.</a:t>
                </a:r>
              </a:p>
              <a:p>
                <a:r>
                  <a:rPr lang="cs-CZ" dirty="0" smtClean="0"/>
                  <a:t>přirozené číslo          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             zlomek &lt; než 1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             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539" r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4788024" y="5056290"/>
            <a:ext cx="1152128" cy="696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357856" y="512592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507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zlomky, které je možné napsat smíšenými čísly.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2 1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17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211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196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převádí zlomky na smíšená nebo přirozená čísla?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</a:t>
                </a:r>
                <a:r>
                  <a:rPr lang="cs-CZ" sz="4000" dirty="0" smtClean="0"/>
                  <a:t> </a:t>
                </a:r>
                <a:r>
                  <a:rPr lang="cs-CZ" sz="3500" b="1" dirty="0" smtClean="0"/>
                  <a:t>Platí: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5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5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500" b="1" dirty="0" smtClean="0"/>
                  <a:t>  = 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5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5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5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500" b="1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9 : 2 = 4             počet celků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1      počet zbývajících polovin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</a:t>
                </a:r>
                <a:r>
                  <a:rPr lang="cs-CZ" b="1" dirty="0" smtClean="0"/>
                  <a:t>Platí: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/>
                  <a:t> = 3</a:t>
                </a:r>
                <a:endParaRPr lang="cs-CZ" b="1" dirty="0"/>
              </a:p>
              <a:p>
                <a:pPr marL="0" indent="0">
                  <a:buNone/>
                </a:pPr>
                <a:r>
                  <a:rPr lang="cs-CZ" dirty="0" smtClean="0"/>
                  <a:t>12 : 4 = 3          počet celků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0            dělení vyšlo beze zbytku, žádná čtvrtina nezbyla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270" b="-8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303360" y="263691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156740" y="535147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123728" y="4797152"/>
            <a:ext cx="5396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206320" y="314096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71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na smíšená, nebo přirozená čísla.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                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40 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531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Převeď zlomky na smíšená, nebo přirozená čísla.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51328752"/>
                  </p:ext>
                </p:extLst>
              </p:nvPr>
            </p:nvGraphicFramePr>
            <p:xfrm>
              <a:off x="3059832" y="1412775"/>
              <a:ext cx="2880320" cy="532859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440160"/>
                    <a:gridCol w="1440160"/>
                  </a:tblGrid>
                  <a:tr h="884235"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34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45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65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15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22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  <a:tr h="88513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19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61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32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9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25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  <a:tr h="884299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32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77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51328752"/>
                  </p:ext>
                </p:extLst>
              </p:nvPr>
            </p:nvGraphicFramePr>
            <p:xfrm>
              <a:off x="3059832" y="1412775"/>
              <a:ext cx="2880320" cy="532859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440160"/>
                    <a:gridCol w="1440160"/>
                  </a:tblGrid>
                  <a:tr h="88423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690" r="-100424" b="-5027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690" r="-424" b="-502759"/>
                          </a:stretch>
                        </a:blipFill>
                      </a:tcPr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100000" r="-100424" b="-3993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100000" r="-424" b="-399315"/>
                          </a:stretch>
                        </a:blipFill>
                      </a:tcPr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198639" r="-100424" b="-29659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198639" r="-424" b="-296599"/>
                          </a:stretch>
                        </a:blipFill>
                      </a:tcPr>
                    </a:tc>
                  </a:tr>
                  <a:tr h="88513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302759" r="-100424" b="-2006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302759" r="-424" b="-200690"/>
                          </a:stretch>
                        </a:blipFill>
                      </a:tcPr>
                    </a:tc>
                  </a:tr>
                  <a:tr h="89164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400000" r="-100424" b="-993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400000" r="-424" b="-99315"/>
                          </a:stretch>
                        </a:blipFill>
                      </a:tcPr>
                    </a:tc>
                  </a:tr>
                  <a:tr h="88429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24" t="-503448" r="-1004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424" t="-503448" r="-42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7757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Napiš zlomky &lt; než 1    ………………………..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,….</a:t>
                </a:r>
              </a:p>
              <a:p>
                <a:r>
                  <a:rPr lang="cs-CZ" dirty="0" smtClean="0"/>
                  <a:t>Napiš zlomky &gt; než 1  ………………………….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,….</a:t>
                </a:r>
              </a:p>
              <a:p>
                <a:r>
                  <a:rPr lang="cs-CZ" dirty="0" smtClean="0"/>
                  <a:t>Napiš zlomky = 1  …………………………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,….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472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502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PAMATUJ</vt:lpstr>
      <vt:lpstr>Zakroužkuj zlomky, které je možné napsat smíšenými čísly.</vt:lpstr>
      <vt:lpstr>Jak se převádí zlomky na smíšená nebo přirozená čísla?</vt:lpstr>
      <vt:lpstr>Převeď na smíšená, nebo přirozená čísla.</vt:lpstr>
      <vt:lpstr>Převeď zlomky na smíšená, nebo přirozená čísla.</vt:lpstr>
      <vt:lpstr>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2013-03-07T16:35:50Z</dcterms:created>
  <dcterms:modified xsi:type="dcterms:W3CDTF">2013-03-07T17:29:12Z</dcterms:modified>
</cp:coreProperties>
</file>