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VY_32_INOVACE_19_03_ Desetinná čísla 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07D3572-222D-4BB2-AA46-D3BA3060EF11}" type="presOf" srcId="{ABD4D77B-BA54-4DFB-A762-4C734220F9AA}" destId="{A6703DA5-6D74-4C8B-9C82-31DC93531BC2}" srcOrd="1" destOrd="0" presId="urn:microsoft.com/office/officeart/2005/8/layout/target3"/>
    <dgm:cxn modelId="{355E2631-218B-49C2-9BFB-D7C3DCFE96E0}" type="presOf" srcId="{A4836DAF-3E6B-4198-A089-B3C0D0384F2B}" destId="{4F0AD45D-7E6A-4C4A-90DF-90E27C4B175D}" srcOrd="0" destOrd="0" presId="urn:microsoft.com/office/officeart/2005/8/layout/target3"/>
    <dgm:cxn modelId="{20F71CBE-F3FE-4BC3-A750-08A5635D14F8}" type="presOf" srcId="{FFA013E9-5C5D-404D-8688-08171EA7A387}" destId="{359A210A-E8C9-4FD6-9BC7-434F4455A6B5}" srcOrd="1" destOrd="0" presId="urn:microsoft.com/office/officeart/2005/8/layout/target3"/>
    <dgm:cxn modelId="{86F75156-4425-4BA9-ACF6-E8CB0E36DF8C}" type="presOf" srcId="{D9242A4C-F33A-42E2-BFA4-EC80805DCD32}" destId="{7DDB6D97-C311-42E1-B77C-B194BAE75773}" srcOrd="0" destOrd="0" presId="urn:microsoft.com/office/officeart/2005/8/layout/target3"/>
    <dgm:cxn modelId="{EF698CCF-AC6F-4DCB-8EDC-7F565BF02516}" type="presOf" srcId="{D9242A4C-F33A-42E2-BFA4-EC80805DCD32}" destId="{5A434D34-FA65-40B0-A4CE-3A1E2B14A215}" srcOrd="1" destOrd="0" presId="urn:microsoft.com/office/officeart/2005/8/layout/target3"/>
    <dgm:cxn modelId="{7E12F4E6-0AC0-4943-B9CF-AFCE7DFABE4D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AFD496E-E04A-4BEA-851B-99838331874B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B2C68C41-48D8-43F9-B1AA-E20CD67026AA}" type="presOf" srcId="{1D895EAB-76A7-41C6-9C6C-7D303AD4C23C}" destId="{347D85BD-7382-4413-9298-D06CC996458A}" srcOrd="0" destOrd="0" presId="urn:microsoft.com/office/officeart/2005/8/layout/target3"/>
    <dgm:cxn modelId="{2FE9880D-51E8-4661-91D9-744751766A5F}" type="presOf" srcId="{DAAD5A11-3EBC-47AE-AB1C-4F1B938732A7}" destId="{2D933DCE-BBEA-46A5-98BC-CA41A7DBB761}" srcOrd="0" destOrd="0" presId="urn:microsoft.com/office/officeart/2005/8/layout/target3"/>
    <dgm:cxn modelId="{532F935B-3AB1-4E88-9CBD-70AE0C42D4F1}" type="presOf" srcId="{FFA013E9-5C5D-404D-8688-08171EA7A387}" destId="{E1DA18CB-4B0A-4D0C-9459-15C4B327891F}" srcOrd="0" destOrd="0" presId="urn:microsoft.com/office/officeart/2005/8/layout/target3"/>
    <dgm:cxn modelId="{89B8C19B-4D3F-4906-91A6-4D92D11A471E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86D27E1-3833-4B92-B801-500A9A90D5C3}" type="presParOf" srcId="{2D933DCE-BBEA-46A5-98BC-CA41A7DBB761}" destId="{D3A73299-62A4-4767-8E25-C16133A0B902}" srcOrd="0" destOrd="0" presId="urn:microsoft.com/office/officeart/2005/8/layout/target3"/>
    <dgm:cxn modelId="{4AEA0E94-C4CF-4593-8D41-B137BBAE1BBB}" type="presParOf" srcId="{2D933DCE-BBEA-46A5-98BC-CA41A7DBB761}" destId="{EE30B2AF-DDC9-42DB-9092-5595C6257A57}" srcOrd="1" destOrd="0" presId="urn:microsoft.com/office/officeart/2005/8/layout/target3"/>
    <dgm:cxn modelId="{D8622AB8-5120-4238-900D-7DF82F79E6D0}" type="presParOf" srcId="{2D933DCE-BBEA-46A5-98BC-CA41A7DBB761}" destId="{E1DA18CB-4B0A-4D0C-9459-15C4B327891F}" srcOrd="2" destOrd="0" presId="urn:microsoft.com/office/officeart/2005/8/layout/target3"/>
    <dgm:cxn modelId="{E2095D94-93AF-4CA2-A828-9EE75AF1B5EC}" type="presParOf" srcId="{2D933DCE-BBEA-46A5-98BC-CA41A7DBB761}" destId="{29996EEB-8589-4AED-9C98-E2204A026234}" srcOrd="3" destOrd="0" presId="urn:microsoft.com/office/officeart/2005/8/layout/target3"/>
    <dgm:cxn modelId="{1FD5144C-2BE6-4ED1-986E-744A36D6ACA4}" type="presParOf" srcId="{2D933DCE-BBEA-46A5-98BC-CA41A7DBB761}" destId="{056AE7B2-579D-40D1-A57C-4E33BFED76BE}" srcOrd="4" destOrd="0" presId="urn:microsoft.com/office/officeart/2005/8/layout/target3"/>
    <dgm:cxn modelId="{DD41EDEB-E1C7-478F-9B56-850CA167CD38}" type="presParOf" srcId="{2D933DCE-BBEA-46A5-98BC-CA41A7DBB761}" destId="{4F0AD45D-7E6A-4C4A-90DF-90E27C4B175D}" srcOrd="5" destOrd="0" presId="urn:microsoft.com/office/officeart/2005/8/layout/target3"/>
    <dgm:cxn modelId="{B0CABFAD-7670-4A29-B924-80F6978276F1}" type="presParOf" srcId="{2D933DCE-BBEA-46A5-98BC-CA41A7DBB761}" destId="{1804A346-BBD3-438B-AE0F-7BEBB1E2AF96}" srcOrd="6" destOrd="0" presId="urn:microsoft.com/office/officeart/2005/8/layout/target3"/>
    <dgm:cxn modelId="{835DF9F2-98CA-4AE8-96EB-E959D390B7AB}" type="presParOf" srcId="{2D933DCE-BBEA-46A5-98BC-CA41A7DBB761}" destId="{60CB9877-708D-4C64-AA73-CFD3F3076BC2}" srcOrd="7" destOrd="0" presId="urn:microsoft.com/office/officeart/2005/8/layout/target3"/>
    <dgm:cxn modelId="{42E28659-FDD7-4A07-AB2E-501473ABFFC5}" type="presParOf" srcId="{2D933DCE-BBEA-46A5-98BC-CA41A7DBB761}" destId="{347D85BD-7382-4413-9298-D06CC996458A}" srcOrd="8" destOrd="0" presId="urn:microsoft.com/office/officeart/2005/8/layout/target3"/>
    <dgm:cxn modelId="{719A1C4B-AE25-4392-B78C-827AD514ABAF}" type="presParOf" srcId="{2D933DCE-BBEA-46A5-98BC-CA41A7DBB761}" destId="{C4DD5B9C-4D9E-449D-A063-107A759DF3D1}" srcOrd="9" destOrd="0" presId="urn:microsoft.com/office/officeart/2005/8/layout/target3"/>
    <dgm:cxn modelId="{00ED95B8-C48D-4F72-B6C7-016B65A0B0A5}" type="presParOf" srcId="{2D933DCE-BBEA-46A5-98BC-CA41A7DBB761}" destId="{CD515E15-5457-47F2-8109-A2A59D66C930}" srcOrd="10" destOrd="0" presId="urn:microsoft.com/office/officeart/2005/8/layout/target3"/>
    <dgm:cxn modelId="{25180A70-9C53-4BAF-AACF-BEB7A327C3B1}" type="presParOf" srcId="{2D933DCE-BBEA-46A5-98BC-CA41A7DBB761}" destId="{7DDB6D97-C311-42E1-B77C-B194BAE75773}" srcOrd="11" destOrd="0" presId="urn:microsoft.com/office/officeart/2005/8/layout/target3"/>
    <dgm:cxn modelId="{48D81EA7-CA42-4FEE-9F10-2560802194F8}" type="presParOf" srcId="{2D933DCE-BBEA-46A5-98BC-CA41A7DBB761}" destId="{DE2B4424-17B1-4404-A13F-04051C43B79D}" srcOrd="12" destOrd="0" presId="urn:microsoft.com/office/officeart/2005/8/layout/target3"/>
    <dgm:cxn modelId="{83D73E8E-D18C-42F6-8CD5-4BD133DAA1BB}" type="presParOf" srcId="{2D933DCE-BBEA-46A5-98BC-CA41A7DBB761}" destId="{555607BD-8A1D-4EBB-825A-8C74A1FB0FFC}" srcOrd="13" destOrd="0" presId="urn:microsoft.com/office/officeart/2005/8/layout/target3"/>
    <dgm:cxn modelId="{00871598-97E7-440A-8017-D9D60450276D}" type="presParOf" srcId="{2D933DCE-BBEA-46A5-98BC-CA41A7DBB761}" destId="{AAB7E4A6-9D01-402C-9D7A-6D30767F0B58}" srcOrd="14" destOrd="0" presId="urn:microsoft.com/office/officeart/2005/8/layout/target3"/>
    <dgm:cxn modelId="{60A42A00-7E7F-4C90-BD3F-2B6542BC339B}" type="presParOf" srcId="{2D933DCE-BBEA-46A5-98BC-CA41A7DBB761}" destId="{359A210A-E8C9-4FD6-9BC7-434F4455A6B5}" srcOrd="15" destOrd="0" presId="urn:microsoft.com/office/officeart/2005/8/layout/target3"/>
    <dgm:cxn modelId="{AA428125-B24C-4CF3-9053-249DFF5E6DDA}" type="presParOf" srcId="{2D933DCE-BBEA-46A5-98BC-CA41A7DBB761}" destId="{36B74B1E-3C18-4C06-BA03-CB2EB266F8FF}" srcOrd="16" destOrd="0" presId="urn:microsoft.com/office/officeart/2005/8/layout/target3"/>
    <dgm:cxn modelId="{514E0407-BAD3-4C91-9A27-7D1EFA303CC8}" type="presParOf" srcId="{2D933DCE-BBEA-46A5-98BC-CA41A7DBB761}" destId="{94413E88-B296-45A5-9057-6B5765B63A8F}" srcOrd="17" destOrd="0" presId="urn:microsoft.com/office/officeart/2005/8/layout/target3"/>
    <dgm:cxn modelId="{8773DBD3-DDD8-401F-9E2B-0EFBEE76FC2A}" type="presParOf" srcId="{2D933DCE-BBEA-46A5-98BC-CA41A7DBB761}" destId="{5A434D34-FA65-40B0-A4CE-3A1E2B14A215}" srcOrd="18" destOrd="0" presId="urn:microsoft.com/office/officeart/2005/8/layout/target3"/>
    <dgm:cxn modelId="{B0C79F9A-373E-4836-9A5B-761156EB040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VY_32_INOVACE_19_03_ Desetinná čísla 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DD0D1F-37A1-43FE-98FA-40D4D6B0227B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61871-8C68-4775-83C8-E8D85FD130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607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69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000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122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036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503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527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839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93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63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69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422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D2615-429C-4F61-9CFF-C8DC1FEA3F38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B7305-C822-450D-84F3-CD28BA0164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649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698152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9896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Desetinná čísla.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1435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Čísla 0,5;  3,5;  43,65;  0,04;  678,34; ………….</a:t>
            </a:r>
          </a:p>
          <a:p>
            <a:pPr marL="0" indent="0">
              <a:buNone/>
            </a:pPr>
            <a:r>
              <a:rPr lang="cs-CZ" dirty="0" smtClean="0"/>
              <a:t>se nazývají </a:t>
            </a:r>
            <a:r>
              <a:rPr lang="cs-CZ" b="1" u="sng" dirty="0" smtClean="0"/>
              <a:t>desetinná čísla. </a:t>
            </a:r>
            <a:r>
              <a:rPr lang="cs-CZ" dirty="0" smtClean="0"/>
              <a:t>Čárce v jejich zápisu</a:t>
            </a:r>
          </a:p>
          <a:p>
            <a:pPr marL="0" indent="0">
              <a:buNone/>
            </a:pPr>
            <a:r>
              <a:rPr lang="cs-CZ" smtClean="0"/>
              <a:t>říkáme </a:t>
            </a:r>
            <a:r>
              <a:rPr lang="cs-CZ" b="1" u="sng" dirty="0" smtClean="0"/>
              <a:t>desetinná čárka.</a:t>
            </a:r>
          </a:p>
          <a:p>
            <a:pPr marL="0" indent="0">
              <a:buNone/>
            </a:pPr>
            <a:r>
              <a:rPr lang="cs-CZ" dirty="0" smtClean="0"/>
              <a:t>Desetinná čísla se používají velmi často, tak se s nimi naučíme pracovat.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5263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čteme desetinná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Zápis 0,6   čteme</a:t>
            </a:r>
            <a:r>
              <a:rPr lang="cs-CZ" dirty="0" smtClean="0"/>
              <a:t>     a) nula celá šest desetin</a:t>
            </a:r>
          </a:p>
          <a:p>
            <a:pPr marL="0" indent="0">
              <a:buNone/>
            </a:pPr>
            <a:r>
              <a:rPr lang="cs-CZ" dirty="0" smtClean="0"/>
              <a:t>                                   b) žádná celá šest desetin</a:t>
            </a:r>
          </a:p>
          <a:p>
            <a:pPr marL="0" indent="0">
              <a:buNone/>
            </a:pPr>
            <a:r>
              <a:rPr lang="cs-CZ" b="1" u="sng" dirty="0" smtClean="0"/>
              <a:t>Zápis 0, 35  čteme </a:t>
            </a:r>
            <a:r>
              <a:rPr lang="cs-CZ" b="1" dirty="0" smtClean="0"/>
              <a:t>   </a:t>
            </a:r>
            <a:r>
              <a:rPr lang="cs-CZ" dirty="0" smtClean="0"/>
              <a:t>a) nula celá třicet pět setin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b) žádná celá třicet pět setin</a:t>
            </a:r>
          </a:p>
          <a:p>
            <a:pPr marL="0" indent="0">
              <a:buNone/>
            </a:pPr>
            <a:r>
              <a:rPr lang="cs-CZ" b="1" u="sng" dirty="0" smtClean="0"/>
              <a:t>Zápis 0, 835 čteme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a) nula celá osm set třicet pět tisícin</a:t>
            </a:r>
          </a:p>
          <a:p>
            <a:pPr marL="0" indent="0">
              <a:buNone/>
            </a:pPr>
            <a:r>
              <a:rPr lang="cs-CZ" dirty="0" smtClean="0"/>
              <a:t>b) žádná celá osm set třicet pět tisícin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60412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PŘEHLED O ZÁPISECH DESETINNÝCH ČÍSEL TI POSKYTNE NÁSLEDUJÍCÍ TABULKA .</a:t>
            </a:r>
          </a:p>
          <a:p>
            <a:r>
              <a:rPr lang="cs-CZ" dirty="0" smtClean="0"/>
              <a:t>DESETINNÁ ČÁRKA JE UMÍSTĚNA MEZI JEDNOTKAMI A DESETINAMI.</a:t>
            </a:r>
          </a:p>
          <a:p>
            <a:r>
              <a:rPr lang="cs-CZ" dirty="0" smtClean="0"/>
              <a:t>PROHLÉDNI SI POZORNĚ NÁSLEDUJÍCÍ TABULKU A ČTI DESETINNÁ ČÍSLA.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7087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ŘÁD                     D.Č.      ŘÁD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983630"/>
              </p:ext>
            </p:extLst>
          </p:nvPr>
        </p:nvGraphicFramePr>
        <p:xfrm>
          <a:off x="457200" y="1600200"/>
          <a:ext cx="8229600" cy="448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46448"/>
                <a:gridCol w="792088"/>
                <a:gridCol w="720080"/>
                <a:gridCol w="833224"/>
                <a:gridCol w="894968"/>
                <a:gridCol w="1008112"/>
                <a:gridCol w="565800"/>
                <a:gridCol w="874360"/>
                <a:gridCol w="7715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statisíců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desetitisíců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stovek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desítek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des.č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tisícin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38932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DESETINNÁ ČÍSLA.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0,1                             22,88</a:t>
            </a:r>
          </a:p>
          <a:p>
            <a:pPr marL="0" indent="0">
              <a:buNone/>
            </a:pPr>
            <a:r>
              <a:rPr lang="cs-CZ" dirty="0" smtClean="0"/>
              <a:t>56,23</a:t>
            </a:r>
          </a:p>
          <a:p>
            <a:pPr marL="0" indent="0">
              <a:buNone/>
            </a:pPr>
            <a:r>
              <a:rPr lang="cs-CZ" dirty="0" smtClean="0"/>
              <a:t>                               650,12                                  76, 002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0,876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0,05</a:t>
            </a:r>
          </a:p>
          <a:p>
            <a:pPr marL="0" indent="0">
              <a:buNone/>
            </a:pPr>
            <a:r>
              <a:rPr lang="cs-CZ" dirty="0" smtClean="0"/>
              <a:t> 123,78                                                         6,4</a:t>
            </a:r>
          </a:p>
          <a:p>
            <a:pPr marL="0" indent="0">
              <a:buNone/>
            </a:pPr>
            <a:r>
              <a:rPr lang="cs-CZ" dirty="0" smtClean="0"/>
              <a:t>                        65 675, 45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765 432, 870</a:t>
            </a:r>
          </a:p>
          <a:p>
            <a:pPr marL="0" indent="0">
              <a:buNone/>
            </a:pPr>
            <a:r>
              <a:rPr lang="cs-CZ" dirty="0" smtClean="0"/>
              <a:t>8,087</a:t>
            </a:r>
          </a:p>
          <a:p>
            <a:pPr marL="0" indent="0">
              <a:buNone/>
            </a:pPr>
            <a:r>
              <a:rPr lang="cs-CZ" dirty="0" smtClean="0"/>
              <a:t>                         90,321                                          0,008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43460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Čti údaje o obsahu vitamínu C v některých potravinách.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100 g sušených šípků obsahuje 0,21 g vitamínu C</a:t>
            </a:r>
          </a:p>
          <a:p>
            <a:pPr marL="0" indent="0">
              <a:buNone/>
            </a:pPr>
            <a:r>
              <a:rPr lang="cs-CZ" dirty="0" smtClean="0"/>
              <a:t>100 g zelí obsahuje 0,06 g vitamínu C</a:t>
            </a:r>
          </a:p>
          <a:p>
            <a:pPr marL="0" indent="0">
              <a:buNone/>
            </a:pPr>
            <a:r>
              <a:rPr lang="cs-CZ" dirty="0" smtClean="0"/>
              <a:t>100 g pomerančů obsahuje 0,05 g vitamínu C</a:t>
            </a:r>
          </a:p>
          <a:p>
            <a:pPr marL="0" indent="0">
              <a:buNone/>
            </a:pPr>
            <a:r>
              <a:rPr lang="cs-CZ" dirty="0" smtClean="0"/>
              <a:t>100 g brokolice obsahuje 0, 08 g vitamínu C</a:t>
            </a:r>
          </a:p>
          <a:p>
            <a:pPr marL="0" indent="0">
              <a:buNone/>
            </a:pPr>
            <a:r>
              <a:rPr lang="cs-CZ" dirty="0" smtClean="0"/>
              <a:t>100 g černého rybízu obsahuje 0,1 g vitamínu 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84950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správné číslo a zakroužkuj ho.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8219032"/>
              </p:ext>
            </p:extLst>
          </p:nvPr>
        </p:nvGraphicFramePr>
        <p:xfrm>
          <a:off x="1115616" y="2492896"/>
          <a:ext cx="663508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žádná celá, třicet 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0,03         0,30         3,0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dvě celé,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pět desetin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2,05       20,5           2,5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tři celé, osm 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3,08         3,8           0,38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pět celých, dvacet pět setin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5,05         5,25         5,52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53147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430</Words>
  <Application>Microsoft Office PowerPoint</Application>
  <PresentationFormat>Předvádění na obrazovce (4:3)</PresentationFormat>
  <Paragraphs>105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PAMATUJ</vt:lpstr>
      <vt:lpstr>Jak čteme desetinná čísla</vt:lpstr>
      <vt:lpstr>Prezentace aplikace PowerPoint</vt:lpstr>
      <vt:lpstr>       ŘÁD                     D.Č.      ŘÁD</vt:lpstr>
      <vt:lpstr>PŘEČTI DESETINNÁ ČÍSLA.</vt:lpstr>
      <vt:lpstr>Čti údaje o obsahu vitamínu C v některých potravinách.</vt:lpstr>
      <vt:lpstr>Vyber správné číslo a zakroužkuj ho.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8</cp:revision>
  <dcterms:created xsi:type="dcterms:W3CDTF">2013-03-09T11:34:20Z</dcterms:created>
  <dcterms:modified xsi:type="dcterms:W3CDTF">2013-03-13T15:36:14Z</dcterms:modified>
</cp:coreProperties>
</file>