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6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VY_32_INOVACE_19_04_ </a:t>
          </a:r>
          <a:r>
            <a:rPr lang="cs-CZ" sz="1200" baseline="0" dirty="0" smtClean="0"/>
            <a:t>Desetinná </a:t>
          </a:r>
          <a:r>
            <a:rPr lang="cs-CZ" sz="1200" baseline="0" smtClean="0"/>
            <a:t>čísla 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1AC812C-179B-4533-B037-95F4830552D3}" type="presOf" srcId="{ABD4D77B-BA54-4DFB-A762-4C734220F9AA}" destId="{A6703DA5-6D74-4C8B-9C82-31DC93531BC2}" srcOrd="1" destOrd="0" presId="urn:microsoft.com/office/officeart/2005/8/layout/target3"/>
    <dgm:cxn modelId="{3503696E-DE3A-4A92-9409-3BC5387D548D}" type="presOf" srcId="{A4836DAF-3E6B-4198-A089-B3C0D0384F2B}" destId="{4F0AD45D-7E6A-4C4A-90DF-90E27C4B175D}" srcOrd="0" destOrd="0" presId="urn:microsoft.com/office/officeart/2005/8/layout/target3"/>
    <dgm:cxn modelId="{BA0D4DDC-FE83-4D83-A079-0473E1A7A46C}" type="presOf" srcId="{ABD4D77B-BA54-4DFB-A762-4C734220F9AA}" destId="{AAB7E4A6-9D01-402C-9D7A-6D30767F0B58}" srcOrd="0" destOrd="0" presId="urn:microsoft.com/office/officeart/2005/8/layout/target3"/>
    <dgm:cxn modelId="{C20F68A0-9FF7-47C3-A0AF-D5FAE9E14374}" type="presOf" srcId="{A4836DAF-3E6B-4198-A089-B3C0D0384F2B}" destId="{36B74B1E-3C18-4C06-BA03-CB2EB266F8FF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EFB7047B-B6FA-4C5A-81FA-CA64B8F72296}" type="presOf" srcId="{FFA013E9-5C5D-404D-8688-08171EA7A387}" destId="{359A210A-E8C9-4FD6-9BC7-434F4455A6B5}" srcOrd="1" destOrd="0" presId="urn:microsoft.com/office/officeart/2005/8/layout/target3"/>
    <dgm:cxn modelId="{98A35F78-8E45-4CC7-92B1-B9A2E007BEE3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2F57432-0907-4563-AA2F-D7739AA1A162}" type="presOf" srcId="{1D895EAB-76A7-41C6-9C6C-7D303AD4C23C}" destId="{347D85BD-7382-4413-9298-D06CC996458A}" srcOrd="0" destOrd="0" presId="urn:microsoft.com/office/officeart/2005/8/layout/target3"/>
    <dgm:cxn modelId="{F6337125-37F2-44AF-A4F7-08FA2CA88BD5}" type="presOf" srcId="{D9242A4C-F33A-42E2-BFA4-EC80805DCD32}" destId="{7DDB6D97-C311-42E1-B77C-B194BAE75773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FE16957B-C25A-4876-9E80-543B8A9DF41C}" type="presOf" srcId="{1D895EAB-76A7-41C6-9C6C-7D303AD4C23C}" destId="{94413E88-B296-45A5-9057-6B5765B63A8F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74774922-D9D8-4AAE-93A9-0E561DA48867}" type="presOf" srcId="{FFA013E9-5C5D-404D-8688-08171EA7A387}" destId="{E1DA18CB-4B0A-4D0C-9459-15C4B327891F}" srcOrd="0" destOrd="0" presId="urn:microsoft.com/office/officeart/2005/8/layout/target3"/>
    <dgm:cxn modelId="{2ACCAF25-25AE-43F6-8594-D0612635EE4B}" type="presOf" srcId="{D9242A4C-F33A-42E2-BFA4-EC80805DCD32}" destId="{5A434D34-FA65-40B0-A4CE-3A1E2B14A215}" srcOrd="1" destOrd="0" presId="urn:microsoft.com/office/officeart/2005/8/layout/target3"/>
    <dgm:cxn modelId="{E56DBE91-969D-4F33-ADBE-506CA80975E6}" type="presParOf" srcId="{2D933DCE-BBEA-46A5-98BC-CA41A7DBB761}" destId="{D3A73299-62A4-4767-8E25-C16133A0B902}" srcOrd="0" destOrd="0" presId="urn:microsoft.com/office/officeart/2005/8/layout/target3"/>
    <dgm:cxn modelId="{F3FFBB9C-5A4A-4A0C-938A-88C16A376808}" type="presParOf" srcId="{2D933DCE-BBEA-46A5-98BC-CA41A7DBB761}" destId="{EE30B2AF-DDC9-42DB-9092-5595C6257A57}" srcOrd="1" destOrd="0" presId="urn:microsoft.com/office/officeart/2005/8/layout/target3"/>
    <dgm:cxn modelId="{E52CAFF7-0BF4-4512-944B-9D0D117BF07A}" type="presParOf" srcId="{2D933DCE-BBEA-46A5-98BC-CA41A7DBB761}" destId="{E1DA18CB-4B0A-4D0C-9459-15C4B327891F}" srcOrd="2" destOrd="0" presId="urn:microsoft.com/office/officeart/2005/8/layout/target3"/>
    <dgm:cxn modelId="{9418A57F-6713-4C2C-8B2E-E0BD3A646A5E}" type="presParOf" srcId="{2D933DCE-BBEA-46A5-98BC-CA41A7DBB761}" destId="{29996EEB-8589-4AED-9C98-E2204A026234}" srcOrd="3" destOrd="0" presId="urn:microsoft.com/office/officeart/2005/8/layout/target3"/>
    <dgm:cxn modelId="{C40EDC53-F09A-4A45-B6E6-2A858D968D59}" type="presParOf" srcId="{2D933DCE-BBEA-46A5-98BC-CA41A7DBB761}" destId="{056AE7B2-579D-40D1-A57C-4E33BFED76BE}" srcOrd="4" destOrd="0" presId="urn:microsoft.com/office/officeart/2005/8/layout/target3"/>
    <dgm:cxn modelId="{CF8D77A1-0990-461D-891F-BCA4C28DE6A8}" type="presParOf" srcId="{2D933DCE-BBEA-46A5-98BC-CA41A7DBB761}" destId="{4F0AD45D-7E6A-4C4A-90DF-90E27C4B175D}" srcOrd="5" destOrd="0" presId="urn:microsoft.com/office/officeart/2005/8/layout/target3"/>
    <dgm:cxn modelId="{0A546B83-9648-4CA9-BD0E-C430351AEF6F}" type="presParOf" srcId="{2D933DCE-BBEA-46A5-98BC-CA41A7DBB761}" destId="{1804A346-BBD3-438B-AE0F-7BEBB1E2AF96}" srcOrd="6" destOrd="0" presId="urn:microsoft.com/office/officeart/2005/8/layout/target3"/>
    <dgm:cxn modelId="{BEC648FC-80AE-49D4-AADC-A4078190C834}" type="presParOf" srcId="{2D933DCE-BBEA-46A5-98BC-CA41A7DBB761}" destId="{60CB9877-708D-4C64-AA73-CFD3F3076BC2}" srcOrd="7" destOrd="0" presId="urn:microsoft.com/office/officeart/2005/8/layout/target3"/>
    <dgm:cxn modelId="{9E54F142-938C-4B70-B544-90F51B1A29B5}" type="presParOf" srcId="{2D933DCE-BBEA-46A5-98BC-CA41A7DBB761}" destId="{347D85BD-7382-4413-9298-D06CC996458A}" srcOrd="8" destOrd="0" presId="urn:microsoft.com/office/officeart/2005/8/layout/target3"/>
    <dgm:cxn modelId="{BB218BE6-F1E6-4BF0-B62C-C579AC17802D}" type="presParOf" srcId="{2D933DCE-BBEA-46A5-98BC-CA41A7DBB761}" destId="{C4DD5B9C-4D9E-449D-A063-107A759DF3D1}" srcOrd="9" destOrd="0" presId="urn:microsoft.com/office/officeart/2005/8/layout/target3"/>
    <dgm:cxn modelId="{9646370F-6042-4C04-8E4E-B537A93DC323}" type="presParOf" srcId="{2D933DCE-BBEA-46A5-98BC-CA41A7DBB761}" destId="{CD515E15-5457-47F2-8109-A2A59D66C930}" srcOrd="10" destOrd="0" presId="urn:microsoft.com/office/officeart/2005/8/layout/target3"/>
    <dgm:cxn modelId="{6362E8D9-33DB-4918-B2D6-65438162C0AF}" type="presParOf" srcId="{2D933DCE-BBEA-46A5-98BC-CA41A7DBB761}" destId="{7DDB6D97-C311-42E1-B77C-B194BAE75773}" srcOrd="11" destOrd="0" presId="urn:microsoft.com/office/officeart/2005/8/layout/target3"/>
    <dgm:cxn modelId="{11617A82-8056-42E6-9BF0-6EAD0D58932A}" type="presParOf" srcId="{2D933DCE-BBEA-46A5-98BC-CA41A7DBB761}" destId="{DE2B4424-17B1-4404-A13F-04051C43B79D}" srcOrd="12" destOrd="0" presId="urn:microsoft.com/office/officeart/2005/8/layout/target3"/>
    <dgm:cxn modelId="{0E926F6B-6AF7-4874-A652-380F2D45D2A3}" type="presParOf" srcId="{2D933DCE-BBEA-46A5-98BC-CA41A7DBB761}" destId="{555607BD-8A1D-4EBB-825A-8C74A1FB0FFC}" srcOrd="13" destOrd="0" presId="urn:microsoft.com/office/officeart/2005/8/layout/target3"/>
    <dgm:cxn modelId="{F326D090-C396-4922-819E-1BC979CA4E41}" type="presParOf" srcId="{2D933DCE-BBEA-46A5-98BC-CA41A7DBB761}" destId="{AAB7E4A6-9D01-402C-9D7A-6D30767F0B58}" srcOrd="14" destOrd="0" presId="urn:microsoft.com/office/officeart/2005/8/layout/target3"/>
    <dgm:cxn modelId="{9717E652-7821-4D2E-8459-FFDBDE6878D2}" type="presParOf" srcId="{2D933DCE-BBEA-46A5-98BC-CA41A7DBB761}" destId="{359A210A-E8C9-4FD6-9BC7-434F4455A6B5}" srcOrd="15" destOrd="0" presId="urn:microsoft.com/office/officeart/2005/8/layout/target3"/>
    <dgm:cxn modelId="{3A495A96-57C5-4B9B-BB31-CEB3DCC6F581}" type="presParOf" srcId="{2D933DCE-BBEA-46A5-98BC-CA41A7DBB761}" destId="{36B74B1E-3C18-4C06-BA03-CB2EB266F8FF}" srcOrd="16" destOrd="0" presId="urn:microsoft.com/office/officeart/2005/8/layout/target3"/>
    <dgm:cxn modelId="{E17FE459-9C2E-4120-8CD6-56C08927DB50}" type="presParOf" srcId="{2D933DCE-BBEA-46A5-98BC-CA41A7DBB761}" destId="{94413E88-B296-45A5-9057-6B5765B63A8F}" srcOrd="17" destOrd="0" presId="urn:microsoft.com/office/officeart/2005/8/layout/target3"/>
    <dgm:cxn modelId="{51CAA32F-70AA-4893-89A9-B29F3D764A9F}" type="presParOf" srcId="{2D933DCE-BBEA-46A5-98BC-CA41A7DBB761}" destId="{5A434D34-FA65-40B0-A4CE-3A1E2B14A215}" srcOrd="18" destOrd="0" presId="urn:microsoft.com/office/officeart/2005/8/layout/target3"/>
    <dgm:cxn modelId="{F68F412E-D53B-4901-A0F8-546AAF0DED0E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VY_32_INOVACE_19_04_ </a:t>
          </a:r>
          <a:r>
            <a:rPr lang="cs-CZ" sz="1200" kern="1200" baseline="0" dirty="0" smtClean="0"/>
            <a:t>Desetinná </a:t>
          </a:r>
          <a:r>
            <a:rPr lang="cs-CZ" sz="1200" kern="1200" baseline="0" smtClean="0"/>
            <a:t>čísla 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A78F88-20C4-4018-BFBA-1135CEA5F54C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78DF8F-30D2-424E-8BF8-C96DE410927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7575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7735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610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0773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0166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427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2139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2459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91646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06823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39848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7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4206B8-5E5D-4654-820F-CEF15718C9DD}" type="datetimeFigureOut">
              <a:rPr lang="cs-CZ" smtClean="0"/>
              <a:t>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814A89-74E3-46B0-8987-104DA6B79AC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2318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3470914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1545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Desetinná čísla.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409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a) jedna celá jedna desetina;________</a:t>
            </a:r>
          </a:p>
          <a:p>
            <a:r>
              <a:rPr lang="cs-CZ" dirty="0" smtClean="0"/>
              <a:t>b) sedmnáct celých padesát tři setin;________</a:t>
            </a:r>
          </a:p>
          <a:p>
            <a:r>
              <a:rPr lang="cs-CZ" dirty="0" smtClean="0"/>
              <a:t>c) čtyři sta devadesát tři tisíce sedm set osmdesát pět celých čtyři desetiny;__________</a:t>
            </a:r>
          </a:p>
          <a:p>
            <a:r>
              <a:rPr lang="cs-CZ" dirty="0" smtClean="0"/>
              <a:t>d) sedm celých tři sta osm tisícin; _________</a:t>
            </a:r>
          </a:p>
          <a:p>
            <a:r>
              <a:rPr lang="cs-CZ" dirty="0" smtClean="0"/>
              <a:t>e) šedesát čtyři celých pět setin; ________</a:t>
            </a:r>
          </a:p>
          <a:p>
            <a:r>
              <a:rPr lang="cs-CZ" dirty="0" smtClean="0"/>
              <a:t>f) pět celých osmdesát šest tisícin _______</a:t>
            </a:r>
          </a:p>
          <a:p>
            <a:r>
              <a:rPr lang="cs-CZ" dirty="0" smtClean="0"/>
              <a:t>g) žádná celá šest desetin______</a:t>
            </a:r>
          </a:p>
          <a:p>
            <a:r>
              <a:rPr lang="cs-CZ" dirty="0" smtClean="0"/>
              <a:t>h) žádná celá jedna setina______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2186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Napiš číslo, které má: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 3 desítky, 4 jednotky, 4 desetiny, 5 setin</a:t>
            </a:r>
          </a:p>
          <a:p>
            <a:r>
              <a:rPr lang="cs-CZ" dirty="0" smtClean="0"/>
              <a:t>b) 7 desítek, 1 jednotku, 3 desetiny, 4 setiny</a:t>
            </a:r>
          </a:p>
          <a:p>
            <a:r>
              <a:rPr lang="cs-CZ" dirty="0" smtClean="0"/>
              <a:t>c)                    2 jednotky, 0 desetin, 0 setin</a:t>
            </a:r>
          </a:p>
          <a:p>
            <a:r>
              <a:rPr lang="cs-CZ" dirty="0" smtClean="0"/>
              <a:t>d) 2 desítky, 2 jednotky, 5 desetin, 1 setina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182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Desetinné zlomky piš ve tvaru desetinných čísel.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784248130"/>
                  </p:ext>
                </p:extLst>
              </p:nvPr>
            </p:nvGraphicFramePr>
            <p:xfrm>
              <a:off x="2843808" y="1579772"/>
              <a:ext cx="3528392" cy="4865498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764196"/>
                    <a:gridCol w="1764196"/>
                  </a:tblGrid>
                  <a:tr h="293752"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0,3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293752">
                    <a:tc>
                      <a:txBody>
                        <a:bodyPr/>
                        <a:lstStyle/>
                        <a:p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5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293752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23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293752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658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293752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767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1000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293752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293752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8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293752">
                    <a:tc>
                      <a:txBody>
                        <a:bodyPr/>
                        <a:lstStyle/>
                        <a:p>
                          <a:pPr marL="0" marR="0" indent="0" algn="l" defTabSz="914400" rtl="0" eaLnBrk="1" fontAlgn="auto" latinLnBrk="0" hangingPunct="1">
                            <a:lnSpc>
                              <a:spcPct val="100000"/>
                            </a:lnSpc>
                            <a:spcBef>
                              <a:spcPts val="0"/>
                            </a:spcBef>
                            <a:spcAft>
                              <a:spcPts val="0"/>
                            </a:spcAft>
                            <a:buClrTx/>
                            <a:buSzTx/>
                            <a:buFontTx/>
                            <a:buNone/>
                            <a:tabLst/>
                            <a:defRPr/>
                          </a:pPr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78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100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Choice>
        <mc:Fallback>
          <p:graphicFrame>
            <p:nvGraphicFramePr>
              <p:cNvPr id="4" name="Zástupný symbol pro obsah 3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784248130"/>
                  </p:ext>
                </p:extLst>
              </p:nvPr>
            </p:nvGraphicFramePr>
            <p:xfrm>
              <a:off x="2843808" y="1579772"/>
              <a:ext cx="3528392" cy="4865498"/>
            </p:xfrm>
            <a:graphic>
              <a:graphicData uri="http://schemas.openxmlformats.org/drawingml/2006/table">
                <a:tbl>
                  <a:tblPr firstRow="1" bandRow="1">
                    <a:tableStyleId>{5940675A-B579-460E-94D1-54222C63F5DA}</a:tableStyleId>
                  </a:tblPr>
                  <a:tblGrid>
                    <a:gridCol w="1764196"/>
                    <a:gridCol w="1764196"/>
                  </a:tblGrid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5000" r="-100346" b="-699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cs-CZ" dirty="0" smtClean="0"/>
                            <a:t>0,3</a:t>
                          </a:r>
                          <a:endParaRPr lang="cs-CZ" dirty="0"/>
                        </a:p>
                      </a:txBody>
                      <a:tcPr/>
                    </a:tc>
                  </a:tr>
                  <a:tr h="612331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105000" r="-100346" b="-599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207071" r="-100346" b="-505051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12331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300990" r="-100346" b="-39505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409091" r="-100346" b="-3030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504000" r="-100346" b="-200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610101" r="-100346" b="-10202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/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blipFill rotWithShape="1">
                          <a:blip r:embed="rId2"/>
                          <a:stretch>
                            <a:fillRect l="-346" t="-703000" r="-100346" b="-100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 dirty="0"/>
                        </a:p>
                      </a:txBody>
                      <a:tcPr/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2660025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Vybarvi část celku, zapiš desetinným číslem.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</p:spPr>
            <p:txBody>
              <a:bodyPr/>
              <a:lstStyle/>
              <a:p>
                <a:pPr marL="514350" indent="-514350">
                  <a:buAutoNum type="alphaLcParenR"/>
                </a:pP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0,3   </a:t>
                </a:r>
                <a:r>
                  <a:rPr lang="cs-CZ" i="1" dirty="0" smtClean="0"/>
                  <a:t>b)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……  </a:t>
                </a:r>
                <a:r>
                  <a:rPr lang="cs-CZ" i="1" dirty="0" smtClean="0"/>
                  <a:t>c)</a:t>
                </a:r>
                <a:r>
                  <a:rPr lang="cs-CZ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……..</a:t>
                </a:r>
                <a:r>
                  <a:rPr lang="cs-CZ" i="1" dirty="0" smtClean="0"/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r>
                  <a:rPr lang="cs-CZ" dirty="0" smtClean="0"/>
                  <a:t> = …….</a:t>
                </a:r>
              </a:p>
              <a:p>
                <a:pPr marL="514350" indent="-514350">
                  <a:buAutoNum type="alphaLcParenR"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 smtClean="0"/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 smtClean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67544" y="1556792"/>
                <a:ext cx="8229600" cy="4525963"/>
              </a:xfr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6399472"/>
              </p:ext>
            </p:extLst>
          </p:nvPr>
        </p:nvGraphicFramePr>
        <p:xfrm>
          <a:off x="1043608" y="3573016"/>
          <a:ext cx="5879976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652803"/>
                <a:gridCol w="580797"/>
                <a:gridCol w="580797"/>
                <a:gridCol w="580797"/>
                <a:gridCol w="580797"/>
                <a:gridCol w="580797"/>
                <a:gridCol w="580797"/>
                <a:gridCol w="580797"/>
                <a:gridCol w="580797"/>
                <a:gridCol w="580797"/>
              </a:tblGrid>
              <a:tr h="1486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01516450"/>
              </p:ext>
            </p:extLst>
          </p:nvPr>
        </p:nvGraphicFramePr>
        <p:xfrm>
          <a:off x="1043611" y="4293096"/>
          <a:ext cx="5688629" cy="7308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432045"/>
                <a:gridCol w="459472"/>
                <a:gridCol w="548640"/>
                <a:gridCol w="576064"/>
                <a:gridCol w="576064"/>
                <a:gridCol w="576064"/>
                <a:gridCol w="648072"/>
                <a:gridCol w="648072"/>
                <a:gridCol w="648072"/>
                <a:gridCol w="576064"/>
              </a:tblGrid>
              <a:tr h="73088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34592731"/>
              </p:ext>
            </p:extLst>
          </p:nvPr>
        </p:nvGraphicFramePr>
        <p:xfrm>
          <a:off x="1043609" y="5373216"/>
          <a:ext cx="6504387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16372"/>
                <a:gridCol w="665335"/>
                <a:gridCol w="665335"/>
                <a:gridCol w="665335"/>
                <a:gridCol w="665335"/>
                <a:gridCol w="665335"/>
                <a:gridCol w="665335"/>
                <a:gridCol w="665335"/>
                <a:gridCol w="665335"/>
                <a:gridCol w="665335"/>
              </a:tblGrid>
              <a:tr h="149736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53495027"/>
              </p:ext>
            </p:extLst>
          </p:nvPr>
        </p:nvGraphicFramePr>
        <p:xfrm>
          <a:off x="1043605" y="2780928"/>
          <a:ext cx="7529183" cy="36576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576067"/>
                <a:gridCol w="720080"/>
                <a:gridCol w="720080"/>
                <a:gridCol w="601836"/>
                <a:gridCol w="818520"/>
                <a:gridCol w="818520"/>
                <a:gridCol w="818520"/>
                <a:gridCol w="818520"/>
                <a:gridCol w="818520"/>
                <a:gridCol w="818520"/>
              </a:tblGrid>
              <a:tr h="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579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desetinná čísla.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2676122"/>
              </p:ext>
            </p:extLst>
          </p:nvPr>
        </p:nvGraphicFramePr>
        <p:xfrm>
          <a:off x="539750" y="1628775"/>
          <a:ext cx="8229600" cy="38404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0,78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345,67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1,780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0,98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4,5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456,78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45,876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1 654,002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768, 65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9,6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43,005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4,98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</a:t>
                      </a:r>
                      <a:r>
                        <a:rPr lang="cs-CZ" b="1" baseline="0" dirty="0" smtClean="0"/>
                        <a:t> 005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4, 720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2,506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34,980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0,008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3,079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23 549,07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123 656,8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5,89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40,87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8,9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41,01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0,8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56,09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22,3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0,91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336,6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4,01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2,05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20,5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3,0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0,24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0,024</a:t>
                      </a:r>
                    </a:p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2,4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7004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65</TotalTime>
  <Words>384</Words>
  <Application>Microsoft Office PowerPoint</Application>
  <PresentationFormat>Předvádění na obrazovce (4:3)</PresentationFormat>
  <Paragraphs>78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Napiš čísla.</vt:lpstr>
      <vt:lpstr>Napiš číslo, které má:</vt:lpstr>
      <vt:lpstr>Desetinné zlomky piš ve tvaru desetinných čísel.</vt:lpstr>
      <vt:lpstr>Vybarvi část celku, zapiš desetinným číslem.</vt:lpstr>
      <vt:lpstr>Čti desetinná čísla.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7</cp:revision>
  <dcterms:created xsi:type="dcterms:W3CDTF">2013-03-09T11:35:50Z</dcterms:created>
  <dcterms:modified xsi:type="dcterms:W3CDTF">2013-03-09T13:57:54Z</dcterms:modified>
</cp:coreProperties>
</file>