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VY_12_INOVACE_18_Souhlásky měkké, tvrdé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Souhlásky měkké, tvrdé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VY_12_INOVACE_18_Souhlásky měkké, tvrdé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Souhlásky měkké, tvrdé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8970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b="0" dirty="0" smtClean="0"/>
              <a:t>Žáci doplňují a odůvodňují psaní </a:t>
            </a:r>
            <a:r>
              <a:rPr lang="cs-CZ" sz="1200" b="0" dirty="0" smtClean="0"/>
              <a:t>i, í/ y,ý podle výskytu souhlásek měkkých a tvrdých, tento </a:t>
            </a:r>
            <a:r>
              <a:rPr lang="cs-CZ" sz="1200" b="0" smtClean="0"/>
              <a:t>list mohou</a:t>
            </a:r>
            <a:r>
              <a:rPr lang="cs-CZ" sz="1200" b="0" baseline="0" smtClean="0"/>
              <a:t> mít</a:t>
            </a:r>
            <a:r>
              <a:rPr lang="cs-CZ" sz="1200" b="0" smtClean="0"/>
              <a:t> </a:t>
            </a:r>
            <a:r>
              <a:rPr lang="cs-CZ" sz="1200" b="0" dirty="0" smtClean="0"/>
              <a:t>nakopírovaný</a:t>
            </a:r>
            <a:br>
              <a:rPr lang="cs-CZ" sz="1200" b="0" dirty="0" smtClean="0"/>
            </a:br>
            <a:r>
              <a:rPr lang="cs-CZ" sz="1200" b="0" dirty="0" smtClean="0"/>
              <a:t>Do sešitů pak mohou vypsat slova s y,ý</a:t>
            </a:r>
            <a:endParaRPr lang="cs-CZ" b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1036460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je určen pro 2. ročník ZŠ, pro výuku českého jazyka. </a:t>
            </a:r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si zopakují vše, co musí znát o souhláskách měkkých a tvrdých a psaní i,í/y,ý, zároveň si zopakují co vědí o vlastních jménech. Čtou a doplňují slova, podtrhávají barevně slova podle </a:t>
            </a:r>
            <a:r>
              <a:rPr lang="cs-CZ" dirty="0" smtClean="0"/>
              <a:t>zadání.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2400" b="1" dirty="0" smtClean="0"/>
              <a:t>Doplň i, í/ y,ý podle výskytu souhlásek měkkých a </a:t>
            </a:r>
            <a:r>
              <a:rPr lang="cs-CZ" sz="2400" b="1" dirty="0" smtClean="0"/>
              <a:t>tvrdých.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71546"/>
            <a:ext cx="8229600" cy="5572164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2800" dirty="0" err="1" smtClean="0"/>
              <a:t>Hodn</a:t>
            </a:r>
            <a:r>
              <a:rPr lang="cs-CZ" sz="2800" dirty="0" smtClean="0"/>
              <a:t>_ syn, </a:t>
            </a:r>
            <a:r>
              <a:rPr lang="cs-CZ" sz="2800" dirty="0" err="1" smtClean="0"/>
              <a:t>velk</a:t>
            </a:r>
            <a:r>
              <a:rPr lang="cs-CZ" sz="2800" dirty="0" smtClean="0"/>
              <a:t>_ dům, Š_</a:t>
            </a:r>
            <a:r>
              <a:rPr lang="cs-CZ" sz="2800" dirty="0" err="1" smtClean="0"/>
              <a:t>mon</a:t>
            </a:r>
            <a:r>
              <a:rPr lang="cs-CZ" sz="2800" dirty="0" smtClean="0"/>
              <a:t>, d_</a:t>
            </a:r>
            <a:r>
              <a:rPr lang="cs-CZ" sz="2800" dirty="0" err="1" smtClean="0"/>
              <a:t>vadeln</a:t>
            </a:r>
            <a:r>
              <a:rPr lang="cs-CZ" sz="2800" dirty="0" smtClean="0"/>
              <a:t>_ představen_ , </a:t>
            </a:r>
          </a:p>
          <a:p>
            <a:pPr>
              <a:buNone/>
            </a:pPr>
            <a:r>
              <a:rPr lang="cs-CZ" sz="2800" dirty="0" smtClean="0"/>
              <a:t>Jan_</a:t>
            </a:r>
            <a:r>
              <a:rPr lang="cs-CZ" sz="2800" dirty="0" err="1" smtClean="0"/>
              <a:t>čka</a:t>
            </a:r>
            <a:r>
              <a:rPr lang="cs-CZ" sz="2800" dirty="0" smtClean="0"/>
              <a:t>, n_c, </a:t>
            </a:r>
            <a:r>
              <a:rPr lang="cs-CZ" sz="2800" dirty="0" err="1" smtClean="0"/>
              <a:t>poč</a:t>
            </a:r>
            <a:r>
              <a:rPr lang="cs-CZ" sz="2800" dirty="0" smtClean="0"/>
              <a:t>_</a:t>
            </a:r>
            <a:r>
              <a:rPr lang="cs-CZ" sz="2800" dirty="0" err="1" smtClean="0"/>
              <a:t>tač</a:t>
            </a:r>
            <a:r>
              <a:rPr lang="cs-CZ" sz="2800" dirty="0" smtClean="0"/>
              <a:t>, J_</a:t>
            </a:r>
            <a:r>
              <a:rPr lang="cs-CZ" sz="2800" dirty="0" err="1" smtClean="0"/>
              <a:t>tka</a:t>
            </a:r>
            <a:r>
              <a:rPr lang="cs-CZ" sz="2800" dirty="0" smtClean="0"/>
              <a:t>, ž_dle, hod_n_, </a:t>
            </a:r>
            <a:r>
              <a:rPr lang="cs-CZ" sz="2800" dirty="0" err="1" smtClean="0"/>
              <a:t>ponožk</a:t>
            </a:r>
            <a:r>
              <a:rPr lang="cs-CZ" sz="2800" dirty="0" smtClean="0"/>
              <a:t>_, </a:t>
            </a:r>
          </a:p>
          <a:p>
            <a:pPr>
              <a:buNone/>
            </a:pPr>
            <a:r>
              <a:rPr lang="cs-CZ" sz="2800" dirty="0" err="1" smtClean="0"/>
              <a:t>Kr</a:t>
            </a:r>
            <a:r>
              <a:rPr lang="cs-CZ" sz="2800" dirty="0" smtClean="0"/>
              <a:t>_štof, </a:t>
            </a:r>
            <a:r>
              <a:rPr lang="cs-CZ" sz="2800" dirty="0" err="1" smtClean="0"/>
              <a:t>řůž</a:t>
            </a:r>
            <a:r>
              <a:rPr lang="cs-CZ" sz="2800" dirty="0" smtClean="0"/>
              <a:t>_</a:t>
            </a:r>
            <a:r>
              <a:rPr lang="cs-CZ" sz="2800" dirty="0" err="1" smtClean="0"/>
              <a:t>čka</a:t>
            </a:r>
            <a:r>
              <a:rPr lang="cs-CZ" sz="2800" dirty="0" smtClean="0"/>
              <a:t>, </a:t>
            </a:r>
            <a:r>
              <a:rPr lang="cs-CZ" sz="2800" dirty="0" err="1" smtClean="0"/>
              <a:t>tat</a:t>
            </a:r>
            <a:r>
              <a:rPr lang="cs-CZ" sz="2800" dirty="0" smtClean="0"/>
              <a:t>_</a:t>
            </a:r>
            <a:r>
              <a:rPr lang="cs-CZ" sz="2800" dirty="0" err="1" smtClean="0"/>
              <a:t>nek</a:t>
            </a:r>
            <a:r>
              <a:rPr lang="cs-CZ" sz="2800" dirty="0" smtClean="0"/>
              <a:t>, n_</a:t>
            </a:r>
            <a:r>
              <a:rPr lang="cs-CZ" sz="2800" dirty="0" err="1" smtClean="0"/>
              <a:t>zká</a:t>
            </a:r>
            <a:r>
              <a:rPr lang="cs-CZ" sz="2800" dirty="0" smtClean="0"/>
              <a:t> zeď, ž_je, v </a:t>
            </a:r>
            <a:r>
              <a:rPr lang="cs-CZ" sz="2800" dirty="0" err="1" smtClean="0"/>
              <a:t>kuch</a:t>
            </a:r>
            <a:r>
              <a:rPr lang="cs-CZ" sz="2800" dirty="0" smtClean="0"/>
              <a:t>_n_, </a:t>
            </a:r>
            <a:r>
              <a:rPr lang="cs-CZ" sz="2800" dirty="0" err="1" smtClean="0"/>
              <a:t>hř</a:t>
            </a:r>
            <a:r>
              <a:rPr lang="cs-CZ" sz="2800" dirty="0" smtClean="0"/>
              <a:t>_b, </a:t>
            </a:r>
          </a:p>
          <a:p>
            <a:pPr>
              <a:buNone/>
            </a:pPr>
            <a:r>
              <a:rPr lang="cs-CZ" sz="2800" dirty="0" err="1" smtClean="0"/>
              <a:t>kř</a:t>
            </a:r>
            <a:r>
              <a:rPr lang="cs-CZ" sz="2800" dirty="0" smtClean="0"/>
              <a:t>_čela, </a:t>
            </a:r>
            <a:r>
              <a:rPr lang="cs-CZ" sz="2800" dirty="0" err="1" smtClean="0"/>
              <a:t>siln</a:t>
            </a:r>
            <a:r>
              <a:rPr lang="cs-CZ" sz="2800" dirty="0" smtClean="0"/>
              <a:t>_</a:t>
            </a:r>
            <a:r>
              <a:rPr lang="cs-CZ" sz="2800" dirty="0" err="1" smtClean="0"/>
              <a:t>ce</a:t>
            </a:r>
            <a:r>
              <a:rPr lang="cs-CZ" sz="2800" dirty="0" smtClean="0"/>
              <a:t>, J_ř_, t_</a:t>
            </a:r>
            <a:r>
              <a:rPr lang="cs-CZ" sz="2800" dirty="0" err="1" smtClean="0"/>
              <a:t>kev</a:t>
            </a:r>
            <a:r>
              <a:rPr lang="cs-CZ" sz="2800" dirty="0" smtClean="0"/>
              <a:t>, š_je, d_</a:t>
            </a:r>
            <a:r>
              <a:rPr lang="cs-CZ" sz="2800" dirty="0" err="1" smtClean="0"/>
              <a:t>chá</a:t>
            </a:r>
            <a:r>
              <a:rPr lang="cs-CZ" sz="2800" dirty="0" smtClean="0"/>
              <a:t>, k_t_</a:t>
            </a:r>
            <a:r>
              <a:rPr lang="cs-CZ" sz="2800" dirty="0" err="1" smtClean="0"/>
              <a:t>ce</a:t>
            </a:r>
            <a:r>
              <a:rPr lang="cs-CZ" sz="2800" dirty="0" smtClean="0"/>
              <a:t>, schod_, </a:t>
            </a:r>
          </a:p>
          <a:p>
            <a:pPr>
              <a:buNone/>
            </a:pPr>
            <a:r>
              <a:rPr lang="cs-CZ" sz="2800" dirty="0" smtClean="0"/>
              <a:t>r_</a:t>
            </a:r>
            <a:r>
              <a:rPr lang="cs-CZ" sz="2800" dirty="0" err="1" smtClean="0"/>
              <a:t>bn</a:t>
            </a:r>
            <a:r>
              <a:rPr lang="cs-CZ" sz="2800" dirty="0" smtClean="0"/>
              <a:t>_k, </a:t>
            </a:r>
            <a:r>
              <a:rPr lang="cs-CZ" sz="2800" dirty="0" err="1" smtClean="0"/>
              <a:t>seš</a:t>
            </a:r>
            <a:r>
              <a:rPr lang="cs-CZ" sz="2800" dirty="0" smtClean="0"/>
              <a:t>_t, C_</a:t>
            </a:r>
            <a:r>
              <a:rPr lang="cs-CZ" sz="2800" dirty="0" err="1" smtClean="0"/>
              <a:t>lka</a:t>
            </a:r>
            <a:r>
              <a:rPr lang="cs-CZ" sz="2800" dirty="0" smtClean="0"/>
              <a:t>, j_</a:t>
            </a:r>
            <a:r>
              <a:rPr lang="cs-CZ" sz="2800" dirty="0" err="1" smtClean="0"/>
              <a:t>tro</a:t>
            </a:r>
            <a:r>
              <a:rPr lang="cs-CZ" sz="2800" dirty="0" smtClean="0"/>
              <a:t>, t_kot, k_vadlo, ch_ba, ř_d_č, </a:t>
            </a:r>
          </a:p>
          <a:p>
            <a:pPr>
              <a:buNone/>
            </a:pPr>
            <a:r>
              <a:rPr lang="cs-CZ" sz="2800" dirty="0" smtClean="0"/>
              <a:t>t_</a:t>
            </a:r>
            <a:r>
              <a:rPr lang="cs-CZ" sz="2800" dirty="0" err="1" smtClean="0"/>
              <a:t>gr</a:t>
            </a:r>
            <a:r>
              <a:rPr lang="cs-CZ" sz="2800" dirty="0" smtClean="0"/>
              <a:t>, </a:t>
            </a:r>
            <a:r>
              <a:rPr lang="cs-CZ" sz="2800" dirty="0" err="1" smtClean="0"/>
              <a:t>oh</a:t>
            </a:r>
            <a:r>
              <a:rPr lang="cs-CZ" sz="2800" dirty="0" smtClean="0"/>
              <a:t>_</a:t>
            </a:r>
            <a:r>
              <a:rPr lang="cs-CZ" sz="2800" dirty="0" err="1" smtClean="0"/>
              <a:t>nek</a:t>
            </a:r>
            <a:r>
              <a:rPr lang="cs-CZ" sz="2800" dirty="0" smtClean="0"/>
              <a:t>, </a:t>
            </a:r>
            <a:r>
              <a:rPr lang="cs-CZ" sz="2800" dirty="0" err="1" smtClean="0"/>
              <a:t>kš</a:t>
            </a:r>
            <a:r>
              <a:rPr lang="cs-CZ" sz="2800" dirty="0" smtClean="0"/>
              <a:t>_</a:t>
            </a:r>
            <a:r>
              <a:rPr lang="cs-CZ" sz="2800" dirty="0" err="1" smtClean="0"/>
              <a:t>lt</a:t>
            </a:r>
            <a:r>
              <a:rPr lang="cs-CZ" sz="2800" dirty="0" smtClean="0"/>
              <a:t>, </a:t>
            </a:r>
            <a:r>
              <a:rPr lang="cs-CZ" sz="2800" dirty="0" err="1" smtClean="0"/>
              <a:t>oh</a:t>
            </a:r>
            <a:r>
              <a:rPr lang="cs-CZ" sz="2800" dirty="0" smtClean="0"/>
              <a:t>_</a:t>
            </a:r>
            <a:r>
              <a:rPr lang="cs-CZ" sz="2800" dirty="0" err="1" smtClean="0"/>
              <a:t>bá</a:t>
            </a:r>
            <a:r>
              <a:rPr lang="cs-CZ" sz="2800" dirty="0" smtClean="0"/>
              <a:t> se, </a:t>
            </a:r>
            <a:r>
              <a:rPr lang="cs-CZ" sz="2800" dirty="0" err="1" smtClean="0"/>
              <a:t>koč</a:t>
            </a:r>
            <a:r>
              <a:rPr lang="cs-CZ" sz="2800" dirty="0" smtClean="0"/>
              <a:t>_</a:t>
            </a:r>
            <a:r>
              <a:rPr lang="cs-CZ" sz="2800" dirty="0" err="1" smtClean="0"/>
              <a:t>čka</a:t>
            </a:r>
            <a:r>
              <a:rPr lang="cs-CZ" sz="2800" dirty="0" smtClean="0"/>
              <a:t>, c_bule, j_</a:t>
            </a:r>
            <a:r>
              <a:rPr lang="cs-CZ" sz="2800" dirty="0" err="1" smtClean="0"/>
              <a:t>novatka</a:t>
            </a:r>
            <a:r>
              <a:rPr lang="cs-CZ" sz="2800" dirty="0" smtClean="0"/>
              <a:t>, </a:t>
            </a:r>
          </a:p>
          <a:p>
            <a:pPr>
              <a:buNone/>
            </a:pPr>
            <a:r>
              <a:rPr lang="cs-CZ" sz="2800" dirty="0" err="1" smtClean="0"/>
              <a:t>Kateř</a:t>
            </a:r>
            <a:r>
              <a:rPr lang="cs-CZ" sz="2800" dirty="0" smtClean="0"/>
              <a:t>_na, plamen_, H_</a:t>
            </a:r>
            <a:r>
              <a:rPr lang="cs-CZ" sz="2800" dirty="0" err="1" smtClean="0"/>
              <a:t>nek</a:t>
            </a:r>
            <a:r>
              <a:rPr lang="cs-CZ" sz="2800" dirty="0" smtClean="0"/>
              <a:t>, ch_</a:t>
            </a:r>
            <a:r>
              <a:rPr lang="cs-CZ" sz="2800" dirty="0" err="1" smtClean="0"/>
              <a:t>tr</a:t>
            </a:r>
            <a:r>
              <a:rPr lang="cs-CZ" sz="2800" dirty="0" smtClean="0"/>
              <a:t>_, </a:t>
            </a:r>
            <a:r>
              <a:rPr lang="cs-CZ" sz="2800" dirty="0" err="1" smtClean="0"/>
              <a:t>vř</a:t>
            </a:r>
            <a:r>
              <a:rPr lang="cs-CZ" sz="2800" dirty="0" smtClean="0"/>
              <a:t>_skot, </a:t>
            </a:r>
            <a:r>
              <a:rPr lang="cs-CZ" sz="2800" dirty="0" err="1" smtClean="0"/>
              <a:t>Dobř</a:t>
            </a:r>
            <a:r>
              <a:rPr lang="cs-CZ" sz="2800" dirty="0" smtClean="0"/>
              <a:t>_č.</a:t>
            </a:r>
          </a:p>
          <a:p>
            <a:pPr>
              <a:buNone/>
            </a:pPr>
            <a:endParaRPr lang="cs-CZ" sz="800" dirty="0" smtClean="0"/>
          </a:p>
          <a:p>
            <a:pPr>
              <a:buNone/>
            </a:pPr>
            <a:r>
              <a:rPr lang="cs-CZ" sz="2800" b="1" i="1" dirty="0" smtClean="0">
                <a:solidFill>
                  <a:schemeClr val="accent3">
                    <a:lumMod val="75000"/>
                  </a:schemeClr>
                </a:solidFill>
              </a:rPr>
              <a:t>Zeleně </a:t>
            </a:r>
            <a:r>
              <a:rPr lang="cs-CZ" sz="2800" b="1" i="1" dirty="0" smtClean="0"/>
              <a:t>podtrhni slova s i</a:t>
            </a:r>
            <a:r>
              <a:rPr lang="cs-CZ" sz="2800" b="1" i="1" dirty="0" smtClean="0"/>
              <a:t>, í </a:t>
            </a:r>
            <a:r>
              <a:rPr lang="cs-CZ" sz="2800" b="1" i="1" dirty="0" smtClean="0"/>
              <a:t>po souhláskách měkkých.</a:t>
            </a:r>
          </a:p>
          <a:p>
            <a:pPr>
              <a:buNone/>
            </a:pPr>
            <a:r>
              <a:rPr lang="cs-CZ" sz="28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Modře</a:t>
            </a:r>
            <a:r>
              <a:rPr lang="cs-CZ" sz="2800" b="1" i="1" dirty="0" smtClean="0"/>
              <a:t> podtrhni slova, ve kterých je i,í a současně y</a:t>
            </a:r>
            <a:r>
              <a:rPr lang="cs-CZ" sz="2800" b="1" i="1" dirty="0" smtClean="0"/>
              <a:t>, ý</a:t>
            </a:r>
            <a:r>
              <a:rPr lang="cs-CZ" sz="2800" b="1" i="1" dirty="0" smtClean="0"/>
              <a:t>.</a:t>
            </a:r>
          </a:p>
          <a:p>
            <a:pPr>
              <a:buNone/>
            </a:pPr>
            <a:r>
              <a:rPr lang="cs-CZ" sz="2800" b="1" i="1" dirty="0" smtClean="0"/>
              <a:t>Vypiš vlastní jména:</a:t>
            </a:r>
            <a:r>
              <a:rPr lang="cs-CZ" sz="2800" i="1" dirty="0" smtClean="0"/>
              <a:t>…………………………………………………………</a:t>
            </a:r>
          </a:p>
          <a:p>
            <a:pPr>
              <a:buNone/>
            </a:pPr>
            <a:r>
              <a:rPr lang="cs-CZ" sz="2800" i="1" dirty="0" smtClean="0"/>
              <a:t>………………………………………………………………………………………….</a:t>
            </a:r>
          </a:p>
          <a:p>
            <a:pPr>
              <a:buNone/>
            </a:pPr>
            <a:endParaRPr lang="cs-CZ" sz="2800" i="1" dirty="0" smtClean="0"/>
          </a:p>
        </p:txBody>
      </p:sp>
      <p:pic>
        <p:nvPicPr>
          <p:cNvPr id="1026" name="Picture 2" descr="C:\Users\Steflova\AppData\Local\Microsoft\Windows\Temporary Internet Files\Content.IE5\WAWZ4KQA\MC90043620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3471" y="3714752"/>
            <a:ext cx="861933" cy="12168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600" b="1" dirty="0" smtClean="0"/>
              <a:t>Řešení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572164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2800" dirty="0" err="1" smtClean="0"/>
              <a:t>Hodn</a:t>
            </a:r>
            <a:r>
              <a:rPr lang="cs-CZ" sz="2800" dirty="0" smtClean="0"/>
              <a:t>_ syn, </a:t>
            </a:r>
            <a:r>
              <a:rPr lang="cs-CZ" sz="2800" dirty="0" err="1" smtClean="0"/>
              <a:t>velk</a:t>
            </a:r>
            <a:r>
              <a:rPr lang="cs-CZ" sz="2800" dirty="0" smtClean="0"/>
              <a:t>_ dům, Š_</a:t>
            </a:r>
            <a:r>
              <a:rPr lang="cs-CZ" sz="2800" dirty="0" err="1" smtClean="0"/>
              <a:t>mon</a:t>
            </a:r>
            <a:r>
              <a:rPr lang="cs-CZ" sz="2800" dirty="0" smtClean="0"/>
              <a:t>, d_</a:t>
            </a:r>
            <a:r>
              <a:rPr lang="cs-CZ" sz="2800" dirty="0" err="1" smtClean="0"/>
              <a:t>vadeln</a:t>
            </a:r>
            <a:r>
              <a:rPr lang="cs-CZ" sz="2800" dirty="0" smtClean="0"/>
              <a:t>_ představen_ , </a:t>
            </a:r>
          </a:p>
          <a:p>
            <a:pPr>
              <a:buNone/>
            </a:pPr>
            <a:r>
              <a:rPr lang="cs-CZ" sz="2800" dirty="0" smtClean="0"/>
              <a:t>Jan_</a:t>
            </a:r>
            <a:r>
              <a:rPr lang="cs-CZ" sz="2800" dirty="0" err="1" smtClean="0"/>
              <a:t>čka</a:t>
            </a:r>
            <a:r>
              <a:rPr lang="cs-CZ" sz="2800" dirty="0" smtClean="0"/>
              <a:t>, n_c, </a:t>
            </a:r>
            <a:r>
              <a:rPr lang="cs-CZ" sz="2800" dirty="0" err="1" smtClean="0"/>
              <a:t>poč</a:t>
            </a:r>
            <a:r>
              <a:rPr lang="cs-CZ" sz="2800" dirty="0" smtClean="0"/>
              <a:t>_</a:t>
            </a:r>
            <a:r>
              <a:rPr lang="cs-CZ" sz="2800" dirty="0" err="1" smtClean="0"/>
              <a:t>tač</a:t>
            </a:r>
            <a:r>
              <a:rPr lang="cs-CZ" sz="2800" dirty="0" smtClean="0"/>
              <a:t>, J_</a:t>
            </a:r>
            <a:r>
              <a:rPr lang="cs-CZ" sz="2800" dirty="0" err="1" smtClean="0"/>
              <a:t>tka</a:t>
            </a:r>
            <a:r>
              <a:rPr lang="cs-CZ" sz="2800" dirty="0" smtClean="0"/>
              <a:t>, ž_dle, hod_n_, </a:t>
            </a:r>
            <a:r>
              <a:rPr lang="cs-CZ" sz="2800" dirty="0" err="1" smtClean="0"/>
              <a:t>ponožk</a:t>
            </a:r>
            <a:r>
              <a:rPr lang="cs-CZ" sz="2800" dirty="0" smtClean="0"/>
              <a:t>_, </a:t>
            </a:r>
          </a:p>
          <a:p>
            <a:pPr>
              <a:buNone/>
            </a:pPr>
            <a:r>
              <a:rPr lang="cs-CZ" sz="2800" dirty="0" err="1" smtClean="0"/>
              <a:t>Kr</a:t>
            </a:r>
            <a:r>
              <a:rPr lang="cs-CZ" sz="2800" dirty="0" smtClean="0"/>
              <a:t>_štof, </a:t>
            </a:r>
            <a:r>
              <a:rPr lang="cs-CZ" sz="2800" dirty="0" err="1" smtClean="0"/>
              <a:t>řůž</a:t>
            </a:r>
            <a:r>
              <a:rPr lang="cs-CZ" sz="2800" dirty="0" smtClean="0"/>
              <a:t>_</a:t>
            </a:r>
            <a:r>
              <a:rPr lang="cs-CZ" sz="2800" dirty="0" err="1" smtClean="0"/>
              <a:t>čka</a:t>
            </a:r>
            <a:r>
              <a:rPr lang="cs-CZ" sz="2800" dirty="0" smtClean="0"/>
              <a:t>, </a:t>
            </a:r>
            <a:r>
              <a:rPr lang="cs-CZ" sz="2800" dirty="0" err="1" smtClean="0"/>
              <a:t>tat</a:t>
            </a:r>
            <a:r>
              <a:rPr lang="cs-CZ" sz="2800" dirty="0" smtClean="0"/>
              <a:t>_</a:t>
            </a:r>
            <a:r>
              <a:rPr lang="cs-CZ" sz="2800" dirty="0" err="1" smtClean="0"/>
              <a:t>nek</a:t>
            </a:r>
            <a:r>
              <a:rPr lang="cs-CZ" sz="2800" dirty="0" smtClean="0"/>
              <a:t>, n_</a:t>
            </a:r>
            <a:r>
              <a:rPr lang="cs-CZ" sz="2800" dirty="0" err="1" smtClean="0"/>
              <a:t>zká</a:t>
            </a:r>
            <a:r>
              <a:rPr lang="cs-CZ" sz="2800" dirty="0" smtClean="0"/>
              <a:t> zeď, ž_je, v </a:t>
            </a:r>
            <a:r>
              <a:rPr lang="cs-CZ" sz="2800" dirty="0" err="1" smtClean="0"/>
              <a:t>kuch</a:t>
            </a:r>
            <a:r>
              <a:rPr lang="cs-CZ" sz="2800" dirty="0" smtClean="0"/>
              <a:t>_n_, </a:t>
            </a:r>
            <a:r>
              <a:rPr lang="cs-CZ" sz="2800" dirty="0" err="1" smtClean="0"/>
              <a:t>hř</a:t>
            </a:r>
            <a:r>
              <a:rPr lang="cs-CZ" sz="2800" dirty="0" smtClean="0"/>
              <a:t>_b, </a:t>
            </a:r>
          </a:p>
          <a:p>
            <a:pPr>
              <a:buNone/>
            </a:pPr>
            <a:r>
              <a:rPr lang="cs-CZ" sz="2800" dirty="0" err="1" smtClean="0"/>
              <a:t>kř</a:t>
            </a:r>
            <a:r>
              <a:rPr lang="cs-CZ" sz="2800" dirty="0" smtClean="0"/>
              <a:t>_čela, </a:t>
            </a:r>
            <a:r>
              <a:rPr lang="cs-CZ" sz="2800" dirty="0" err="1" smtClean="0"/>
              <a:t>siln</a:t>
            </a:r>
            <a:r>
              <a:rPr lang="cs-CZ" sz="2800" dirty="0" smtClean="0"/>
              <a:t>_</a:t>
            </a:r>
            <a:r>
              <a:rPr lang="cs-CZ" sz="2800" dirty="0" err="1" smtClean="0"/>
              <a:t>ce</a:t>
            </a:r>
            <a:r>
              <a:rPr lang="cs-CZ" sz="2800" dirty="0" smtClean="0"/>
              <a:t>, J_ř_k, t_</a:t>
            </a:r>
            <a:r>
              <a:rPr lang="cs-CZ" sz="2800" dirty="0" err="1" smtClean="0"/>
              <a:t>kev</a:t>
            </a:r>
            <a:r>
              <a:rPr lang="cs-CZ" sz="2800" dirty="0" smtClean="0"/>
              <a:t>, š_je, d_</a:t>
            </a:r>
            <a:r>
              <a:rPr lang="cs-CZ" sz="2800" dirty="0" err="1" smtClean="0"/>
              <a:t>chá</a:t>
            </a:r>
            <a:r>
              <a:rPr lang="cs-CZ" sz="2800" dirty="0" smtClean="0"/>
              <a:t>, k_t_</a:t>
            </a:r>
            <a:r>
              <a:rPr lang="cs-CZ" sz="2800" dirty="0" err="1" smtClean="0"/>
              <a:t>ce</a:t>
            </a:r>
            <a:r>
              <a:rPr lang="cs-CZ" sz="2800" dirty="0" smtClean="0"/>
              <a:t>, schod_, </a:t>
            </a:r>
          </a:p>
          <a:p>
            <a:pPr>
              <a:buNone/>
            </a:pPr>
            <a:r>
              <a:rPr lang="cs-CZ" sz="2800" dirty="0" smtClean="0"/>
              <a:t>r_</a:t>
            </a:r>
            <a:r>
              <a:rPr lang="cs-CZ" sz="2800" dirty="0" err="1" smtClean="0"/>
              <a:t>bn</a:t>
            </a:r>
            <a:r>
              <a:rPr lang="cs-CZ" sz="2800" dirty="0" smtClean="0"/>
              <a:t>_k, </a:t>
            </a:r>
            <a:r>
              <a:rPr lang="cs-CZ" sz="2800" dirty="0" err="1" smtClean="0"/>
              <a:t>seš</a:t>
            </a:r>
            <a:r>
              <a:rPr lang="cs-CZ" sz="2800" dirty="0" smtClean="0"/>
              <a:t>_t, C_</a:t>
            </a:r>
            <a:r>
              <a:rPr lang="cs-CZ" sz="2800" dirty="0" err="1" smtClean="0"/>
              <a:t>lka</a:t>
            </a:r>
            <a:r>
              <a:rPr lang="cs-CZ" sz="2800" dirty="0" smtClean="0"/>
              <a:t>, j_</a:t>
            </a:r>
            <a:r>
              <a:rPr lang="cs-CZ" sz="2800" dirty="0" err="1" smtClean="0"/>
              <a:t>tro</a:t>
            </a:r>
            <a:r>
              <a:rPr lang="cs-CZ" sz="2800" dirty="0" smtClean="0"/>
              <a:t>, t_kot, k_vadlo, ch_ba, ř_d_č, </a:t>
            </a:r>
          </a:p>
          <a:p>
            <a:pPr>
              <a:buNone/>
            </a:pPr>
            <a:r>
              <a:rPr lang="cs-CZ" sz="2800" dirty="0" smtClean="0"/>
              <a:t>t_</a:t>
            </a:r>
            <a:r>
              <a:rPr lang="cs-CZ" sz="2800" dirty="0" err="1" smtClean="0"/>
              <a:t>gr</a:t>
            </a:r>
            <a:r>
              <a:rPr lang="cs-CZ" sz="2800" dirty="0" smtClean="0"/>
              <a:t>, </a:t>
            </a:r>
            <a:r>
              <a:rPr lang="cs-CZ" sz="2800" dirty="0" err="1" smtClean="0"/>
              <a:t>oh</a:t>
            </a:r>
            <a:r>
              <a:rPr lang="cs-CZ" sz="2800" dirty="0" smtClean="0"/>
              <a:t>_</a:t>
            </a:r>
            <a:r>
              <a:rPr lang="cs-CZ" sz="2800" dirty="0" err="1" smtClean="0"/>
              <a:t>nek</a:t>
            </a:r>
            <a:r>
              <a:rPr lang="cs-CZ" sz="2800" dirty="0" smtClean="0"/>
              <a:t>, </a:t>
            </a:r>
            <a:r>
              <a:rPr lang="cs-CZ" sz="2800" dirty="0" err="1" smtClean="0"/>
              <a:t>kš</a:t>
            </a:r>
            <a:r>
              <a:rPr lang="cs-CZ" sz="2800" dirty="0" smtClean="0"/>
              <a:t>_</a:t>
            </a:r>
            <a:r>
              <a:rPr lang="cs-CZ" sz="2800" dirty="0" err="1" smtClean="0"/>
              <a:t>lt</a:t>
            </a:r>
            <a:r>
              <a:rPr lang="cs-CZ" sz="2800" dirty="0" smtClean="0"/>
              <a:t>, </a:t>
            </a:r>
            <a:r>
              <a:rPr lang="cs-CZ" sz="2800" dirty="0" err="1" smtClean="0"/>
              <a:t>oh</a:t>
            </a:r>
            <a:r>
              <a:rPr lang="cs-CZ" sz="2800" dirty="0" smtClean="0"/>
              <a:t>_</a:t>
            </a:r>
            <a:r>
              <a:rPr lang="cs-CZ" sz="2800" dirty="0" err="1" smtClean="0"/>
              <a:t>bá</a:t>
            </a:r>
            <a:r>
              <a:rPr lang="cs-CZ" sz="2800" dirty="0" smtClean="0"/>
              <a:t> se, </a:t>
            </a:r>
            <a:r>
              <a:rPr lang="cs-CZ" sz="2800" dirty="0" err="1" smtClean="0"/>
              <a:t>koč</a:t>
            </a:r>
            <a:r>
              <a:rPr lang="cs-CZ" sz="2800" dirty="0" smtClean="0"/>
              <a:t>_</a:t>
            </a:r>
            <a:r>
              <a:rPr lang="cs-CZ" sz="2800" dirty="0" err="1" smtClean="0"/>
              <a:t>čka</a:t>
            </a:r>
            <a:r>
              <a:rPr lang="cs-CZ" sz="2800" dirty="0" smtClean="0"/>
              <a:t>, c_bule, j_</a:t>
            </a:r>
            <a:r>
              <a:rPr lang="cs-CZ" sz="2800" dirty="0" err="1" smtClean="0"/>
              <a:t>novatka</a:t>
            </a:r>
            <a:r>
              <a:rPr lang="cs-CZ" sz="2800" dirty="0" smtClean="0"/>
              <a:t>, </a:t>
            </a:r>
          </a:p>
          <a:p>
            <a:pPr>
              <a:buNone/>
            </a:pPr>
            <a:r>
              <a:rPr lang="cs-CZ" sz="2800" dirty="0" err="1" smtClean="0"/>
              <a:t>Kateř</a:t>
            </a:r>
            <a:r>
              <a:rPr lang="cs-CZ" sz="2800" dirty="0" smtClean="0"/>
              <a:t>_na, plamen_, H_</a:t>
            </a:r>
            <a:r>
              <a:rPr lang="cs-CZ" sz="2800" dirty="0" err="1" smtClean="0"/>
              <a:t>nek</a:t>
            </a:r>
            <a:r>
              <a:rPr lang="cs-CZ" sz="2800" dirty="0" smtClean="0"/>
              <a:t>, ch_</a:t>
            </a:r>
            <a:r>
              <a:rPr lang="cs-CZ" sz="2800" dirty="0" err="1" smtClean="0"/>
              <a:t>tr</a:t>
            </a:r>
            <a:r>
              <a:rPr lang="cs-CZ" sz="2800" dirty="0" smtClean="0"/>
              <a:t>_, </a:t>
            </a:r>
            <a:r>
              <a:rPr lang="cs-CZ" sz="2800" dirty="0" err="1" smtClean="0"/>
              <a:t>vř</a:t>
            </a:r>
            <a:r>
              <a:rPr lang="cs-CZ" sz="2800" dirty="0" smtClean="0"/>
              <a:t>_skot, </a:t>
            </a:r>
            <a:r>
              <a:rPr lang="cs-CZ" sz="2800" dirty="0" err="1" smtClean="0"/>
              <a:t>Dobř</a:t>
            </a:r>
            <a:r>
              <a:rPr lang="cs-CZ" sz="2800" dirty="0" smtClean="0"/>
              <a:t>_č.</a:t>
            </a:r>
          </a:p>
          <a:p>
            <a:pPr>
              <a:buNone/>
            </a:pPr>
            <a:endParaRPr lang="cs-CZ" sz="800" dirty="0" smtClean="0"/>
          </a:p>
          <a:p>
            <a:pPr>
              <a:buNone/>
            </a:pPr>
            <a:r>
              <a:rPr lang="cs-CZ" sz="2800" b="1" i="1" dirty="0" smtClean="0"/>
              <a:t>Zeleně podtrhni slova s i</a:t>
            </a:r>
            <a:r>
              <a:rPr lang="cs-CZ" sz="2800" b="1" i="1" dirty="0" smtClean="0"/>
              <a:t>, í </a:t>
            </a:r>
            <a:r>
              <a:rPr lang="cs-CZ" sz="2800" b="1" i="1" dirty="0" smtClean="0"/>
              <a:t>po souhláskách měkkých.</a:t>
            </a:r>
          </a:p>
          <a:p>
            <a:pPr>
              <a:buNone/>
            </a:pPr>
            <a:r>
              <a:rPr lang="cs-CZ" sz="2800" b="1" i="1" dirty="0" smtClean="0"/>
              <a:t>Modře podtrhni slova, ve kterých je i,í a současně y</a:t>
            </a:r>
            <a:r>
              <a:rPr lang="cs-CZ" sz="2800" b="1" i="1" dirty="0" smtClean="0"/>
              <a:t>, ý</a:t>
            </a:r>
            <a:r>
              <a:rPr lang="cs-CZ" sz="2800" b="1" i="1" dirty="0" smtClean="0"/>
              <a:t>.</a:t>
            </a:r>
          </a:p>
          <a:p>
            <a:pPr>
              <a:buNone/>
            </a:pPr>
            <a:r>
              <a:rPr lang="cs-CZ" sz="2800" b="1" i="1" dirty="0" smtClean="0"/>
              <a:t>Vypiš vlastní jména: </a:t>
            </a:r>
            <a:r>
              <a:rPr lang="cs-CZ" sz="2800" dirty="0" smtClean="0"/>
              <a:t>Šimon, Janička, Jitka, Kryštof, Jiří, Cilka, </a:t>
            </a:r>
          </a:p>
          <a:p>
            <a:pPr>
              <a:buNone/>
            </a:pPr>
            <a:r>
              <a:rPr lang="cs-CZ" sz="2800" dirty="0" smtClean="0"/>
              <a:t>Kateřina, Hynek, </a:t>
            </a:r>
            <a:r>
              <a:rPr lang="cs-CZ" sz="2800" dirty="0" smtClean="0"/>
              <a:t>Dobříč.</a:t>
            </a:r>
            <a:endParaRPr lang="cs-CZ" sz="2800" dirty="0" smtClean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643306" y="1500174"/>
            <a:ext cx="928694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857752" y="1500174"/>
            <a:ext cx="1143008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357950" y="1500174"/>
            <a:ext cx="142876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571472" y="2000240"/>
            <a:ext cx="928694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428860" y="2000240"/>
            <a:ext cx="928694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429124" y="2000240"/>
            <a:ext cx="71438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571868" y="2000240"/>
            <a:ext cx="71438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643042" y="2000240"/>
            <a:ext cx="71438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1643042" y="2500306"/>
            <a:ext cx="928694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786050" y="2500306"/>
            <a:ext cx="928694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000496" y="2500306"/>
            <a:ext cx="71438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5357818" y="2500306"/>
            <a:ext cx="71438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7643834" y="2500306"/>
            <a:ext cx="71438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571472" y="2928934"/>
            <a:ext cx="71438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1785918" y="2928934"/>
            <a:ext cx="71438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2714612" y="2928934"/>
            <a:ext cx="500066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1571604" y="3429000"/>
            <a:ext cx="71438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2428860" y="3429000"/>
            <a:ext cx="71438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3286116" y="3429000"/>
            <a:ext cx="71438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4143372" y="3429000"/>
            <a:ext cx="71438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7215206" y="3429000"/>
            <a:ext cx="71438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2285984" y="3929066"/>
            <a:ext cx="71438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4572000" y="3929066"/>
            <a:ext cx="928694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5715008" y="3929066"/>
            <a:ext cx="928694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7000892" y="3929066"/>
            <a:ext cx="928694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5286380" y="4357694"/>
            <a:ext cx="928694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642910" y="4357694"/>
            <a:ext cx="928694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5286380" y="2000240"/>
            <a:ext cx="92869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6429388" y="2500306"/>
            <a:ext cx="92869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4286248" y="2928934"/>
            <a:ext cx="500066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6072198" y="2928934"/>
            <a:ext cx="92869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500034" y="3429000"/>
            <a:ext cx="92869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6" name="Picture 2" descr="C:\Users\Steflova\AppData\Local\Microsoft\Windows\Temporary Internet Files\Content.IE5\WAWZ4KQA\MC90043620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3471" y="3714752"/>
            <a:ext cx="861933" cy="1216847"/>
          </a:xfrm>
          <a:prstGeom prst="rect">
            <a:avLst/>
          </a:prstGeom>
          <a:noFill/>
        </p:spPr>
      </p:pic>
      <p:cxnSp>
        <p:nvCxnSpPr>
          <p:cNvPr id="47" name="Přímá spojovací čára 46"/>
          <p:cNvCxnSpPr/>
          <p:nvPr/>
        </p:nvCxnSpPr>
        <p:spPr>
          <a:xfrm>
            <a:off x="6429388" y="4357694"/>
            <a:ext cx="928694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426</Words>
  <Application>Microsoft Office PowerPoint</Application>
  <PresentationFormat>Předvádění na obrazovce (4:3)</PresentationFormat>
  <Paragraphs>40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Doplň i, í/ y,ý podle výskytu souhlásek měkkých a tvrdých.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16</cp:revision>
  <dcterms:created xsi:type="dcterms:W3CDTF">2011-08-21T15:31:45Z</dcterms:created>
  <dcterms:modified xsi:type="dcterms:W3CDTF">2012-03-12T21:11:16Z</dcterms:modified>
</cp:coreProperties>
</file>