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7" r:id="rId2"/>
    <p:sldId id="258" r:id="rId3"/>
    <p:sldId id="268" r:id="rId4"/>
    <p:sldId id="273" r:id="rId5"/>
    <p:sldId id="274" r:id="rId6"/>
    <p:sldId id="275" r:id="rId7"/>
    <p:sldId id="276" r:id="rId8"/>
    <p:sldId id="277" r:id="rId9"/>
    <p:sldId id="278" r:id="rId10"/>
    <p:sldId id="279" r:id="rId11"/>
    <p:sldId id="280" r:id="rId12"/>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E6650FD-A5D4-49DE-A87F-618CD13BCD5F}" type="datetimeFigureOut">
              <a:rPr lang="cs-CZ" smtClean="0"/>
              <a:pPr/>
              <a:t>15.3.2013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ED3E449-1FEC-4547-AA03-05C548D3E93C}" type="slidenum">
              <a:rPr lang="cs-CZ" smtClean="0"/>
              <a:pPr/>
              <a:t>‹#›</a:t>
            </a:fld>
            <a:endParaRPr lang="cs-CZ"/>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6"/>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0499E8CD-CB23-4A5B-BCC1-22F47A2C38EA}" type="datetimeFigureOut">
              <a:rPr lang="cs-CZ" smtClean="0"/>
              <a:pPr/>
              <a:t>15.3.2013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B7D374D-F61F-4914-9E0F-7FBACCB4BB75}"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499E8CD-CB23-4A5B-BCC1-22F47A2C38EA}" type="datetimeFigureOut">
              <a:rPr lang="cs-CZ" smtClean="0"/>
              <a:pPr/>
              <a:t>15.3.2013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B7D374D-F61F-4914-9E0F-7FBACCB4BB75}"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0499E8CD-CB23-4A5B-BCC1-22F47A2C38EA}" type="datetimeFigureOut">
              <a:rPr lang="cs-CZ" smtClean="0"/>
              <a:pPr/>
              <a:t>15.3.2013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B7D374D-F61F-4914-9E0F-7FBACCB4BB75}"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0499E8CD-CB23-4A5B-BCC1-22F47A2C38EA}" type="datetimeFigureOut">
              <a:rPr lang="cs-CZ" smtClean="0"/>
              <a:pPr/>
              <a:t>15.3.2013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B7D374D-F61F-4914-9E0F-7FBACCB4BB75}"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0499E8CD-CB23-4A5B-BCC1-22F47A2C38EA}" type="datetimeFigureOut">
              <a:rPr lang="cs-CZ" smtClean="0"/>
              <a:pPr/>
              <a:t>15.3.2013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BB7D374D-F61F-4914-9E0F-7FBACCB4BB75}"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0499E8CD-CB23-4A5B-BCC1-22F47A2C38EA}" type="datetimeFigureOut">
              <a:rPr lang="cs-CZ" smtClean="0"/>
              <a:pPr/>
              <a:t>15.3.2013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BB7D374D-F61F-4914-9E0F-7FBACCB4BB75}"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0499E8CD-CB23-4A5B-BCC1-22F47A2C38EA}" type="datetimeFigureOut">
              <a:rPr lang="cs-CZ" smtClean="0"/>
              <a:pPr/>
              <a:t>15.3.2013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BB7D374D-F61F-4914-9E0F-7FBACCB4BB75}"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1"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0499E8CD-CB23-4A5B-BCC1-22F47A2C38EA}" type="datetimeFigureOut">
              <a:rPr lang="cs-CZ" smtClean="0"/>
              <a:pPr/>
              <a:t>15.3.2013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B7D374D-F61F-4914-9E0F-7FBACCB4BB75}"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1"/>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0499E8CD-CB23-4A5B-BCC1-22F47A2C38EA}" type="datetimeFigureOut">
              <a:rPr lang="cs-CZ" smtClean="0"/>
              <a:pPr/>
              <a:t>15.3.2013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B7D374D-F61F-4914-9E0F-7FBACCB4BB75}"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499E8CD-CB23-4A5B-BCC1-22F47A2C38EA}" type="datetimeFigureOut">
              <a:rPr lang="cs-CZ" smtClean="0"/>
              <a:pPr/>
              <a:t>15.3.2013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B7D374D-F61F-4914-9E0F-7FBACCB4BB75}"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9"/>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9"/>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499E8CD-CB23-4A5B-BCC1-22F47A2C38EA}" type="datetimeFigureOut">
              <a:rPr lang="cs-CZ" smtClean="0"/>
              <a:pPr/>
              <a:t>15.3.2013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B7D374D-F61F-4914-9E0F-7FBACCB4BB75}"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9E8CD-CB23-4A5B-BCC1-22F47A2C38EA}" type="datetimeFigureOut">
              <a:rPr lang="cs-CZ" smtClean="0"/>
              <a:pPr/>
              <a:t>15.3.2013</a:t>
            </a:fld>
            <a:endParaRPr lang="cs-CZ"/>
          </a:p>
        </p:txBody>
      </p:sp>
      <p:sp>
        <p:nvSpPr>
          <p:cNvPr id="5" name="Zástupný symbol pro zápatí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7D374D-F61F-4914-9E0F-7FBACCB4BB75}"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screen"/>
          <a:srcRect/>
          <a:stretch>
            <a:fillRect/>
          </a:stretch>
        </p:blipFill>
        <p:spPr bwMode="auto">
          <a:xfrm>
            <a:off x="611561" y="404664"/>
            <a:ext cx="3294915" cy="720000"/>
          </a:xfrm>
          <a:prstGeom prst="rect">
            <a:avLst/>
          </a:prstGeom>
          <a:noFill/>
          <a:ln w="9525">
            <a:noFill/>
            <a:miter lim="800000"/>
            <a:headEnd/>
            <a:tailEnd/>
          </a:ln>
        </p:spPr>
      </p:pic>
      <p:sp>
        <p:nvSpPr>
          <p:cNvPr id="3" name="TextovéPole 2"/>
          <p:cNvSpPr txBox="1"/>
          <p:nvPr/>
        </p:nvSpPr>
        <p:spPr>
          <a:xfrm>
            <a:off x="1979713" y="1124745"/>
            <a:ext cx="5118517" cy="584775"/>
          </a:xfrm>
          <a:prstGeom prst="rect">
            <a:avLst/>
          </a:prstGeom>
          <a:noFill/>
        </p:spPr>
        <p:txBody>
          <a:bodyPr wrap="non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cs-CZ" sz="32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Digitální učební materiál</a:t>
            </a:r>
            <a:endParaRPr lang="cs-CZ" sz="32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graphicFrame>
        <p:nvGraphicFramePr>
          <p:cNvPr id="5" name="Tabulka 4"/>
          <p:cNvGraphicFramePr>
            <a:graphicFrameLocks noGrp="1"/>
          </p:cNvGraphicFramePr>
          <p:nvPr/>
        </p:nvGraphicFramePr>
        <p:xfrm>
          <a:off x="539552" y="1628800"/>
          <a:ext cx="8064896" cy="2880320"/>
        </p:xfrm>
        <a:graphic>
          <a:graphicData uri="http://schemas.openxmlformats.org/drawingml/2006/table">
            <a:tbl>
              <a:tblPr firstRow="1" bandRow="1">
                <a:effectLst>
                  <a:outerShdw blurRad="50800" dist="38100" dir="5400000" algn="t" rotWithShape="0">
                    <a:prstClr val="black">
                      <a:alpha val="40000"/>
                    </a:prstClr>
                  </a:outerShdw>
                </a:effectLst>
                <a:tableStyleId>{5940675A-B579-460E-94D1-54222C63F5DA}</a:tableStyleId>
              </a:tblPr>
              <a:tblGrid>
                <a:gridCol w="1980220"/>
                <a:gridCol w="6084676"/>
              </a:tblGrid>
              <a:tr h="571500">
                <a:tc>
                  <a:txBody>
                    <a:bodyPr/>
                    <a:lstStyle/>
                    <a:p>
                      <a:r>
                        <a:rPr lang="cs-CZ" sz="1600" dirty="0" smtClean="0">
                          <a:latin typeface="Times New Roman" pitchFamily="18" charset="0"/>
                          <a:cs typeface="Times New Roman" pitchFamily="18" charset="0"/>
                        </a:rPr>
                        <a:t>Číslo projektu</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sz="1800" b="1" dirty="0" smtClean="0"/>
                        <a:t>CZ.1.07/1.5.00/34.0891</a:t>
                      </a:r>
                      <a:endParaRPr lang="cs-CZ"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r h="364604">
                <a:tc>
                  <a:txBody>
                    <a:bodyPr/>
                    <a:lstStyle/>
                    <a:p>
                      <a:r>
                        <a:rPr lang="cs-CZ" sz="1600" dirty="0" smtClean="0">
                          <a:latin typeface="Times New Roman" pitchFamily="18" charset="0"/>
                          <a:cs typeface="Times New Roman" pitchFamily="18" charset="0"/>
                        </a:rPr>
                        <a:t>Číslo materiálu</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sz="1800" dirty="0" smtClean="0"/>
                        <a:t>VYS_32_INOVACE_19_</a:t>
                      </a:r>
                      <a:r>
                        <a:rPr lang="cs-CZ" sz="1800" dirty="0" err="1" smtClean="0"/>
                        <a:t>Fázory</a:t>
                      </a:r>
                      <a:endParaRPr lang="cs-CZ"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r h="441176">
                <a:tc>
                  <a:txBody>
                    <a:bodyPr/>
                    <a:lstStyle/>
                    <a:p>
                      <a:r>
                        <a:rPr lang="cs-CZ" sz="1600" dirty="0" smtClean="0">
                          <a:latin typeface="Times New Roman" pitchFamily="18" charset="0"/>
                          <a:cs typeface="Times New Roman" pitchFamily="18" charset="0"/>
                        </a:rPr>
                        <a:t>Název školy</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sz="1200" dirty="0" smtClean="0"/>
                        <a:t>Vyšší odborná škola, Střední průmyslová škola a Střední odborná</a:t>
                      </a:r>
                      <a:r>
                        <a:rPr lang="cs-CZ" sz="1200" baseline="0" dirty="0" smtClean="0"/>
                        <a:t> škola řemesel a služeb, Strakonice, Zvolenská 934</a:t>
                      </a:r>
                      <a:endParaRPr lang="cs-CZ"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r h="370840">
                <a:tc>
                  <a:txBody>
                    <a:bodyPr/>
                    <a:lstStyle/>
                    <a:p>
                      <a:r>
                        <a:rPr lang="cs-CZ" sz="1600" dirty="0" smtClean="0">
                          <a:latin typeface="Times New Roman" pitchFamily="18" charset="0"/>
                          <a:cs typeface="Times New Roman" pitchFamily="18" charset="0"/>
                        </a:rPr>
                        <a:t>Autor</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sz="1800" dirty="0" smtClean="0"/>
                        <a:t>Ing. Václav Opatrný</a:t>
                      </a:r>
                      <a:endParaRPr lang="cs-CZ"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r h="366360">
                <a:tc>
                  <a:txBody>
                    <a:bodyPr/>
                    <a:lstStyle/>
                    <a:p>
                      <a:r>
                        <a:rPr lang="cs-CZ" sz="1600" dirty="0" smtClean="0">
                          <a:latin typeface="Times New Roman" pitchFamily="18" charset="0"/>
                          <a:cs typeface="Times New Roman" pitchFamily="18" charset="0"/>
                        </a:rPr>
                        <a:t>Tematický</a:t>
                      </a:r>
                      <a:r>
                        <a:rPr lang="cs-CZ" sz="1600" baseline="0" dirty="0" smtClean="0">
                          <a:latin typeface="Times New Roman" pitchFamily="18" charset="0"/>
                          <a:cs typeface="Times New Roman" pitchFamily="18" charset="0"/>
                        </a:rPr>
                        <a:t> celek</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sz="1800" dirty="0" smtClean="0"/>
                        <a:t>Elektrotechnika</a:t>
                      </a:r>
                      <a:endParaRPr lang="cs-CZ"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r h="370840">
                <a:tc>
                  <a:txBody>
                    <a:bodyPr/>
                    <a:lstStyle/>
                    <a:p>
                      <a:r>
                        <a:rPr lang="cs-CZ" sz="1600" dirty="0" smtClean="0">
                          <a:latin typeface="Times New Roman" pitchFamily="18" charset="0"/>
                          <a:cs typeface="Times New Roman" pitchFamily="18" charset="0"/>
                        </a:rPr>
                        <a:t>Ročník</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sz="1800" dirty="0" smtClean="0"/>
                        <a:t>1. ročník</a:t>
                      </a:r>
                      <a:endParaRPr lang="cs-CZ"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r h="377820">
                <a:tc>
                  <a:txBody>
                    <a:bodyPr/>
                    <a:lstStyle/>
                    <a:p>
                      <a:r>
                        <a:rPr lang="cs-CZ" sz="1600" dirty="0" smtClean="0">
                          <a:latin typeface="Times New Roman" pitchFamily="18" charset="0"/>
                          <a:cs typeface="Times New Roman" pitchFamily="18" charset="0"/>
                        </a:rPr>
                        <a:t>Datum tvorby</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sz="1800" dirty="0" smtClean="0"/>
                        <a:t>9.3. 2013</a:t>
                      </a:r>
                      <a:endParaRPr lang="cs-CZ"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bl>
          </a:graphicData>
        </a:graphic>
      </p:graphicFrame>
      <p:pic>
        <p:nvPicPr>
          <p:cNvPr id="6" name="Obrázek 5" descr="logo.png"/>
          <p:cNvPicPr>
            <a:picLocks noChangeAspect="1"/>
          </p:cNvPicPr>
          <p:nvPr/>
        </p:nvPicPr>
        <p:blipFill>
          <a:blip r:embed="rId3" cstate="screen"/>
          <a:stretch>
            <a:fillRect/>
          </a:stretch>
        </p:blipFill>
        <p:spPr>
          <a:xfrm>
            <a:off x="4644009" y="332656"/>
            <a:ext cx="3800475" cy="781050"/>
          </a:xfrm>
          <a:prstGeom prst="rect">
            <a:avLst/>
          </a:prstGeom>
        </p:spPr>
      </p:pic>
      <p:graphicFrame>
        <p:nvGraphicFramePr>
          <p:cNvPr id="7" name="Tabulka 6"/>
          <p:cNvGraphicFramePr>
            <a:graphicFrameLocks noGrp="1"/>
          </p:cNvGraphicFramePr>
          <p:nvPr/>
        </p:nvGraphicFramePr>
        <p:xfrm>
          <a:off x="539552" y="4509120"/>
          <a:ext cx="8064896" cy="1872208"/>
        </p:xfrm>
        <a:graphic>
          <a:graphicData uri="http://schemas.openxmlformats.org/drawingml/2006/table">
            <a:tbl>
              <a:tblPr firstRow="1" bandRow="1">
                <a:tableStyleId>{5940675A-B579-460E-94D1-54222C63F5DA}</a:tableStyleId>
              </a:tblPr>
              <a:tblGrid>
                <a:gridCol w="4032448"/>
                <a:gridCol w="4032448"/>
              </a:tblGrid>
              <a:tr h="136530">
                <a:tc>
                  <a:txBody>
                    <a:bodyPr/>
                    <a:lstStyle/>
                    <a:p>
                      <a:pPr algn="l"/>
                      <a:r>
                        <a:rPr lang="cs-CZ" sz="1400" dirty="0" smtClean="0"/>
                        <a:t>Anotace</a:t>
                      </a:r>
                      <a:endParaRPr lang="cs-CZ" sz="1400" dirty="0"/>
                    </a:p>
                  </a:txBody>
                  <a:tcPr anchor="ctr">
                    <a:cell3D prstMaterial="dkEdge">
                      <a:bevel/>
                      <a:lightRig rig="flood" dir="t"/>
                    </a:cell3D>
                    <a:solidFill>
                      <a:schemeClr val="accent1">
                        <a:lumMod val="20000"/>
                        <a:lumOff val="80000"/>
                      </a:schemeClr>
                    </a:solidFill>
                  </a:tcPr>
                </a:tc>
                <a:tc>
                  <a:txBody>
                    <a:bodyPr/>
                    <a:lstStyle/>
                    <a:p>
                      <a:pPr algn="l"/>
                      <a:r>
                        <a:rPr lang="cs-CZ" sz="1400" dirty="0" smtClean="0"/>
                        <a:t>Metodický pokyn</a:t>
                      </a:r>
                      <a:endParaRPr lang="cs-CZ" sz="1400" dirty="0"/>
                    </a:p>
                  </a:txBody>
                  <a:tcPr anchor="ctr">
                    <a:cell3D prstMaterial="dkEdge">
                      <a:bevel/>
                      <a:lightRig rig="flood" dir="t"/>
                    </a:cell3D>
                    <a:solidFill>
                      <a:schemeClr val="accent1">
                        <a:lumMod val="20000"/>
                        <a:lumOff val="80000"/>
                      </a:schemeClr>
                    </a:solidFill>
                  </a:tcPr>
                </a:tc>
              </a:tr>
              <a:tr h="1567408">
                <a:tc>
                  <a:txBody>
                    <a:bodyPr/>
                    <a:lstStyle/>
                    <a:p>
                      <a:pPr algn="l"/>
                      <a:r>
                        <a:rPr lang="cs-CZ" sz="1100" b="0" i="0" kern="1200" dirty="0" smtClean="0">
                          <a:solidFill>
                            <a:schemeClr val="tx1"/>
                          </a:solidFill>
                          <a:latin typeface="+mn-lt"/>
                          <a:ea typeface="+mn-ea"/>
                          <a:cs typeface="+mn-cs"/>
                        </a:rPr>
                        <a:t>Prezentace, obsahující test znalostí o střídavém proudu.</a:t>
                      </a:r>
                      <a:r>
                        <a:rPr lang="cs-CZ" sz="1100" b="0" i="0" kern="1200" baseline="0" dirty="0" smtClean="0">
                          <a:solidFill>
                            <a:schemeClr val="tx1"/>
                          </a:solidFill>
                          <a:latin typeface="+mn-lt"/>
                          <a:ea typeface="+mn-ea"/>
                          <a:cs typeface="+mn-cs"/>
                        </a:rPr>
                        <a:t> </a:t>
                      </a:r>
                      <a:r>
                        <a:rPr lang="cs-CZ" sz="1100" b="0" i="0" kern="1200" dirty="0" smtClean="0">
                          <a:solidFill>
                            <a:schemeClr val="tx1"/>
                          </a:solidFill>
                          <a:latin typeface="+mn-lt"/>
                          <a:ea typeface="+mn-ea"/>
                          <a:cs typeface="+mn-cs"/>
                        </a:rPr>
                        <a:t>Na </a:t>
                      </a:r>
                      <a:r>
                        <a:rPr lang="cs-CZ" sz="1100" b="0" i="0" kern="1200" dirty="0" smtClean="0">
                          <a:solidFill>
                            <a:schemeClr val="tx1"/>
                          </a:solidFill>
                          <a:latin typeface="+mn-lt"/>
                          <a:ea typeface="+mn-ea"/>
                          <a:cs typeface="+mn-cs"/>
                        </a:rPr>
                        <a:t>šesti </a:t>
                      </a:r>
                      <a:r>
                        <a:rPr lang="cs-CZ" sz="1100" b="0" i="0" kern="1200" dirty="0" smtClean="0">
                          <a:solidFill>
                            <a:schemeClr val="tx1"/>
                          </a:solidFill>
                          <a:latin typeface="+mn-lt"/>
                          <a:ea typeface="+mn-ea"/>
                          <a:cs typeface="+mn-cs"/>
                        </a:rPr>
                        <a:t>snímcích rozebírá základní problematiku časového průběhu střídavého </a:t>
                      </a:r>
                      <a:r>
                        <a:rPr lang="cs-CZ" sz="1100" b="0" i="0" kern="1200" dirty="0" smtClean="0">
                          <a:solidFill>
                            <a:schemeClr val="tx1"/>
                          </a:solidFill>
                          <a:latin typeface="+mn-lt"/>
                          <a:ea typeface="+mn-ea"/>
                          <a:cs typeface="+mn-cs"/>
                        </a:rPr>
                        <a:t>proudu pomocí </a:t>
                      </a:r>
                      <a:r>
                        <a:rPr lang="cs-CZ" sz="1100" b="0" i="0" kern="1200" dirty="0" err="1" smtClean="0">
                          <a:solidFill>
                            <a:schemeClr val="tx1"/>
                          </a:solidFill>
                          <a:latin typeface="+mn-lt"/>
                          <a:ea typeface="+mn-ea"/>
                          <a:cs typeface="+mn-cs"/>
                        </a:rPr>
                        <a:t>fázorů</a:t>
                      </a:r>
                      <a:r>
                        <a:rPr lang="cs-CZ" sz="1100" b="0" i="0" kern="1200" dirty="0" smtClean="0">
                          <a:solidFill>
                            <a:schemeClr val="tx1"/>
                          </a:solidFill>
                          <a:latin typeface="+mn-lt"/>
                          <a:ea typeface="+mn-ea"/>
                          <a:cs typeface="+mn-cs"/>
                        </a:rPr>
                        <a:t>. </a:t>
                      </a:r>
                      <a:r>
                        <a:rPr lang="cs-CZ" sz="1100" b="0" i="0" kern="1200" dirty="0" smtClean="0">
                          <a:solidFill>
                            <a:schemeClr val="tx1"/>
                          </a:solidFill>
                          <a:latin typeface="+mn-lt"/>
                          <a:ea typeface="+mn-ea"/>
                          <a:cs typeface="+mn-cs"/>
                        </a:rPr>
                        <a:t>Snímky jsou doplněny </a:t>
                      </a:r>
                      <a:r>
                        <a:rPr lang="cs-CZ" sz="1100" b="0" i="0" kern="1200" smtClean="0">
                          <a:solidFill>
                            <a:schemeClr val="tx1"/>
                          </a:solidFill>
                          <a:latin typeface="+mn-lt"/>
                          <a:ea typeface="+mn-ea"/>
                          <a:cs typeface="+mn-cs"/>
                        </a:rPr>
                        <a:t>animací </a:t>
                      </a:r>
                      <a:r>
                        <a:rPr lang="cs-CZ" sz="1100" b="0" i="0" kern="1200" smtClean="0">
                          <a:solidFill>
                            <a:schemeClr val="tx1"/>
                          </a:solidFill>
                          <a:latin typeface="+mn-lt"/>
                          <a:ea typeface="+mn-ea"/>
                          <a:cs typeface="+mn-cs"/>
                        </a:rPr>
                        <a:t>otázek, </a:t>
                      </a:r>
                      <a:r>
                        <a:rPr lang="cs-CZ" sz="1100" b="0" i="0" kern="1200" dirty="0" smtClean="0">
                          <a:solidFill>
                            <a:schemeClr val="tx1"/>
                          </a:solidFill>
                          <a:latin typeface="+mn-lt"/>
                          <a:ea typeface="+mn-ea"/>
                          <a:cs typeface="+mn-cs"/>
                        </a:rPr>
                        <a:t>odpovědi žáci doplňují do pracovních listů. Materiál je určen žákům k opakování učiva. </a:t>
                      </a:r>
                      <a:r>
                        <a:rPr lang="cs-CZ" sz="1100" b="0" i="0" kern="1200" baseline="0" dirty="0" smtClean="0">
                          <a:solidFill>
                            <a:schemeClr val="tx1"/>
                          </a:solidFill>
                          <a:latin typeface="+mn-lt"/>
                          <a:ea typeface="+mn-ea"/>
                          <a:cs typeface="+mn-cs"/>
                        </a:rPr>
                        <a:t>Může být také použit při výkladu učiva, kdy žáci zapisují své postřehy do pracovních sešitů, které jim pak slouží k opakování látky. Součástí materiálu jsou čtyři pracovní listy, které slouží k zaznamenávání odpovědí žáků.</a:t>
                      </a:r>
                      <a:endParaRPr lang="cs-CZ" sz="800" dirty="0"/>
                    </a:p>
                  </a:txBody>
                  <a:tcPr anchor="ctr"/>
                </a:tc>
                <a:tc>
                  <a:txBody>
                    <a:bodyPr/>
                    <a:lstStyle/>
                    <a:p>
                      <a:pPr algn="l"/>
                      <a:r>
                        <a:rPr lang="cs-CZ" sz="1100" dirty="0" smtClean="0"/>
                        <a:t>Jednotlivé snímky </a:t>
                      </a:r>
                      <a:r>
                        <a:rPr lang="cs-CZ" sz="1100" baseline="0" dirty="0" smtClean="0"/>
                        <a:t> lze promítat na plátno, lépe však na interaktivní tabuli. Test je určen pro bezprostřední opakování látky frontálně se všemi žáky nebo po skupinách. Při ověřování tohoto materiálu jsem raději preferoval jednotlivé žáky s pracovními listy pro zápis odpovědí. Zde pak může vyučující zvýrazňovačem  označit správně zapsané odpovědi jinou barvou pak upozornit na chyby. Zápis odpovědí v pracovních listech si žáci následně uchovají.</a:t>
                      </a:r>
                      <a:endParaRPr lang="cs-CZ" sz="1100" dirty="0"/>
                    </a:p>
                  </a:txBody>
                  <a:tcPr anchor="ctr"/>
                </a:tc>
              </a:tr>
            </a:tbl>
          </a:graphicData>
        </a:graphic>
      </p:graphicFrame>
      <p:sp>
        <p:nvSpPr>
          <p:cNvPr id="8" name="Zástupný symbol pro zápatí 7"/>
          <p:cNvSpPr>
            <a:spLocks noGrp="1"/>
          </p:cNvSpPr>
          <p:nvPr>
            <p:ph type="ftr" sz="quarter" idx="11"/>
          </p:nvPr>
        </p:nvSpPr>
        <p:spPr>
          <a:xfrm>
            <a:off x="3131840" y="6492876"/>
            <a:ext cx="2895600" cy="365125"/>
          </a:xfrm>
        </p:spPr>
        <p:txBody>
          <a:bodyPr/>
          <a:lstStyle/>
          <a:p>
            <a:r>
              <a:rPr lang="cs-CZ" dirty="0" smtClean="0"/>
              <a:t>všechny animace a obrázky - archiv autora </a:t>
            </a:r>
            <a:endParaRPr lang="cs-CZ"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511156"/>
          </a:xfrm>
        </p:spPr>
        <p:style>
          <a:lnRef idx="2">
            <a:schemeClr val="accent6"/>
          </a:lnRef>
          <a:fillRef idx="1">
            <a:schemeClr val="lt1"/>
          </a:fillRef>
          <a:effectRef idx="0">
            <a:schemeClr val="accent6"/>
          </a:effectRef>
          <a:fontRef idx="minor">
            <a:schemeClr val="dk1"/>
          </a:fontRef>
        </p:style>
        <p:txBody>
          <a:bodyPr vert="horz" lIns="91440" tIns="45720" rIns="91440" bIns="45720" rtlCol="0" anchor="ctr">
            <a:normAutofit fontScale="90000"/>
          </a:bodyPr>
          <a:lstStyle/>
          <a:p>
            <a:r>
              <a:rPr lang="cs-CZ" sz="2800" dirty="0" err="1" smtClean="0">
                <a:solidFill>
                  <a:schemeClr val="dk1"/>
                </a:solidFill>
                <a:latin typeface="+mn-lt"/>
                <a:ea typeface="+mn-ea"/>
                <a:cs typeface="+mn-cs"/>
              </a:rPr>
              <a:t>Fázory</a:t>
            </a:r>
            <a:endParaRPr lang="cs-CZ" sz="2800" dirty="0">
              <a:solidFill>
                <a:schemeClr val="dk1"/>
              </a:solidFill>
              <a:latin typeface="+mn-lt"/>
              <a:ea typeface="+mn-ea"/>
              <a:cs typeface="+mn-cs"/>
            </a:endParaRPr>
          </a:p>
        </p:txBody>
      </p:sp>
      <p:sp>
        <p:nvSpPr>
          <p:cNvPr id="3" name="Obdélník 2"/>
          <p:cNvSpPr/>
          <p:nvPr/>
        </p:nvSpPr>
        <p:spPr>
          <a:xfrm>
            <a:off x="500035" y="1000109"/>
            <a:ext cx="8286808" cy="3693319"/>
          </a:xfrm>
          <a:prstGeom prst="rect">
            <a:avLst/>
          </a:prstGeom>
        </p:spPr>
        <p:txBody>
          <a:bodyPr wrap="square">
            <a:spAutoFit/>
          </a:bodyPr>
          <a:lstStyle/>
          <a:p>
            <a:r>
              <a:rPr lang="cs-CZ" dirty="0" smtClean="0"/>
              <a:t>Pro lepší pochopení fázových poměrů v obvodu střídavého proudu, zejména u obecné zátěže, kde se vyskytují cívky, rezistory a kondenzátory volíme pro grafické znázornění napěťových a proudových poměrů </a:t>
            </a:r>
            <a:r>
              <a:rPr lang="cs-CZ" dirty="0" err="1" smtClean="0"/>
              <a:t>fázory</a:t>
            </a:r>
            <a:r>
              <a:rPr lang="cs-CZ" dirty="0" smtClean="0"/>
              <a:t>. </a:t>
            </a:r>
          </a:p>
          <a:p>
            <a:r>
              <a:rPr lang="cs-CZ" dirty="0" smtClean="0"/>
              <a:t>Necháme rotovat „šipku“ kolem počátku úhlovou rychlostí </a:t>
            </a:r>
            <a:r>
              <a:rPr lang="cs-CZ" dirty="0" err="1" smtClean="0">
                <a:latin typeface="Symbol" pitchFamily="18" charset="2"/>
              </a:rPr>
              <a:t>w</a:t>
            </a:r>
            <a:r>
              <a:rPr lang="cs-CZ" dirty="0" smtClean="0"/>
              <a:t>. Časovým snímkem pohybu </a:t>
            </a:r>
            <a:r>
              <a:rPr lang="nn-NO" dirty="0" smtClean="0"/>
              <a:t>špičky bude „harmonická funkce“ </a:t>
            </a:r>
            <a:r>
              <a:rPr lang="nn-NO" b="1" dirty="0" smtClean="0"/>
              <a:t>sinusoida</a:t>
            </a:r>
            <a:r>
              <a:rPr lang="nn-NO" dirty="0" smtClean="0"/>
              <a:t>.</a:t>
            </a:r>
          </a:p>
          <a:p>
            <a:r>
              <a:rPr lang="cs-CZ" dirty="0" smtClean="0"/>
              <a:t>Jde to i naopak. Harmonickou funkci – sinus nebo kosinus převedeme na „rotující šipku“.</a:t>
            </a:r>
          </a:p>
          <a:p>
            <a:endParaRPr lang="cs-CZ" dirty="0" smtClean="0"/>
          </a:p>
          <a:p>
            <a:r>
              <a:rPr lang="cs-CZ" dirty="0" smtClean="0"/>
              <a:t>Pokud by pohyb začínal v „okamžiku 0“, bude </a:t>
            </a:r>
            <a:r>
              <a:rPr lang="cs-CZ" dirty="0" err="1" smtClean="0"/>
              <a:t>fázor</a:t>
            </a:r>
            <a:r>
              <a:rPr lang="cs-CZ" dirty="0" smtClean="0"/>
              <a:t> umístěn do vodorovné osy souřadného systému . Obecně tomu tak není, pak hovoříme o „počáteční fázi“ </a:t>
            </a:r>
            <a:r>
              <a:rPr lang="cs-CZ" dirty="0" smtClean="0">
                <a:latin typeface="Symbol" pitchFamily="18" charset="2"/>
              </a:rPr>
              <a:t>j</a:t>
            </a:r>
            <a:r>
              <a:rPr lang="cs-CZ" baseline="-25000" dirty="0" smtClean="0">
                <a:latin typeface="Symbol" pitchFamily="18" charset="2"/>
              </a:rPr>
              <a:t>0</a:t>
            </a:r>
            <a:r>
              <a:rPr lang="cs-CZ" dirty="0" smtClean="0">
                <a:latin typeface="Symbol" pitchFamily="18" charset="2"/>
              </a:rPr>
              <a:t>.</a:t>
            </a:r>
          </a:p>
          <a:p>
            <a:r>
              <a:rPr lang="cs-CZ" i="1" dirty="0" err="1" smtClean="0"/>
              <a:t>Fázor</a:t>
            </a:r>
            <a:r>
              <a:rPr lang="cs-CZ" i="1" dirty="0" smtClean="0"/>
              <a:t> je vektor, umístěný do počátku souřadnic, který má </a:t>
            </a:r>
            <a:r>
              <a:rPr lang="cs-CZ" b="1" i="1" dirty="0" smtClean="0"/>
              <a:t>velikost, směr, orientaci a fázi.</a:t>
            </a:r>
            <a:r>
              <a:rPr lang="cs-CZ" i="1" dirty="0" smtClean="0"/>
              <a:t> Velikost </a:t>
            </a:r>
            <a:r>
              <a:rPr lang="cs-CZ" i="1" dirty="0" err="1" smtClean="0"/>
              <a:t>fázoru</a:t>
            </a:r>
            <a:r>
              <a:rPr lang="cs-CZ" i="1" dirty="0" smtClean="0"/>
              <a:t> je rovna amplitudě vlny a fáze je odchylka od rovnovážné polohy v „čase 0“ tj. počáteční fáze </a:t>
            </a:r>
            <a:r>
              <a:rPr lang="cs-CZ" dirty="0" smtClean="0"/>
              <a:t>z </a:t>
            </a:r>
            <a:r>
              <a:rPr lang="cs-CZ" i="1" dirty="0" smtClean="0"/>
              <a:t>harmonického popisu.</a:t>
            </a:r>
            <a:endParaRPr lang="cs-CZ" i="1" dirty="0"/>
          </a:p>
        </p:txBody>
      </p:sp>
      <p:sp>
        <p:nvSpPr>
          <p:cNvPr id="6" name="Obdélník 5"/>
          <p:cNvSpPr/>
          <p:nvPr/>
        </p:nvSpPr>
        <p:spPr>
          <a:xfrm>
            <a:off x="539553" y="5589241"/>
            <a:ext cx="8072495" cy="646331"/>
          </a:xfrm>
          <a:prstGeom prst="rect">
            <a:avLst/>
          </a:prstGeom>
        </p:spPr>
        <p:style>
          <a:lnRef idx="1">
            <a:schemeClr val="accent4"/>
          </a:lnRef>
          <a:fillRef idx="3">
            <a:schemeClr val="accent4"/>
          </a:fillRef>
          <a:effectRef idx="2">
            <a:schemeClr val="accent4"/>
          </a:effectRef>
          <a:fontRef idx="minor">
            <a:schemeClr val="lt1"/>
          </a:fontRef>
        </p:style>
        <p:txBody>
          <a:bodyPr wrap="square">
            <a:spAutoFit/>
          </a:bodyPr>
          <a:lstStyle/>
          <a:p>
            <a:r>
              <a:rPr lang="cs-CZ" dirty="0" err="1" smtClean="0"/>
              <a:t>Fázorem</a:t>
            </a:r>
            <a:r>
              <a:rPr lang="cs-CZ" dirty="0" smtClean="0"/>
              <a:t> budeme nazývat orientovanou úsečku rotující úhlovou rychlostí </a:t>
            </a:r>
            <a:r>
              <a:rPr lang="cs-CZ" dirty="0" smtClean="0">
                <a:latin typeface="Symbol" pitchFamily="18" charset="2"/>
              </a:rPr>
              <a:t>w </a:t>
            </a:r>
            <a:r>
              <a:rPr lang="cs-CZ" dirty="0" smtClean="0"/>
              <a:t>v kladném smyslu (proti smyslu hodinových ručiček).</a:t>
            </a:r>
            <a:endParaRPr lang="cs-CZ" dirty="0"/>
          </a:p>
        </p:txBody>
      </p:sp>
      <p:grpSp>
        <p:nvGrpSpPr>
          <p:cNvPr id="22" name="Skupina 21"/>
          <p:cNvGrpSpPr/>
          <p:nvPr/>
        </p:nvGrpSpPr>
        <p:grpSpPr>
          <a:xfrm>
            <a:off x="467544" y="980728"/>
            <a:ext cx="8208912" cy="4392488"/>
            <a:chOff x="467544" y="980728"/>
            <a:chExt cx="8208912" cy="4392488"/>
          </a:xfrm>
        </p:grpSpPr>
        <p:sp>
          <p:nvSpPr>
            <p:cNvPr id="8" name="Obdélník 7"/>
            <p:cNvSpPr/>
            <p:nvPr/>
          </p:nvSpPr>
          <p:spPr>
            <a:xfrm>
              <a:off x="467544" y="980728"/>
              <a:ext cx="8208912" cy="439248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cs-CZ" dirty="0"/>
            </a:p>
          </p:txBody>
        </p:sp>
        <p:grpSp>
          <p:nvGrpSpPr>
            <p:cNvPr id="21" name="Skupina 20"/>
            <p:cNvGrpSpPr/>
            <p:nvPr/>
          </p:nvGrpSpPr>
          <p:grpSpPr>
            <a:xfrm>
              <a:off x="1259632" y="1124744"/>
              <a:ext cx="6336704" cy="3960440"/>
              <a:chOff x="1259632" y="1124744"/>
              <a:chExt cx="6336704" cy="3960440"/>
            </a:xfrm>
          </p:grpSpPr>
          <p:cxnSp>
            <p:nvCxnSpPr>
              <p:cNvPr id="10" name="Přímá spojovací šipka 9"/>
              <p:cNvCxnSpPr/>
              <p:nvPr/>
            </p:nvCxnSpPr>
            <p:spPr>
              <a:xfrm>
                <a:off x="1259632" y="3068960"/>
                <a:ext cx="633670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Přímá spojovací šipka 11"/>
              <p:cNvCxnSpPr/>
              <p:nvPr/>
            </p:nvCxnSpPr>
            <p:spPr>
              <a:xfrm flipV="1">
                <a:off x="4572000" y="1124744"/>
                <a:ext cx="0" cy="39604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grpSp>
      <p:cxnSp>
        <p:nvCxnSpPr>
          <p:cNvPr id="14" name="Přímá spojovací šipka 13"/>
          <p:cNvCxnSpPr/>
          <p:nvPr/>
        </p:nvCxnSpPr>
        <p:spPr>
          <a:xfrm>
            <a:off x="4572000" y="3068960"/>
            <a:ext cx="1656184" cy="0"/>
          </a:xfrm>
          <a:prstGeom prst="straightConnector1">
            <a:avLst/>
          </a:prstGeom>
          <a:ln w="38100">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grpSp>
        <p:nvGrpSpPr>
          <p:cNvPr id="18" name="Skupina 17"/>
          <p:cNvGrpSpPr/>
          <p:nvPr/>
        </p:nvGrpSpPr>
        <p:grpSpPr>
          <a:xfrm>
            <a:off x="6012160" y="3212976"/>
            <a:ext cx="407484" cy="461665"/>
            <a:chOff x="6012160" y="3212976"/>
            <a:chExt cx="407484" cy="461665"/>
          </a:xfrm>
        </p:grpSpPr>
        <p:sp>
          <p:nvSpPr>
            <p:cNvPr id="15" name="TextovéPole 14"/>
            <p:cNvSpPr txBox="1"/>
            <p:nvPr/>
          </p:nvSpPr>
          <p:spPr>
            <a:xfrm>
              <a:off x="6012160" y="3212976"/>
              <a:ext cx="407484" cy="461665"/>
            </a:xfrm>
            <a:prstGeom prst="rect">
              <a:avLst/>
            </a:prstGeom>
            <a:noFill/>
          </p:spPr>
          <p:txBody>
            <a:bodyPr wrap="none" rtlCol="0">
              <a:spAutoFit/>
            </a:bodyPr>
            <a:lstStyle/>
            <a:p>
              <a:r>
                <a:rPr lang="cs-CZ" sz="2400" dirty="0" smtClean="0">
                  <a:solidFill>
                    <a:schemeClr val="accent2">
                      <a:lumMod val="75000"/>
                    </a:schemeClr>
                  </a:solidFill>
                  <a:latin typeface="Times New Roman" pitchFamily="18" charset="0"/>
                  <a:cs typeface="Times New Roman" pitchFamily="18" charset="0"/>
                </a:rPr>
                <a:t>U</a:t>
              </a:r>
              <a:endParaRPr lang="cs-CZ" sz="2400" dirty="0">
                <a:solidFill>
                  <a:schemeClr val="accent2">
                    <a:lumMod val="75000"/>
                  </a:schemeClr>
                </a:solidFill>
                <a:latin typeface="Times New Roman" pitchFamily="18" charset="0"/>
                <a:cs typeface="Times New Roman" pitchFamily="18" charset="0"/>
              </a:endParaRPr>
            </a:p>
          </p:txBody>
        </p:sp>
        <p:cxnSp>
          <p:nvCxnSpPr>
            <p:cNvPr id="17" name="Přímá spojovací šipka 16"/>
            <p:cNvCxnSpPr/>
            <p:nvPr/>
          </p:nvCxnSpPr>
          <p:spPr>
            <a:xfrm>
              <a:off x="6084168" y="3284984"/>
              <a:ext cx="216024" cy="0"/>
            </a:xfrm>
            <a:prstGeom prst="straightConnector1">
              <a:avLst/>
            </a:prstGeom>
            <a:ln w="28575">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19" name="Čárový popisek 2 18"/>
          <p:cNvSpPr/>
          <p:nvPr/>
        </p:nvSpPr>
        <p:spPr>
          <a:xfrm>
            <a:off x="3491880" y="1268760"/>
            <a:ext cx="432048" cy="360040"/>
          </a:xfrm>
          <a:prstGeom prst="borderCallout2">
            <a:avLst>
              <a:gd name="adj1" fmla="val 50008"/>
              <a:gd name="adj2" fmla="val 102373"/>
              <a:gd name="adj3" fmla="val 50009"/>
              <a:gd name="adj4" fmla="val 178696"/>
              <a:gd name="adj5" fmla="val 3097"/>
              <a:gd name="adj6" fmla="val 246377"/>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cs-CZ" dirty="0" smtClean="0"/>
              <a:t>y</a:t>
            </a:r>
            <a:endParaRPr lang="cs-CZ" dirty="0"/>
          </a:p>
        </p:txBody>
      </p:sp>
      <p:sp>
        <p:nvSpPr>
          <p:cNvPr id="20" name="Čárový popisek 2 19"/>
          <p:cNvSpPr/>
          <p:nvPr/>
        </p:nvSpPr>
        <p:spPr>
          <a:xfrm>
            <a:off x="6516216" y="3140969"/>
            <a:ext cx="432048" cy="360040"/>
          </a:xfrm>
          <a:prstGeom prst="borderCallout2">
            <a:avLst>
              <a:gd name="adj1" fmla="val 46101"/>
              <a:gd name="adj2" fmla="val 99117"/>
              <a:gd name="adj3" fmla="val 46102"/>
              <a:gd name="adj4" fmla="val 185208"/>
              <a:gd name="adj5" fmla="val -12532"/>
              <a:gd name="adj6" fmla="val 217073"/>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cs-CZ" dirty="0" smtClean="0"/>
              <a:t>x</a:t>
            </a:r>
            <a:endParaRPr lang="cs-CZ" dirty="0"/>
          </a:p>
        </p:txBody>
      </p:sp>
      <p:sp>
        <p:nvSpPr>
          <p:cNvPr id="23" name="TextovéPole 22"/>
          <p:cNvSpPr txBox="1"/>
          <p:nvPr/>
        </p:nvSpPr>
        <p:spPr>
          <a:xfrm>
            <a:off x="1115616" y="1124744"/>
            <a:ext cx="1765676" cy="369332"/>
          </a:xfrm>
          <a:prstGeom prst="rect">
            <a:avLst/>
          </a:prstGeom>
          <a:noFill/>
        </p:spPr>
        <p:txBody>
          <a:bodyPr wrap="none" rtlCol="0">
            <a:spAutoFit/>
          </a:bodyPr>
          <a:lstStyle/>
          <a:p>
            <a:r>
              <a:rPr lang="cs-CZ" dirty="0" smtClean="0"/>
              <a:t>Souřadný systém</a:t>
            </a:r>
            <a:endParaRPr lang="cs-CZ" dirty="0"/>
          </a:p>
        </p:txBody>
      </p:sp>
      <p:sp>
        <p:nvSpPr>
          <p:cNvPr id="24" name="Čárový popisek 2 23"/>
          <p:cNvSpPr/>
          <p:nvPr/>
        </p:nvSpPr>
        <p:spPr>
          <a:xfrm>
            <a:off x="6516216" y="2060849"/>
            <a:ext cx="914400" cy="360040"/>
          </a:xfrm>
          <a:prstGeom prst="borderCallout2">
            <a:avLst>
              <a:gd name="adj1" fmla="val 18750"/>
              <a:gd name="adj2" fmla="val -8333"/>
              <a:gd name="adj3" fmla="val 18750"/>
              <a:gd name="adj4" fmla="val -16667"/>
              <a:gd name="adj5" fmla="val 260976"/>
              <a:gd name="adj6" fmla="val -85129"/>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cs-CZ" dirty="0" err="1" smtClean="0"/>
              <a:t>fázor</a:t>
            </a:r>
            <a:endParaRPr lang="cs-CZ" dirty="0"/>
          </a:p>
        </p:txBody>
      </p:sp>
      <p:grpSp>
        <p:nvGrpSpPr>
          <p:cNvPr id="31" name="Skupina 30"/>
          <p:cNvGrpSpPr/>
          <p:nvPr/>
        </p:nvGrpSpPr>
        <p:grpSpPr>
          <a:xfrm>
            <a:off x="2843808" y="2852936"/>
            <a:ext cx="3384376" cy="432048"/>
            <a:chOff x="3491880" y="4437112"/>
            <a:chExt cx="3312368" cy="432048"/>
          </a:xfrm>
        </p:grpSpPr>
        <p:cxnSp>
          <p:nvCxnSpPr>
            <p:cNvPr id="25" name="Přímá spojovací šipka 24"/>
            <p:cNvCxnSpPr/>
            <p:nvPr/>
          </p:nvCxnSpPr>
          <p:spPr>
            <a:xfrm>
              <a:off x="5148064" y="4653136"/>
              <a:ext cx="1656184" cy="0"/>
            </a:xfrm>
            <a:prstGeom prst="straightConnector1">
              <a:avLst/>
            </a:prstGeom>
            <a:ln w="38100">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30" name="Obdélník 29"/>
            <p:cNvSpPr/>
            <p:nvPr/>
          </p:nvSpPr>
          <p:spPr>
            <a:xfrm>
              <a:off x="3491880" y="4437112"/>
              <a:ext cx="3312368" cy="432048"/>
            </a:xfrm>
            <a:prstGeom prst="rect">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grpSp>
        <p:nvGrpSpPr>
          <p:cNvPr id="34" name="Skupina 33"/>
          <p:cNvGrpSpPr/>
          <p:nvPr/>
        </p:nvGrpSpPr>
        <p:grpSpPr>
          <a:xfrm>
            <a:off x="4932042" y="1124745"/>
            <a:ext cx="3502395" cy="1584176"/>
            <a:chOff x="4932040" y="1124744"/>
            <a:chExt cx="3502395" cy="1584176"/>
          </a:xfrm>
        </p:grpSpPr>
        <p:sp>
          <p:nvSpPr>
            <p:cNvPr id="32" name="Oblouk 31"/>
            <p:cNvSpPr/>
            <p:nvPr/>
          </p:nvSpPr>
          <p:spPr>
            <a:xfrm>
              <a:off x="4932040" y="1124744"/>
              <a:ext cx="1656184" cy="1584176"/>
            </a:xfrm>
            <a:prstGeom prst="arc">
              <a:avLst>
                <a:gd name="adj1" fmla="val 16200004"/>
                <a:gd name="adj2" fmla="val 397262"/>
              </a:avLst>
            </a:prstGeom>
            <a:ln w="28575">
              <a:solidFill>
                <a:schemeClr val="accent1">
                  <a:lumMod val="75000"/>
                </a:schemeClr>
              </a:solidFill>
              <a:prstDash val="dash"/>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33" name="TextovéPole 32"/>
            <p:cNvSpPr txBox="1"/>
            <p:nvPr/>
          </p:nvSpPr>
          <p:spPr>
            <a:xfrm>
              <a:off x="6588224" y="1268760"/>
              <a:ext cx="1846211" cy="369332"/>
            </a:xfrm>
            <a:prstGeom prst="rect">
              <a:avLst/>
            </a:prstGeom>
            <a:noFill/>
          </p:spPr>
          <p:txBody>
            <a:bodyPr wrap="none" rtlCol="0">
              <a:spAutoFit/>
            </a:bodyPr>
            <a:lstStyle/>
            <a:p>
              <a:r>
                <a:rPr lang="cs-CZ" dirty="0" smtClean="0"/>
                <a:t>Úhlová rychlost </a:t>
              </a:r>
              <a:r>
                <a:rPr lang="el-GR" dirty="0" smtClean="0"/>
                <a:t>ω</a:t>
              </a:r>
              <a:endParaRPr lang="cs-CZ" dirty="0"/>
            </a:p>
          </p:txBody>
        </p:sp>
      </p:grpSp>
      <p:sp>
        <p:nvSpPr>
          <p:cNvPr id="35" name="TextovéPole 34"/>
          <p:cNvSpPr txBox="1"/>
          <p:nvPr/>
        </p:nvSpPr>
        <p:spPr>
          <a:xfrm>
            <a:off x="4788026" y="3789040"/>
            <a:ext cx="1733167" cy="400110"/>
          </a:xfrm>
          <a:prstGeom prst="rect">
            <a:avLst/>
          </a:prstGeom>
          <a:noFill/>
        </p:spPr>
        <p:txBody>
          <a:bodyPr wrap="none" rtlCol="0">
            <a:spAutoFit/>
          </a:bodyPr>
          <a:lstStyle/>
          <a:p>
            <a:r>
              <a:rPr lang="cs-CZ" sz="2000" b="1" dirty="0" smtClean="0">
                <a:solidFill>
                  <a:schemeClr val="accent2">
                    <a:lumMod val="75000"/>
                  </a:schemeClr>
                </a:solidFill>
              </a:rPr>
              <a:t>u = 50.sin 314t</a:t>
            </a:r>
            <a:endParaRPr lang="cs-CZ" sz="2000" b="1" dirty="0">
              <a:solidFill>
                <a:schemeClr val="accent2">
                  <a:lumMod val="75000"/>
                </a:schemeClr>
              </a:solidFill>
            </a:endParaRPr>
          </a:p>
        </p:txBody>
      </p:sp>
      <p:sp>
        <p:nvSpPr>
          <p:cNvPr id="36" name="Obdélník 35"/>
          <p:cNvSpPr/>
          <p:nvPr/>
        </p:nvSpPr>
        <p:spPr>
          <a:xfrm>
            <a:off x="467544" y="4293096"/>
            <a:ext cx="8208912" cy="230425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342900" indent="-342900"/>
            <a:r>
              <a:rPr lang="cs-CZ" i="1" dirty="0" smtClean="0"/>
              <a:t>Pod </a:t>
            </a:r>
            <a:r>
              <a:rPr lang="cs-CZ" i="1" dirty="0" err="1" smtClean="0"/>
              <a:t>fázorem</a:t>
            </a:r>
            <a:r>
              <a:rPr lang="cs-CZ" i="1" dirty="0" smtClean="0"/>
              <a:t> je matematicky zapsána okamžitá hodnota elektrického napětí. </a:t>
            </a:r>
            <a:r>
              <a:rPr lang="cs-CZ" i="1" dirty="0" err="1" smtClean="0"/>
              <a:t>Fázor</a:t>
            </a:r>
            <a:r>
              <a:rPr lang="cs-CZ" i="1" dirty="0" smtClean="0"/>
              <a:t> bývá zvykem zakreslovat s velikostí, která je rovna </a:t>
            </a:r>
            <a:r>
              <a:rPr lang="cs-CZ" b="1" i="1" dirty="0" smtClean="0">
                <a:solidFill>
                  <a:schemeClr val="accent4">
                    <a:lumMod val="75000"/>
                  </a:schemeClr>
                </a:solidFill>
              </a:rPr>
              <a:t>efektivní hodnotě</a:t>
            </a:r>
            <a:r>
              <a:rPr lang="cs-CZ" i="1" dirty="0" smtClean="0"/>
              <a:t> zvolené veličiny.</a:t>
            </a:r>
          </a:p>
          <a:p>
            <a:pPr marL="342900" indent="-342900">
              <a:buFont typeface="+mj-lt"/>
              <a:buAutoNum type="arabicPeriod"/>
            </a:pPr>
            <a:r>
              <a:rPr lang="cs-CZ" dirty="0" smtClean="0"/>
              <a:t>Do pracovních listů napište:</a:t>
            </a:r>
          </a:p>
          <a:p>
            <a:pPr marL="800100" lvl="1" indent="-342900">
              <a:buFont typeface="+mj-lt"/>
              <a:buAutoNum type="alphaLcParenR"/>
            </a:pPr>
            <a:r>
              <a:rPr lang="cs-CZ" dirty="0" smtClean="0"/>
              <a:t>Úhlovou rychlost pohybu </a:t>
            </a:r>
            <a:r>
              <a:rPr lang="cs-CZ" dirty="0" err="1" smtClean="0"/>
              <a:t>fázoru</a:t>
            </a:r>
            <a:endParaRPr lang="cs-CZ" dirty="0" smtClean="0"/>
          </a:p>
          <a:p>
            <a:pPr marL="800100" lvl="1" indent="-342900">
              <a:buFont typeface="+mj-lt"/>
              <a:buAutoNum type="alphaLcParenR"/>
            </a:pPr>
            <a:r>
              <a:rPr lang="cs-CZ" dirty="0" smtClean="0"/>
              <a:t>Dobu periody tohoto pohybu (při konstantní úhlové rychlosti)</a:t>
            </a:r>
          </a:p>
          <a:p>
            <a:pPr marL="800100" lvl="1" indent="-342900">
              <a:buFont typeface="+mj-lt"/>
              <a:buAutoNum type="alphaLcParenR"/>
            </a:pPr>
            <a:r>
              <a:rPr lang="cs-CZ" dirty="0" smtClean="0"/>
              <a:t>Frekvenci pohybu </a:t>
            </a:r>
            <a:r>
              <a:rPr lang="cs-CZ" dirty="0" err="1" smtClean="0"/>
              <a:t>fázoru</a:t>
            </a:r>
            <a:r>
              <a:rPr lang="cs-CZ" dirty="0" smtClean="0"/>
              <a:t> (při konstantní úhlové rychlosti)</a:t>
            </a:r>
          </a:p>
          <a:p>
            <a:pPr marL="342900" indent="-342900">
              <a:buFont typeface="+mj-lt"/>
              <a:buAutoNum type="arabicPeriod"/>
            </a:pPr>
            <a:r>
              <a:rPr lang="cs-CZ" dirty="0" smtClean="0"/>
              <a:t>Jak velké napětí ukáže voltmetr?</a:t>
            </a:r>
            <a:endParaRPr lang="cs-CZ" dirty="0"/>
          </a:p>
        </p:txBody>
      </p:sp>
      <p:sp>
        <p:nvSpPr>
          <p:cNvPr id="37" name="Zaoblený obdélník 36">
            <a:hlinkClick r:id="rId2" action="ppaction://hlinksldjump"/>
          </p:cNvPr>
          <p:cNvSpPr/>
          <p:nvPr/>
        </p:nvSpPr>
        <p:spPr>
          <a:xfrm>
            <a:off x="6588224" y="4941168"/>
            <a:ext cx="1944216" cy="576064"/>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cs-CZ" sz="1400" dirty="0" smtClean="0"/>
              <a:t>Co je efektivní hodnota elektrického proudu?</a:t>
            </a:r>
            <a:endParaRPr lang="cs-CZ" sz="1400" dirty="0"/>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ox(in)">
                                      <p:cBhvr>
                                        <p:cTn id="7" dur="500"/>
                                        <p:tgtEl>
                                          <p:spTgt spid="22"/>
                                        </p:tgtEl>
                                      </p:cBhvr>
                                    </p:animEffect>
                                  </p:childTnLst>
                                </p:cTn>
                              </p:par>
                            </p:childTnLst>
                          </p:cTn>
                        </p:par>
                        <p:par>
                          <p:cTn id="8" fill="hold">
                            <p:stCondLst>
                              <p:cond delay="500"/>
                            </p:stCondLst>
                            <p:childTnLst>
                              <p:par>
                                <p:cTn id="9" presetID="1" presetClass="entr" presetSubtype="0" fill="hold" grpId="0" nodeType="afterEffect">
                                  <p:stCondLst>
                                    <p:cond delay="50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par>
                          <p:cTn id="15" fill="hold">
                            <p:stCondLst>
                              <p:cond delay="0"/>
                            </p:stCondLst>
                            <p:childTnLst>
                              <p:par>
                                <p:cTn id="16" presetID="1" presetClass="entr" presetSubtype="0"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childTnLst>
                                </p:cTn>
                              </p:par>
                            </p:childTnLst>
                          </p:cTn>
                        </p:par>
                        <p:par>
                          <p:cTn id="18" fill="hold">
                            <p:stCondLst>
                              <p:cond delay="0"/>
                            </p:stCondLst>
                            <p:childTnLst>
                              <p:par>
                                <p:cTn id="19" presetID="3" presetClass="entr" presetSubtype="10"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blinds(horizontal)">
                                      <p:cBhvr>
                                        <p:cTn id="21" dur="500"/>
                                        <p:tgtEl>
                                          <p:spTgt spid="14"/>
                                        </p:tgtEl>
                                      </p:cBhvr>
                                    </p:animEffect>
                                  </p:childTnLst>
                                </p:cTn>
                              </p:par>
                            </p:childTnLst>
                          </p:cTn>
                        </p:par>
                        <p:par>
                          <p:cTn id="22" fill="hold">
                            <p:stCondLst>
                              <p:cond delay="500"/>
                            </p:stCondLst>
                            <p:childTnLst>
                              <p:par>
                                <p:cTn id="23" presetID="3" presetClass="entr" presetSubtype="10" fill="hold"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blinds(horizontal)">
                                      <p:cBhvr>
                                        <p:cTn id="25" dur="500"/>
                                        <p:tgtEl>
                                          <p:spTgt spid="18"/>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24"/>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34"/>
                                        </p:tgtEl>
                                        <p:attrNameLst>
                                          <p:attrName>style.visibility</p:attrName>
                                        </p:attrNameLst>
                                      </p:cBhvr>
                                      <p:to>
                                        <p:strVal val="visible"/>
                                      </p:to>
                                    </p:set>
                                  </p:childTnLst>
                                </p:cTn>
                              </p:par>
                            </p:childTnLst>
                          </p:cTn>
                        </p:par>
                        <p:par>
                          <p:cTn id="34" fill="hold">
                            <p:stCondLst>
                              <p:cond delay="0"/>
                            </p:stCondLst>
                            <p:childTnLst>
                              <p:par>
                                <p:cTn id="35" presetID="8" presetClass="emph" presetSubtype="0" repeatCount="2000" accel="50000" fill="remove" nodeType="afterEffect">
                                  <p:stCondLst>
                                    <p:cond delay="0"/>
                                  </p:stCondLst>
                                  <p:childTnLst>
                                    <p:animRot by="-86400000">
                                      <p:cBhvr>
                                        <p:cTn id="36" dur="5000" fill="hold"/>
                                        <p:tgtEl>
                                          <p:spTgt spid="31"/>
                                        </p:tgtEl>
                                        <p:attrNameLst>
                                          <p:attrName>r</p:attrName>
                                        </p:attrNameLst>
                                      </p:cBhvr>
                                    </p:animRot>
                                  </p:childTnLst>
                                  <p:subTnLst>
                                    <p:set>
                                      <p:cBhvr override="childStyle">
                                        <p:cTn dur="1" fill="hold" display="0" masterRel="sameClick" afterEffect="1">
                                          <p:stCondLst>
                                            <p:cond evt="end" delay="0">
                                              <p:tn val="35"/>
                                            </p:cond>
                                          </p:stCondLst>
                                        </p:cTn>
                                        <p:tgtEl>
                                          <p:spTgt spid="31"/>
                                        </p:tgtEl>
                                        <p:attrNameLst>
                                          <p:attrName>style.visibility</p:attrName>
                                        </p:attrNameLst>
                                      </p:cBhvr>
                                      <p:to>
                                        <p:strVal val="hidden"/>
                                      </p:to>
                                    </p:set>
                                  </p:sub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5"/>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8" presetClass="entr" presetSubtype="16" fill="hold" grpId="0" nodeType="click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diamond(in)">
                                      <p:cBhvr>
                                        <p:cTn id="45" dur="2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3" grpId="0"/>
      <p:bldP spid="24" grpId="0" animBg="1"/>
      <p:bldP spid="35" grpId="0"/>
      <p:bldP spid="3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582594"/>
          </a:xfrm>
        </p:spPr>
        <p:style>
          <a:lnRef idx="2">
            <a:schemeClr val="accent6"/>
          </a:lnRef>
          <a:fillRef idx="1">
            <a:schemeClr val="lt1"/>
          </a:fillRef>
          <a:effectRef idx="0">
            <a:schemeClr val="accent6"/>
          </a:effectRef>
          <a:fontRef idx="minor">
            <a:schemeClr val="dk1"/>
          </a:fontRef>
        </p:style>
        <p:txBody>
          <a:bodyPr vert="horz" lIns="91440" tIns="45720" rIns="91440" bIns="45720" rtlCol="0" anchor="ctr">
            <a:normAutofit/>
          </a:bodyPr>
          <a:lstStyle/>
          <a:p>
            <a:r>
              <a:rPr lang="cs-CZ" sz="2500" dirty="0" smtClean="0">
                <a:solidFill>
                  <a:schemeClr val="dk1"/>
                </a:solidFill>
                <a:latin typeface="+mn-lt"/>
                <a:ea typeface="+mn-ea"/>
                <a:cs typeface="+mn-cs"/>
              </a:rPr>
              <a:t>Operace s </a:t>
            </a:r>
            <a:r>
              <a:rPr lang="cs-CZ" sz="2500" dirty="0" err="1" smtClean="0">
                <a:solidFill>
                  <a:schemeClr val="dk1"/>
                </a:solidFill>
                <a:latin typeface="+mn-lt"/>
                <a:ea typeface="+mn-ea"/>
                <a:cs typeface="+mn-cs"/>
              </a:rPr>
              <a:t>fázory</a:t>
            </a:r>
            <a:endParaRPr lang="cs-CZ" sz="2500" dirty="0" smtClean="0">
              <a:solidFill>
                <a:schemeClr val="dk1"/>
              </a:solidFill>
              <a:latin typeface="+mn-lt"/>
              <a:ea typeface="+mn-ea"/>
              <a:cs typeface="+mn-cs"/>
            </a:endParaRPr>
          </a:p>
        </p:txBody>
      </p:sp>
      <p:sp>
        <p:nvSpPr>
          <p:cNvPr id="17410" name="Rectangle 2"/>
          <p:cNvSpPr>
            <a:spLocks noChangeArrowheads="1"/>
          </p:cNvSpPr>
          <p:nvPr/>
        </p:nvSpPr>
        <p:spPr bwMode="auto">
          <a:xfrm>
            <a:off x="1"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cs-CZ"/>
          </a:p>
        </p:txBody>
      </p:sp>
      <p:sp>
        <p:nvSpPr>
          <p:cNvPr id="17412" name="Rectangle 4"/>
          <p:cNvSpPr>
            <a:spLocks noChangeArrowheads="1"/>
          </p:cNvSpPr>
          <p:nvPr/>
        </p:nvSpPr>
        <p:spPr bwMode="auto">
          <a:xfrm>
            <a:off x="4929190" y="1336241"/>
            <a:ext cx="3786215" cy="1323439"/>
          </a:xfrm>
          <a:prstGeom prst="rect">
            <a:avLst/>
          </a:prstGeom>
          <a:ln>
            <a:headEnd/>
            <a:tailEn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1" i="1" u="none" strike="noStrike" cap="none" normalizeH="0" baseline="0" dirty="0" err="1" smtClean="0">
                <a:ln>
                  <a:noFill/>
                </a:ln>
                <a:solidFill>
                  <a:schemeClr val="tx1"/>
                </a:solidFill>
                <a:effectLst/>
                <a:latin typeface="Arial" pitchFamily="34" charset="0"/>
                <a:ea typeface="Times New Roman" pitchFamily="18" charset="0"/>
              </a:rPr>
              <a:t>Fázor</a:t>
            </a:r>
            <a:r>
              <a:rPr kumimoji="0" lang="cs-CZ" sz="1600" b="0" i="0" u="none" strike="noStrike" cap="none" normalizeH="0" baseline="0" dirty="0" smtClean="0">
                <a:ln>
                  <a:noFill/>
                </a:ln>
                <a:solidFill>
                  <a:schemeClr val="tx1"/>
                </a:solidFill>
                <a:effectLst/>
                <a:latin typeface="Arial" pitchFamily="34" charset="0"/>
                <a:ea typeface="Times New Roman" pitchFamily="18" charset="0"/>
              </a:rPr>
              <a:t> je orientovaná úsečka v rovině, jejíž poloha popisuje jednoznačně danou harmonickou veličinu.</a:t>
            </a:r>
          </a:p>
          <a:p>
            <a:pPr marL="0" marR="0" lvl="0" indent="0" algn="l" defTabSz="914400" rtl="0" eaLnBrk="1" fontAlgn="base" latinLnBrk="0" hangingPunct="1">
              <a:lnSpc>
                <a:spcPct val="100000"/>
              </a:lnSpc>
              <a:spcBef>
                <a:spcPct val="0"/>
              </a:spcBef>
              <a:spcAft>
                <a:spcPct val="0"/>
              </a:spcAft>
              <a:buClrTx/>
              <a:buSzTx/>
              <a:buFontTx/>
              <a:buNone/>
              <a:tabLst/>
            </a:pPr>
            <a:endParaRPr lang="cs-CZ" sz="1600" dirty="0" smtClean="0">
              <a:solidFill>
                <a:schemeClr val="tx1"/>
              </a:solidFill>
              <a:latin typeface="Arial" pitchFamily="34" charset="0"/>
              <a:ea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Arial" pitchFamily="34" charset="0"/>
                <a:ea typeface="Times New Roman" pitchFamily="18" charset="0"/>
              </a:rPr>
              <a:t>Označujeme ho:         ,</a:t>
            </a:r>
            <a:endParaRPr kumimoji="0" lang="cs-CZ" sz="2400" b="0" i="0" u="none" strike="noStrike" cap="none" normalizeH="0" baseline="0" dirty="0" smtClean="0">
              <a:ln>
                <a:noFill/>
              </a:ln>
              <a:solidFill>
                <a:schemeClr val="tx1"/>
              </a:solidFill>
              <a:effectLst/>
              <a:latin typeface="Arial" pitchFamily="34" charset="0"/>
            </a:endParaRPr>
          </a:p>
        </p:txBody>
      </p:sp>
      <p:sp>
        <p:nvSpPr>
          <p:cNvPr id="17413" name="Rectangle 5"/>
          <p:cNvSpPr>
            <a:spLocks noChangeArrowheads="1"/>
          </p:cNvSpPr>
          <p:nvPr/>
        </p:nvSpPr>
        <p:spPr bwMode="auto">
          <a:xfrm>
            <a:off x="539553" y="4401399"/>
            <a:ext cx="8143932" cy="18158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sz="1600" b="1" i="1" u="none" strike="noStrike" cap="none" normalizeH="0" baseline="0" dirty="0" smtClean="0">
                <a:ln>
                  <a:noFill/>
                </a:ln>
                <a:solidFill>
                  <a:schemeClr val="tx1"/>
                </a:solidFill>
                <a:effectLst/>
                <a:latin typeface="Arial" pitchFamily="34" charset="0"/>
                <a:ea typeface="Times New Roman" pitchFamily="18" charset="0"/>
              </a:rPr>
              <a:t>Délka </a:t>
            </a:r>
            <a:r>
              <a:rPr kumimoji="0" lang="cs-CZ" sz="1600" b="1" i="1" u="none" strike="noStrike" cap="none" normalizeH="0" baseline="0" dirty="0" err="1" smtClean="0">
                <a:ln>
                  <a:noFill/>
                </a:ln>
                <a:solidFill>
                  <a:schemeClr val="tx1"/>
                </a:solidFill>
                <a:effectLst/>
                <a:latin typeface="Arial" pitchFamily="34" charset="0"/>
                <a:ea typeface="Times New Roman" pitchFamily="18" charset="0"/>
              </a:rPr>
              <a:t>fázoru</a:t>
            </a:r>
            <a:r>
              <a:rPr kumimoji="0" lang="cs-CZ" sz="1600" b="0" i="0" u="none" strike="noStrike" cap="none" normalizeH="0" baseline="0" dirty="0" smtClean="0">
                <a:ln>
                  <a:noFill/>
                </a:ln>
                <a:solidFill>
                  <a:schemeClr val="tx1"/>
                </a:solidFill>
                <a:effectLst/>
                <a:latin typeface="Arial" pitchFamily="34" charset="0"/>
                <a:ea typeface="Times New Roman" pitchFamily="18" charset="0"/>
              </a:rPr>
              <a:t> je rovna příslušné hodnotě veličiny (maximální, efektivní nebo střední hodnotě - nejčastěji efektivní). Označení U, I, ...</a:t>
            </a:r>
            <a:endParaRPr kumimoji="0" lang="cs-CZ" sz="1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Arial" pitchFamily="34" charset="0"/>
                <a:ea typeface="Times New Roman" pitchFamily="18" charset="0"/>
              </a:rPr>
              <a:t>Úhlová rychlost otáčení </a:t>
            </a:r>
            <a:r>
              <a:rPr kumimoji="0" lang="cs-CZ" sz="1600" b="0" i="0" u="none" strike="noStrike" cap="none" normalizeH="0" baseline="0" dirty="0" err="1" smtClean="0">
                <a:ln>
                  <a:noFill/>
                </a:ln>
                <a:solidFill>
                  <a:schemeClr val="tx1"/>
                </a:solidFill>
                <a:effectLst/>
                <a:latin typeface="Arial" pitchFamily="34" charset="0"/>
                <a:ea typeface="Times New Roman" pitchFamily="18" charset="0"/>
              </a:rPr>
              <a:t>fázoru</a:t>
            </a:r>
            <a:r>
              <a:rPr kumimoji="0" lang="cs-CZ" sz="1600" b="0" i="0" u="none" strike="noStrike" cap="none" normalizeH="0" baseline="0" dirty="0" smtClean="0">
                <a:ln>
                  <a:noFill/>
                </a:ln>
                <a:solidFill>
                  <a:schemeClr val="tx1"/>
                </a:solidFill>
                <a:effectLst/>
                <a:latin typeface="Arial" pitchFamily="34" charset="0"/>
                <a:ea typeface="Times New Roman" pitchFamily="18" charset="0"/>
              </a:rPr>
              <a:t> je rovna úhlové frekvenci signálu </a:t>
            </a: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sym typeface="Symbol" pitchFamily="18" charset="2"/>
              </a:rPr>
              <a:t></a:t>
            </a:r>
            <a:r>
              <a:rPr kumimoji="0" lang="cs-CZ" sz="1600" b="0" i="0" u="none" strike="noStrike" cap="none" normalizeH="0" baseline="0" dirty="0" smtClean="0">
                <a:ln>
                  <a:noFill/>
                </a:ln>
                <a:solidFill>
                  <a:schemeClr val="tx1"/>
                </a:solidFill>
                <a:effectLst/>
                <a:latin typeface="Arial" pitchFamily="34" charset="0"/>
                <a:ea typeface="Times New Roman" pitchFamily="18" charset="0"/>
              </a:rPr>
              <a:t>, směr otáčení </a:t>
            </a:r>
            <a:r>
              <a:rPr kumimoji="0" lang="cs-CZ" sz="1600" b="0" i="0" u="none" strike="noStrike" cap="none" normalizeH="0" baseline="0" dirty="0" err="1" smtClean="0">
                <a:ln>
                  <a:noFill/>
                </a:ln>
                <a:solidFill>
                  <a:schemeClr val="tx1"/>
                </a:solidFill>
                <a:effectLst/>
                <a:latin typeface="Arial" pitchFamily="34" charset="0"/>
                <a:ea typeface="Times New Roman" pitchFamily="18" charset="0"/>
              </a:rPr>
              <a:t>fázoru</a:t>
            </a:r>
            <a:r>
              <a:rPr kumimoji="0" lang="cs-CZ" sz="1600" b="0" i="0" u="none" strike="noStrike" cap="none" normalizeH="0" baseline="0" dirty="0" smtClean="0">
                <a:ln>
                  <a:noFill/>
                </a:ln>
                <a:solidFill>
                  <a:schemeClr val="tx1"/>
                </a:solidFill>
                <a:effectLst/>
                <a:latin typeface="Arial" pitchFamily="34" charset="0"/>
                <a:ea typeface="Times New Roman" pitchFamily="18" charset="0"/>
              </a:rPr>
              <a:t> je proti směru pohybu hodinových ručiček.</a:t>
            </a:r>
            <a:endParaRPr kumimoji="0" lang="cs-CZ" sz="1600" b="0" i="0" u="none" strike="noStrike" cap="none" normalizeH="0" baseline="0" dirty="0" smtClean="0">
              <a:ln>
                <a:noFill/>
              </a:ln>
              <a:solidFill>
                <a:schemeClr val="tx1"/>
              </a:solidFill>
              <a:effectLst/>
              <a:latin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600" b="1" i="1" u="none" strike="noStrike" cap="none" normalizeH="0" baseline="0" dirty="0" err="1" smtClean="0">
                <a:ln>
                  <a:noFill/>
                </a:ln>
                <a:solidFill>
                  <a:schemeClr val="tx1"/>
                </a:solidFill>
                <a:effectLst/>
                <a:latin typeface="Arial" pitchFamily="34" charset="0"/>
                <a:ea typeface="Times New Roman" pitchFamily="18" charset="0"/>
                <a:cs typeface="Arial" pitchFamily="34" charset="0"/>
                <a:sym typeface="Symbol" pitchFamily="18" charset="2"/>
              </a:rPr>
              <a:t>Fázorový</a:t>
            </a:r>
            <a:r>
              <a:rPr kumimoji="0" lang="cs-CZ" sz="1600" b="1" i="1" u="none" strike="noStrike" cap="none" normalizeH="0" baseline="0" dirty="0" smtClean="0">
                <a:ln>
                  <a:noFill/>
                </a:ln>
                <a:solidFill>
                  <a:schemeClr val="tx1"/>
                </a:solidFill>
                <a:effectLst/>
                <a:latin typeface="Arial" pitchFamily="34" charset="0"/>
                <a:ea typeface="Times New Roman" pitchFamily="18" charset="0"/>
                <a:cs typeface="Arial" pitchFamily="34" charset="0"/>
                <a:sym typeface="Symbol" pitchFamily="18" charset="2"/>
              </a:rPr>
              <a:t> diagram</a:t>
            </a:r>
            <a:r>
              <a:rPr kumimoji="0" lang="cs-C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sym typeface="Symbol" pitchFamily="18" charset="2"/>
              </a:rPr>
              <a:t> je zobrazení </a:t>
            </a:r>
            <a:r>
              <a:rPr kumimoji="0" lang="cs-CZ"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sym typeface="Symbol" pitchFamily="18" charset="2"/>
              </a:rPr>
              <a:t>fázorů</a:t>
            </a:r>
            <a:r>
              <a:rPr kumimoji="0" lang="cs-C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sym typeface="Symbol" pitchFamily="18" charset="2"/>
              </a:rPr>
              <a:t> různých veličin stejné frekvence ve společném obrázku zachycujícím jejich vzájemné fázové vztahy. Při sestrojování </a:t>
            </a:r>
            <a:r>
              <a:rPr kumimoji="0" lang="cs-CZ"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sym typeface="Symbol" pitchFamily="18" charset="2"/>
              </a:rPr>
              <a:t>fázorového</a:t>
            </a:r>
            <a:r>
              <a:rPr kumimoji="0" lang="cs-C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sym typeface="Symbol" pitchFamily="18" charset="2"/>
              </a:rPr>
              <a:t> diagramu vycházíme ze schématu daného elektrického obvodu.</a:t>
            </a:r>
          </a:p>
        </p:txBody>
      </p:sp>
      <p:cxnSp>
        <p:nvCxnSpPr>
          <p:cNvPr id="9" name="Přímá spojovací šipka 8"/>
          <p:cNvCxnSpPr/>
          <p:nvPr/>
        </p:nvCxnSpPr>
        <p:spPr>
          <a:xfrm>
            <a:off x="251520" y="4149080"/>
            <a:ext cx="374441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Přímá spojovací šipka 10"/>
          <p:cNvCxnSpPr/>
          <p:nvPr/>
        </p:nvCxnSpPr>
        <p:spPr>
          <a:xfrm flipV="1">
            <a:off x="1259632" y="1412776"/>
            <a:ext cx="0" cy="302433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Přímá spojovací šipka 12"/>
          <p:cNvCxnSpPr/>
          <p:nvPr/>
        </p:nvCxnSpPr>
        <p:spPr>
          <a:xfrm flipV="1">
            <a:off x="1259632" y="1916833"/>
            <a:ext cx="1152128" cy="2232248"/>
          </a:xfrm>
          <a:prstGeom prst="straightConnector1">
            <a:avLst/>
          </a:prstGeom>
          <a:ln w="28575">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 name="Přímá spojovací šipka 13"/>
          <p:cNvCxnSpPr/>
          <p:nvPr/>
        </p:nvCxnSpPr>
        <p:spPr>
          <a:xfrm flipV="1">
            <a:off x="1259632" y="3429001"/>
            <a:ext cx="2376264" cy="720080"/>
          </a:xfrm>
          <a:prstGeom prst="straightConnector1">
            <a:avLst/>
          </a:prstGeom>
          <a:ln w="28575">
            <a:solidFill>
              <a:schemeClr val="accent2">
                <a:lumMod val="75000"/>
              </a:schemeClr>
            </a:solidFill>
            <a:prstDash val="dash"/>
            <a:tailEnd type="arrow"/>
          </a:ln>
        </p:spPr>
        <p:style>
          <a:lnRef idx="1">
            <a:schemeClr val="accent1"/>
          </a:lnRef>
          <a:fillRef idx="0">
            <a:schemeClr val="accent1"/>
          </a:fillRef>
          <a:effectRef idx="0">
            <a:schemeClr val="accent1"/>
          </a:effectRef>
          <a:fontRef idx="minor">
            <a:schemeClr val="tx1"/>
          </a:fontRef>
        </p:style>
      </p:cxnSp>
      <p:grpSp>
        <p:nvGrpSpPr>
          <p:cNvPr id="19" name="Skupina 18"/>
          <p:cNvGrpSpPr/>
          <p:nvPr/>
        </p:nvGrpSpPr>
        <p:grpSpPr>
          <a:xfrm>
            <a:off x="2555776" y="1772817"/>
            <a:ext cx="432048" cy="461665"/>
            <a:chOff x="2987824" y="1772816"/>
            <a:chExt cx="432048" cy="461665"/>
          </a:xfrm>
        </p:grpSpPr>
        <p:sp>
          <p:nvSpPr>
            <p:cNvPr id="16" name="TextovéPole 15"/>
            <p:cNvSpPr txBox="1"/>
            <p:nvPr/>
          </p:nvSpPr>
          <p:spPr>
            <a:xfrm>
              <a:off x="2987824" y="1772816"/>
              <a:ext cx="407484" cy="461665"/>
            </a:xfrm>
            <a:prstGeom prst="rect">
              <a:avLst/>
            </a:prstGeom>
            <a:noFill/>
          </p:spPr>
          <p:txBody>
            <a:bodyPr wrap="none" rtlCol="0">
              <a:spAutoFit/>
            </a:bodyPr>
            <a:lstStyle/>
            <a:p>
              <a:r>
                <a:rPr lang="cs-CZ" sz="2400" dirty="0" smtClean="0">
                  <a:solidFill>
                    <a:schemeClr val="accent2">
                      <a:lumMod val="75000"/>
                    </a:schemeClr>
                  </a:solidFill>
                  <a:latin typeface="Times New Roman" pitchFamily="18" charset="0"/>
                  <a:cs typeface="Times New Roman" pitchFamily="18" charset="0"/>
                </a:rPr>
                <a:t>U</a:t>
              </a:r>
              <a:endParaRPr lang="cs-CZ" sz="2400" dirty="0">
                <a:solidFill>
                  <a:schemeClr val="accent2">
                    <a:lumMod val="75000"/>
                  </a:schemeClr>
                </a:solidFill>
                <a:latin typeface="Times New Roman" pitchFamily="18" charset="0"/>
                <a:cs typeface="Times New Roman" pitchFamily="18" charset="0"/>
              </a:endParaRPr>
            </a:p>
          </p:txBody>
        </p:sp>
        <p:cxnSp>
          <p:nvCxnSpPr>
            <p:cNvPr id="18" name="Přímá spojovací čára 17"/>
            <p:cNvCxnSpPr/>
            <p:nvPr/>
          </p:nvCxnSpPr>
          <p:spPr>
            <a:xfrm>
              <a:off x="2987824" y="1772816"/>
              <a:ext cx="432048" cy="0"/>
            </a:xfrm>
            <a:prstGeom prst="line">
              <a:avLst/>
            </a:prstGeom>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0" name="Skupina 19"/>
          <p:cNvGrpSpPr/>
          <p:nvPr/>
        </p:nvGrpSpPr>
        <p:grpSpPr>
          <a:xfrm>
            <a:off x="6516216" y="2204865"/>
            <a:ext cx="432048" cy="461665"/>
            <a:chOff x="2915816" y="1916832"/>
            <a:chExt cx="432048" cy="461665"/>
          </a:xfrm>
        </p:grpSpPr>
        <p:sp>
          <p:nvSpPr>
            <p:cNvPr id="21" name="TextovéPole 20"/>
            <p:cNvSpPr txBox="1"/>
            <p:nvPr/>
          </p:nvSpPr>
          <p:spPr>
            <a:xfrm>
              <a:off x="2915816" y="1916832"/>
              <a:ext cx="407484" cy="461665"/>
            </a:xfrm>
            <a:prstGeom prst="rect">
              <a:avLst/>
            </a:prstGeom>
            <a:noFill/>
          </p:spPr>
          <p:txBody>
            <a:bodyPr wrap="none" rtlCol="0">
              <a:spAutoFit/>
            </a:bodyPr>
            <a:lstStyle/>
            <a:p>
              <a:r>
                <a:rPr lang="cs-CZ" sz="2400" dirty="0" smtClean="0">
                  <a:solidFill>
                    <a:schemeClr val="accent2">
                      <a:lumMod val="75000"/>
                    </a:schemeClr>
                  </a:solidFill>
                  <a:latin typeface="Times New Roman" pitchFamily="18" charset="0"/>
                  <a:cs typeface="Times New Roman" pitchFamily="18" charset="0"/>
                </a:rPr>
                <a:t>U</a:t>
              </a:r>
              <a:endParaRPr lang="cs-CZ" sz="2400" dirty="0">
                <a:solidFill>
                  <a:schemeClr val="accent2">
                    <a:lumMod val="75000"/>
                  </a:schemeClr>
                </a:solidFill>
                <a:latin typeface="Times New Roman" pitchFamily="18" charset="0"/>
                <a:cs typeface="Times New Roman" pitchFamily="18" charset="0"/>
              </a:endParaRPr>
            </a:p>
          </p:txBody>
        </p:sp>
        <p:cxnSp>
          <p:nvCxnSpPr>
            <p:cNvPr id="22" name="Přímá spojovací čára 21"/>
            <p:cNvCxnSpPr/>
            <p:nvPr/>
          </p:nvCxnSpPr>
          <p:spPr>
            <a:xfrm>
              <a:off x="2915816" y="1916832"/>
              <a:ext cx="432048" cy="0"/>
            </a:xfrm>
            <a:prstGeom prst="line">
              <a:avLst/>
            </a:prstGeom>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3" name="Skupina 22"/>
          <p:cNvGrpSpPr/>
          <p:nvPr/>
        </p:nvGrpSpPr>
        <p:grpSpPr>
          <a:xfrm>
            <a:off x="7092277" y="2204865"/>
            <a:ext cx="288032" cy="461665"/>
            <a:chOff x="2915816" y="1916832"/>
            <a:chExt cx="288032" cy="461665"/>
          </a:xfrm>
        </p:grpSpPr>
        <p:sp>
          <p:nvSpPr>
            <p:cNvPr id="24" name="TextovéPole 23"/>
            <p:cNvSpPr txBox="1"/>
            <p:nvPr/>
          </p:nvSpPr>
          <p:spPr>
            <a:xfrm>
              <a:off x="2915816" y="1916832"/>
              <a:ext cx="287258" cy="461665"/>
            </a:xfrm>
            <a:prstGeom prst="rect">
              <a:avLst/>
            </a:prstGeom>
            <a:noFill/>
          </p:spPr>
          <p:txBody>
            <a:bodyPr wrap="none" rtlCol="0">
              <a:spAutoFit/>
            </a:bodyPr>
            <a:lstStyle/>
            <a:p>
              <a:r>
                <a:rPr lang="cs-CZ" sz="2400" dirty="0" smtClean="0">
                  <a:solidFill>
                    <a:schemeClr val="accent2">
                      <a:lumMod val="75000"/>
                    </a:schemeClr>
                  </a:solidFill>
                  <a:latin typeface="Times New Roman" pitchFamily="18" charset="0"/>
                  <a:cs typeface="Times New Roman" pitchFamily="18" charset="0"/>
                </a:rPr>
                <a:t>I</a:t>
              </a:r>
              <a:endParaRPr lang="cs-CZ" sz="2400" dirty="0">
                <a:solidFill>
                  <a:schemeClr val="accent2">
                    <a:lumMod val="75000"/>
                  </a:schemeClr>
                </a:solidFill>
                <a:latin typeface="Times New Roman" pitchFamily="18" charset="0"/>
                <a:cs typeface="Times New Roman" pitchFamily="18" charset="0"/>
              </a:endParaRPr>
            </a:p>
          </p:txBody>
        </p:sp>
        <p:cxnSp>
          <p:nvCxnSpPr>
            <p:cNvPr id="25" name="Přímá spojovací čára 24"/>
            <p:cNvCxnSpPr/>
            <p:nvPr/>
          </p:nvCxnSpPr>
          <p:spPr>
            <a:xfrm>
              <a:off x="2915816" y="1916832"/>
              <a:ext cx="288032" cy="0"/>
            </a:xfrm>
            <a:prstGeom prst="line">
              <a:avLst/>
            </a:prstGeom>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7" name="Skupina 26"/>
          <p:cNvGrpSpPr/>
          <p:nvPr/>
        </p:nvGrpSpPr>
        <p:grpSpPr>
          <a:xfrm>
            <a:off x="1691679" y="1196752"/>
            <a:ext cx="2126184" cy="1584176"/>
            <a:chOff x="4932040" y="1124744"/>
            <a:chExt cx="2126184" cy="1584176"/>
          </a:xfrm>
        </p:grpSpPr>
        <p:sp>
          <p:nvSpPr>
            <p:cNvPr id="28" name="Oblouk 27"/>
            <p:cNvSpPr/>
            <p:nvPr/>
          </p:nvSpPr>
          <p:spPr>
            <a:xfrm>
              <a:off x="4932040" y="1124744"/>
              <a:ext cx="1656184" cy="1584176"/>
            </a:xfrm>
            <a:prstGeom prst="arc">
              <a:avLst>
                <a:gd name="adj1" fmla="val 16200004"/>
                <a:gd name="adj2" fmla="val 397262"/>
              </a:avLst>
            </a:prstGeom>
            <a:ln w="28575">
              <a:solidFill>
                <a:schemeClr val="accent1">
                  <a:lumMod val="75000"/>
                </a:schemeClr>
              </a:solidFill>
              <a:prstDash val="dash"/>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29" name="TextovéPole 28"/>
            <p:cNvSpPr txBox="1"/>
            <p:nvPr/>
          </p:nvSpPr>
          <p:spPr>
            <a:xfrm>
              <a:off x="6588224" y="1268760"/>
              <a:ext cx="470000" cy="584775"/>
            </a:xfrm>
            <a:prstGeom prst="rect">
              <a:avLst/>
            </a:prstGeom>
            <a:noFill/>
          </p:spPr>
          <p:txBody>
            <a:bodyPr wrap="none" rtlCol="0">
              <a:spAutoFit/>
            </a:bodyPr>
            <a:lstStyle/>
            <a:p>
              <a:r>
                <a:rPr lang="el-GR" sz="3200" dirty="0" smtClean="0">
                  <a:solidFill>
                    <a:schemeClr val="accent2">
                      <a:lumMod val="75000"/>
                    </a:schemeClr>
                  </a:solidFill>
                </a:rPr>
                <a:t>ω</a:t>
              </a:r>
              <a:endParaRPr lang="cs-CZ" sz="3200" dirty="0">
                <a:solidFill>
                  <a:schemeClr val="accent2">
                    <a:lumMod val="75000"/>
                  </a:schemeClr>
                </a:solidFill>
              </a:endParaRPr>
            </a:p>
          </p:txBody>
        </p:sp>
      </p:grpSp>
      <p:sp>
        <p:nvSpPr>
          <p:cNvPr id="30" name="Oblouk 29"/>
          <p:cNvSpPr/>
          <p:nvPr/>
        </p:nvSpPr>
        <p:spPr>
          <a:xfrm>
            <a:off x="2195736" y="3789040"/>
            <a:ext cx="360040" cy="720080"/>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31" name="Oblouk 30"/>
          <p:cNvSpPr/>
          <p:nvPr/>
        </p:nvSpPr>
        <p:spPr>
          <a:xfrm>
            <a:off x="1331640" y="3068961"/>
            <a:ext cx="1080120" cy="1368152"/>
          </a:xfrm>
          <a:prstGeom prst="arc">
            <a:avLst>
              <a:gd name="adj1" fmla="val 16123743"/>
              <a:gd name="adj2" fmla="val 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32" name="TextovéPole 31"/>
          <p:cNvSpPr txBox="1"/>
          <p:nvPr/>
        </p:nvSpPr>
        <p:spPr>
          <a:xfrm>
            <a:off x="2771800" y="3573017"/>
            <a:ext cx="535724" cy="584775"/>
          </a:xfrm>
          <a:prstGeom prst="rect">
            <a:avLst/>
          </a:prstGeom>
          <a:noFill/>
        </p:spPr>
        <p:txBody>
          <a:bodyPr wrap="none" rtlCol="0">
            <a:spAutoFit/>
          </a:bodyPr>
          <a:lstStyle/>
          <a:p>
            <a:r>
              <a:rPr lang="el-GR" sz="3200" dirty="0" smtClean="0">
                <a:latin typeface="Times New Roman"/>
                <a:cs typeface="Times New Roman"/>
              </a:rPr>
              <a:t>α</a:t>
            </a:r>
            <a:r>
              <a:rPr lang="cs-CZ" sz="3200" baseline="-25000" dirty="0" smtClean="0">
                <a:latin typeface="Times New Roman"/>
                <a:cs typeface="Times New Roman"/>
              </a:rPr>
              <a:t>0</a:t>
            </a:r>
            <a:endParaRPr lang="cs-CZ" sz="3200" dirty="0"/>
          </a:p>
        </p:txBody>
      </p:sp>
      <p:sp>
        <p:nvSpPr>
          <p:cNvPr id="33" name="TextovéPole 32"/>
          <p:cNvSpPr txBox="1"/>
          <p:nvPr/>
        </p:nvSpPr>
        <p:spPr>
          <a:xfrm>
            <a:off x="2267744" y="2852937"/>
            <a:ext cx="399468" cy="584775"/>
          </a:xfrm>
          <a:prstGeom prst="rect">
            <a:avLst/>
          </a:prstGeom>
          <a:noFill/>
        </p:spPr>
        <p:txBody>
          <a:bodyPr wrap="none" rtlCol="0">
            <a:spAutoFit/>
          </a:bodyPr>
          <a:lstStyle/>
          <a:p>
            <a:r>
              <a:rPr lang="el-GR" sz="3200" dirty="0" smtClean="0">
                <a:latin typeface="Times New Roman"/>
                <a:cs typeface="Times New Roman"/>
              </a:rPr>
              <a:t>α</a:t>
            </a:r>
            <a:endParaRPr lang="cs-CZ" sz="3200" dirty="0"/>
          </a:p>
        </p:txBody>
      </p:sp>
      <p:sp>
        <p:nvSpPr>
          <p:cNvPr id="35" name="TextovéPole 34"/>
          <p:cNvSpPr txBox="1"/>
          <p:nvPr/>
        </p:nvSpPr>
        <p:spPr>
          <a:xfrm>
            <a:off x="3779912" y="3212976"/>
            <a:ext cx="2430602" cy="369332"/>
          </a:xfrm>
          <a:prstGeom prst="rect">
            <a:avLst/>
          </a:prstGeom>
          <a:noFill/>
        </p:spPr>
        <p:txBody>
          <a:bodyPr wrap="none" rtlCol="0">
            <a:spAutoFit/>
          </a:bodyPr>
          <a:lstStyle/>
          <a:p>
            <a:r>
              <a:rPr lang="cs-CZ" dirty="0" smtClean="0"/>
              <a:t>Počáteční poloha </a:t>
            </a:r>
            <a:r>
              <a:rPr lang="cs-CZ" dirty="0" err="1" smtClean="0"/>
              <a:t>fázoru</a:t>
            </a:r>
            <a:endParaRPr lang="cs-CZ" dirty="0"/>
          </a:p>
        </p:txBody>
      </p:sp>
      <p:sp>
        <p:nvSpPr>
          <p:cNvPr id="36" name="TextovéPole 35"/>
          <p:cNvSpPr txBox="1"/>
          <p:nvPr/>
        </p:nvSpPr>
        <p:spPr>
          <a:xfrm>
            <a:off x="5004048" y="3645025"/>
            <a:ext cx="2565126" cy="584775"/>
          </a:xfrm>
          <a:prstGeom prst="rect">
            <a:avLst/>
          </a:prstGeom>
          <a:noFill/>
        </p:spPr>
        <p:txBody>
          <a:bodyPr wrap="none" rtlCol="0">
            <a:spAutoFit/>
          </a:bodyPr>
          <a:lstStyle/>
          <a:p>
            <a:r>
              <a:rPr lang="cs-CZ" sz="3200" dirty="0" smtClean="0">
                <a:latin typeface="Symbol" pitchFamily="18" charset="2"/>
                <a:cs typeface="Times New Roman"/>
              </a:rPr>
              <a:t>a</a:t>
            </a:r>
            <a:r>
              <a:rPr lang="cs-CZ" sz="3200" baseline="-25000" dirty="0" smtClean="0">
                <a:latin typeface="Times New Roman"/>
                <a:cs typeface="Times New Roman"/>
              </a:rPr>
              <a:t>0 … počáteční fáze</a:t>
            </a:r>
            <a:endParaRPr lang="cs-CZ" sz="3200" dirty="0"/>
          </a:p>
        </p:txBody>
      </p:sp>
      <p:sp>
        <p:nvSpPr>
          <p:cNvPr id="37" name="Obdélník 36"/>
          <p:cNvSpPr/>
          <p:nvPr/>
        </p:nvSpPr>
        <p:spPr>
          <a:xfrm>
            <a:off x="467544" y="4365105"/>
            <a:ext cx="8208912" cy="223224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342900" indent="-342900">
              <a:buFont typeface="+mj-lt"/>
              <a:buAutoNum type="arabicPeriod"/>
            </a:pPr>
            <a:r>
              <a:rPr lang="cs-CZ" dirty="0" smtClean="0"/>
              <a:t>Do pracovního listu nakreslete kartézský souřadný systém a do něj umístěte </a:t>
            </a:r>
            <a:r>
              <a:rPr lang="cs-CZ" dirty="0" err="1" smtClean="0"/>
              <a:t>fázor</a:t>
            </a:r>
            <a:r>
              <a:rPr lang="cs-CZ" dirty="0" smtClean="0"/>
              <a:t> elektrického napětí. Počáteční fáze </a:t>
            </a:r>
            <a:r>
              <a:rPr lang="cs-CZ" dirty="0" smtClean="0">
                <a:latin typeface="Symbol" pitchFamily="18" charset="2"/>
              </a:rPr>
              <a:t>a</a:t>
            </a:r>
            <a:r>
              <a:rPr lang="cs-CZ" baseline="-25000" dirty="0" smtClean="0">
                <a:latin typeface="Symbol" pitchFamily="18" charset="2"/>
              </a:rPr>
              <a:t>0</a:t>
            </a:r>
            <a:r>
              <a:rPr lang="cs-CZ" dirty="0" smtClean="0"/>
              <a:t> = 45°, maximální hodnota je 70,71 V. Měřítko obrázku volte: 1 cm je 10 V.</a:t>
            </a:r>
          </a:p>
          <a:p>
            <a:pPr marL="342900" indent="-342900">
              <a:buFont typeface="+mj-lt"/>
              <a:buAutoNum type="arabicPeriod"/>
            </a:pPr>
            <a:r>
              <a:rPr lang="cs-CZ" dirty="0" smtClean="0"/>
              <a:t>Vypočtěte úhlovou rychlost, je-li frekvence pohybu </a:t>
            </a:r>
            <a:r>
              <a:rPr lang="cs-CZ" dirty="0" err="1" smtClean="0"/>
              <a:t>fázoru</a:t>
            </a:r>
            <a:r>
              <a:rPr lang="cs-CZ" dirty="0" smtClean="0"/>
              <a:t> f = 100 Hz</a:t>
            </a:r>
          </a:p>
          <a:p>
            <a:pPr marL="342900" indent="-342900">
              <a:buFont typeface="+mj-lt"/>
              <a:buAutoNum type="arabicPeriod"/>
            </a:pPr>
            <a:r>
              <a:rPr lang="cs-CZ" dirty="0" smtClean="0"/>
              <a:t>Jaká je efektivní hodnota napětí?</a:t>
            </a:r>
            <a:endParaRPr lang="cs-CZ" dirty="0"/>
          </a:p>
        </p:txBody>
      </p:sp>
      <p:sp>
        <p:nvSpPr>
          <p:cNvPr id="38" name="TextovéPole 37"/>
          <p:cNvSpPr txBox="1"/>
          <p:nvPr/>
        </p:nvSpPr>
        <p:spPr>
          <a:xfrm>
            <a:off x="3851920" y="2852936"/>
            <a:ext cx="599844" cy="369332"/>
          </a:xfrm>
          <a:prstGeom prst="rect">
            <a:avLst/>
          </a:prstGeom>
          <a:noFill/>
        </p:spPr>
        <p:txBody>
          <a:bodyPr wrap="none" rtlCol="0">
            <a:spAutoFit/>
          </a:bodyPr>
          <a:lstStyle/>
          <a:p>
            <a:r>
              <a:rPr lang="cs-CZ" dirty="0" smtClean="0"/>
              <a:t>t = 0</a:t>
            </a:r>
            <a:endParaRPr lang="cs-CZ"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6"/>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1" nodeType="clickEffect">
                                  <p:stCondLst>
                                    <p:cond delay="0"/>
                                  </p:stCondLst>
                                  <p:childTnLst>
                                    <p:set>
                                      <p:cBhvr>
                                        <p:cTn id="50"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p:bldP spid="33" grpId="0"/>
      <p:bldP spid="35" grpId="0"/>
      <p:bldP spid="36" grpId="0"/>
      <p:bldP spid="36" grpId="1"/>
      <p:bldP spid="3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Grp="1" noChangeArrowheads="1"/>
          </p:cNvSpPr>
          <p:nvPr>
            <p:ph type="title"/>
          </p:nvPr>
        </p:nvSpPr>
        <p:spPr>
          <a:xfrm>
            <a:off x="457200" y="274639"/>
            <a:ext cx="8229600" cy="490537"/>
          </a:xfrm>
        </p:spPr>
        <p:style>
          <a:lnRef idx="2">
            <a:schemeClr val="accent6"/>
          </a:lnRef>
          <a:fillRef idx="1">
            <a:schemeClr val="lt1"/>
          </a:fillRef>
          <a:effectRef idx="0">
            <a:schemeClr val="accent6"/>
          </a:effectRef>
          <a:fontRef idx="minor">
            <a:schemeClr val="dk1"/>
          </a:fontRef>
        </p:style>
        <p:txBody>
          <a:bodyPr/>
          <a:lstStyle/>
          <a:p>
            <a:r>
              <a:rPr lang="cs-CZ" sz="2400"/>
              <a:t>RLC obvody</a:t>
            </a:r>
          </a:p>
        </p:txBody>
      </p:sp>
      <p:sp>
        <p:nvSpPr>
          <p:cNvPr id="3077" name="Text Box 5"/>
          <p:cNvSpPr txBox="1">
            <a:spLocks noChangeArrowheads="1"/>
          </p:cNvSpPr>
          <p:nvPr/>
        </p:nvSpPr>
        <p:spPr bwMode="auto">
          <a:xfrm>
            <a:off x="519114" y="979488"/>
            <a:ext cx="2909899" cy="307777"/>
          </a:xfrm>
          <a:prstGeom prst="rect">
            <a:avLst/>
          </a:prstGeom>
          <a:noFill/>
          <a:ln w="9525">
            <a:noFill/>
            <a:miter lim="800000"/>
            <a:headEnd/>
            <a:tailEnd/>
          </a:ln>
          <a:effectLst/>
        </p:spPr>
        <p:txBody>
          <a:bodyPr wrap="none">
            <a:spAutoFit/>
          </a:bodyPr>
          <a:lstStyle/>
          <a:p>
            <a:r>
              <a:rPr lang="cs-CZ" sz="1400"/>
              <a:t>Rezistor v obvodu střídavého proudu:</a:t>
            </a:r>
          </a:p>
        </p:txBody>
      </p:sp>
      <p:grpSp>
        <p:nvGrpSpPr>
          <p:cNvPr id="89" name="Skupina 88"/>
          <p:cNvGrpSpPr/>
          <p:nvPr/>
        </p:nvGrpSpPr>
        <p:grpSpPr>
          <a:xfrm>
            <a:off x="683569" y="1124745"/>
            <a:ext cx="2087563" cy="2232025"/>
            <a:chOff x="684213" y="1341438"/>
            <a:chExt cx="2087562" cy="2232025"/>
          </a:xfrm>
        </p:grpSpPr>
        <p:sp>
          <p:nvSpPr>
            <p:cNvPr id="3078" name="Rectangle 6"/>
            <p:cNvSpPr>
              <a:spLocks noChangeArrowheads="1"/>
            </p:cNvSpPr>
            <p:nvPr/>
          </p:nvSpPr>
          <p:spPr bwMode="auto">
            <a:xfrm>
              <a:off x="1258888" y="2565400"/>
              <a:ext cx="792162" cy="287338"/>
            </a:xfrm>
            <a:prstGeom prst="rect">
              <a:avLst/>
            </a:prstGeom>
            <a:noFill/>
            <a:ln w="9525">
              <a:solidFill>
                <a:schemeClr val="tx1"/>
              </a:solidFill>
              <a:miter lim="800000"/>
              <a:headEnd/>
              <a:tailEnd/>
            </a:ln>
            <a:effectLst/>
          </p:spPr>
          <p:txBody>
            <a:bodyPr wrap="none" anchor="ctr"/>
            <a:lstStyle/>
            <a:p>
              <a:endParaRPr lang="cs-CZ"/>
            </a:p>
          </p:txBody>
        </p:sp>
        <p:sp>
          <p:nvSpPr>
            <p:cNvPr id="3079" name="Line 7"/>
            <p:cNvSpPr>
              <a:spLocks noChangeShapeType="1"/>
            </p:cNvSpPr>
            <p:nvPr/>
          </p:nvSpPr>
          <p:spPr bwMode="auto">
            <a:xfrm flipH="1">
              <a:off x="755650" y="2708275"/>
              <a:ext cx="503238" cy="0"/>
            </a:xfrm>
            <a:prstGeom prst="line">
              <a:avLst/>
            </a:prstGeom>
            <a:noFill/>
            <a:ln w="9525">
              <a:solidFill>
                <a:schemeClr val="tx1"/>
              </a:solidFill>
              <a:round/>
              <a:headEnd/>
              <a:tailEnd/>
            </a:ln>
            <a:effectLst/>
          </p:spPr>
          <p:txBody>
            <a:bodyPr/>
            <a:lstStyle/>
            <a:p>
              <a:endParaRPr lang="cs-CZ"/>
            </a:p>
          </p:txBody>
        </p:sp>
        <p:sp>
          <p:nvSpPr>
            <p:cNvPr id="3080" name="Line 8"/>
            <p:cNvSpPr>
              <a:spLocks noChangeShapeType="1"/>
            </p:cNvSpPr>
            <p:nvPr/>
          </p:nvSpPr>
          <p:spPr bwMode="auto">
            <a:xfrm flipH="1">
              <a:off x="2051050" y="2708275"/>
              <a:ext cx="503238" cy="0"/>
            </a:xfrm>
            <a:prstGeom prst="line">
              <a:avLst/>
            </a:prstGeom>
            <a:noFill/>
            <a:ln w="9525">
              <a:solidFill>
                <a:schemeClr val="tx1"/>
              </a:solidFill>
              <a:round/>
              <a:headEnd/>
              <a:tailEnd/>
            </a:ln>
            <a:effectLst/>
          </p:spPr>
          <p:txBody>
            <a:bodyPr/>
            <a:lstStyle/>
            <a:p>
              <a:endParaRPr lang="cs-CZ"/>
            </a:p>
          </p:txBody>
        </p:sp>
        <p:sp>
          <p:nvSpPr>
            <p:cNvPr id="3081" name="Line 9"/>
            <p:cNvSpPr>
              <a:spLocks noChangeShapeType="1"/>
            </p:cNvSpPr>
            <p:nvPr/>
          </p:nvSpPr>
          <p:spPr bwMode="auto">
            <a:xfrm flipV="1">
              <a:off x="755650" y="1773238"/>
              <a:ext cx="0" cy="935037"/>
            </a:xfrm>
            <a:prstGeom prst="line">
              <a:avLst/>
            </a:prstGeom>
            <a:noFill/>
            <a:ln w="9525">
              <a:solidFill>
                <a:schemeClr val="tx1"/>
              </a:solidFill>
              <a:round/>
              <a:headEnd/>
              <a:tailEnd/>
            </a:ln>
            <a:effectLst/>
          </p:spPr>
          <p:txBody>
            <a:bodyPr/>
            <a:lstStyle/>
            <a:p>
              <a:endParaRPr lang="cs-CZ"/>
            </a:p>
          </p:txBody>
        </p:sp>
        <p:sp>
          <p:nvSpPr>
            <p:cNvPr id="3082" name="Line 10"/>
            <p:cNvSpPr>
              <a:spLocks noChangeShapeType="1"/>
            </p:cNvSpPr>
            <p:nvPr/>
          </p:nvSpPr>
          <p:spPr bwMode="auto">
            <a:xfrm flipV="1">
              <a:off x="2555875" y="1773238"/>
              <a:ext cx="0" cy="215900"/>
            </a:xfrm>
            <a:prstGeom prst="line">
              <a:avLst/>
            </a:prstGeom>
            <a:noFill/>
            <a:ln w="9525">
              <a:solidFill>
                <a:schemeClr val="tx1"/>
              </a:solidFill>
              <a:round/>
              <a:headEnd/>
              <a:tailEnd/>
            </a:ln>
            <a:effectLst/>
          </p:spPr>
          <p:txBody>
            <a:bodyPr/>
            <a:lstStyle/>
            <a:p>
              <a:endParaRPr lang="cs-CZ"/>
            </a:p>
          </p:txBody>
        </p:sp>
        <p:sp>
          <p:nvSpPr>
            <p:cNvPr id="3083" name="Oval 11"/>
            <p:cNvSpPr>
              <a:spLocks noChangeArrowheads="1"/>
            </p:cNvSpPr>
            <p:nvPr/>
          </p:nvSpPr>
          <p:spPr bwMode="auto">
            <a:xfrm>
              <a:off x="684213" y="1628775"/>
              <a:ext cx="142875" cy="144463"/>
            </a:xfrm>
            <a:prstGeom prst="ellipse">
              <a:avLst/>
            </a:prstGeom>
            <a:noFill/>
            <a:ln w="9525">
              <a:solidFill>
                <a:schemeClr val="tx1"/>
              </a:solidFill>
              <a:round/>
              <a:headEnd/>
              <a:tailEnd/>
            </a:ln>
            <a:effectLst/>
          </p:spPr>
          <p:txBody>
            <a:bodyPr wrap="none" anchor="ctr"/>
            <a:lstStyle/>
            <a:p>
              <a:endParaRPr lang="cs-CZ"/>
            </a:p>
          </p:txBody>
        </p:sp>
        <p:sp>
          <p:nvSpPr>
            <p:cNvPr id="3084" name="Oval 12"/>
            <p:cNvSpPr>
              <a:spLocks noChangeArrowheads="1"/>
            </p:cNvSpPr>
            <p:nvPr/>
          </p:nvSpPr>
          <p:spPr bwMode="auto">
            <a:xfrm>
              <a:off x="2484438" y="1628775"/>
              <a:ext cx="142875" cy="144463"/>
            </a:xfrm>
            <a:prstGeom prst="ellipse">
              <a:avLst/>
            </a:prstGeom>
            <a:noFill/>
            <a:ln w="9525">
              <a:solidFill>
                <a:schemeClr val="tx1"/>
              </a:solidFill>
              <a:round/>
              <a:headEnd/>
              <a:tailEnd/>
            </a:ln>
            <a:effectLst/>
          </p:spPr>
          <p:txBody>
            <a:bodyPr wrap="none" anchor="ctr"/>
            <a:lstStyle/>
            <a:p>
              <a:endParaRPr lang="cs-CZ"/>
            </a:p>
          </p:txBody>
        </p:sp>
        <p:sp>
          <p:nvSpPr>
            <p:cNvPr id="3085" name="Oval 13"/>
            <p:cNvSpPr>
              <a:spLocks noChangeArrowheads="1"/>
            </p:cNvSpPr>
            <p:nvPr/>
          </p:nvSpPr>
          <p:spPr bwMode="auto">
            <a:xfrm>
              <a:off x="1403350" y="3068638"/>
              <a:ext cx="503238" cy="504825"/>
            </a:xfrm>
            <a:prstGeom prst="ellipse">
              <a:avLst/>
            </a:prstGeom>
            <a:noFill/>
            <a:ln w="9525">
              <a:solidFill>
                <a:schemeClr val="tx1"/>
              </a:solidFill>
              <a:round/>
              <a:headEnd/>
              <a:tailEnd/>
            </a:ln>
            <a:effectLst/>
          </p:spPr>
          <p:txBody>
            <a:bodyPr wrap="none" anchor="ctr"/>
            <a:lstStyle/>
            <a:p>
              <a:endParaRPr lang="cs-CZ"/>
            </a:p>
          </p:txBody>
        </p:sp>
        <p:sp>
          <p:nvSpPr>
            <p:cNvPr id="3086" name="Oval 14"/>
            <p:cNvSpPr>
              <a:spLocks noChangeArrowheads="1"/>
            </p:cNvSpPr>
            <p:nvPr/>
          </p:nvSpPr>
          <p:spPr bwMode="auto">
            <a:xfrm>
              <a:off x="2268538" y="1989138"/>
              <a:ext cx="503237" cy="503237"/>
            </a:xfrm>
            <a:prstGeom prst="ellipse">
              <a:avLst/>
            </a:prstGeom>
            <a:noFill/>
            <a:ln w="9525">
              <a:solidFill>
                <a:schemeClr val="tx1"/>
              </a:solidFill>
              <a:round/>
              <a:headEnd/>
              <a:tailEnd/>
            </a:ln>
            <a:effectLst/>
          </p:spPr>
          <p:txBody>
            <a:bodyPr wrap="none" anchor="ctr"/>
            <a:lstStyle/>
            <a:p>
              <a:endParaRPr lang="cs-CZ"/>
            </a:p>
          </p:txBody>
        </p:sp>
        <p:sp>
          <p:nvSpPr>
            <p:cNvPr id="3087" name="Line 15"/>
            <p:cNvSpPr>
              <a:spLocks noChangeShapeType="1"/>
            </p:cNvSpPr>
            <p:nvPr/>
          </p:nvSpPr>
          <p:spPr bwMode="auto">
            <a:xfrm flipV="1">
              <a:off x="2555875" y="2492375"/>
              <a:ext cx="0" cy="215900"/>
            </a:xfrm>
            <a:prstGeom prst="line">
              <a:avLst/>
            </a:prstGeom>
            <a:noFill/>
            <a:ln w="9525">
              <a:solidFill>
                <a:schemeClr val="tx1"/>
              </a:solidFill>
              <a:round/>
              <a:headEnd/>
              <a:tailEnd/>
            </a:ln>
            <a:effectLst/>
          </p:spPr>
          <p:txBody>
            <a:bodyPr/>
            <a:lstStyle/>
            <a:p>
              <a:endParaRPr lang="cs-CZ"/>
            </a:p>
          </p:txBody>
        </p:sp>
        <p:sp>
          <p:nvSpPr>
            <p:cNvPr id="3088" name="Line 16"/>
            <p:cNvSpPr>
              <a:spLocks noChangeShapeType="1"/>
            </p:cNvSpPr>
            <p:nvPr/>
          </p:nvSpPr>
          <p:spPr bwMode="auto">
            <a:xfrm>
              <a:off x="1187450" y="1700213"/>
              <a:ext cx="1152525" cy="0"/>
            </a:xfrm>
            <a:prstGeom prst="line">
              <a:avLst/>
            </a:prstGeom>
            <a:noFill/>
            <a:ln w="9525">
              <a:solidFill>
                <a:schemeClr val="tx1"/>
              </a:solidFill>
              <a:round/>
              <a:headEnd/>
              <a:tailEnd type="triangle" w="med" len="med"/>
            </a:ln>
            <a:effectLst/>
          </p:spPr>
          <p:txBody>
            <a:bodyPr/>
            <a:lstStyle/>
            <a:p>
              <a:endParaRPr lang="cs-CZ"/>
            </a:p>
          </p:txBody>
        </p:sp>
        <p:sp>
          <p:nvSpPr>
            <p:cNvPr id="3089" name="Text Box 17"/>
            <p:cNvSpPr txBox="1">
              <a:spLocks noChangeArrowheads="1"/>
            </p:cNvSpPr>
            <p:nvPr/>
          </p:nvSpPr>
          <p:spPr bwMode="auto">
            <a:xfrm>
              <a:off x="1547813" y="1341438"/>
              <a:ext cx="332142" cy="369332"/>
            </a:xfrm>
            <a:prstGeom prst="rect">
              <a:avLst/>
            </a:prstGeom>
            <a:noFill/>
            <a:ln w="9525">
              <a:noFill/>
              <a:miter lim="800000"/>
              <a:headEnd/>
              <a:tailEnd/>
            </a:ln>
            <a:effectLst/>
          </p:spPr>
          <p:txBody>
            <a:bodyPr wrap="none">
              <a:spAutoFit/>
            </a:bodyPr>
            <a:lstStyle/>
            <a:p>
              <a:r>
                <a:rPr lang="cs-CZ"/>
                <a:t>U</a:t>
              </a:r>
            </a:p>
          </p:txBody>
        </p:sp>
        <p:sp>
          <p:nvSpPr>
            <p:cNvPr id="3090" name="Text Box 18"/>
            <p:cNvSpPr txBox="1">
              <a:spLocks noChangeArrowheads="1"/>
            </p:cNvSpPr>
            <p:nvPr/>
          </p:nvSpPr>
          <p:spPr bwMode="auto">
            <a:xfrm>
              <a:off x="2392363" y="2081213"/>
              <a:ext cx="317716" cy="369332"/>
            </a:xfrm>
            <a:prstGeom prst="rect">
              <a:avLst/>
            </a:prstGeom>
            <a:noFill/>
            <a:ln w="9525">
              <a:noFill/>
              <a:miter lim="800000"/>
              <a:headEnd/>
              <a:tailEnd/>
            </a:ln>
            <a:effectLst/>
          </p:spPr>
          <p:txBody>
            <a:bodyPr wrap="none">
              <a:spAutoFit/>
            </a:bodyPr>
            <a:lstStyle/>
            <a:p>
              <a:r>
                <a:rPr lang="cs-CZ"/>
                <a:t>A</a:t>
              </a:r>
            </a:p>
          </p:txBody>
        </p:sp>
        <p:sp>
          <p:nvSpPr>
            <p:cNvPr id="3091" name="Text Box 19"/>
            <p:cNvSpPr txBox="1">
              <a:spLocks noChangeArrowheads="1"/>
            </p:cNvSpPr>
            <p:nvPr/>
          </p:nvSpPr>
          <p:spPr bwMode="auto">
            <a:xfrm>
              <a:off x="1455738" y="3160713"/>
              <a:ext cx="316112" cy="369332"/>
            </a:xfrm>
            <a:prstGeom prst="rect">
              <a:avLst/>
            </a:prstGeom>
            <a:noFill/>
            <a:ln w="9525">
              <a:noFill/>
              <a:miter lim="800000"/>
              <a:headEnd/>
              <a:tailEnd/>
            </a:ln>
            <a:effectLst/>
          </p:spPr>
          <p:txBody>
            <a:bodyPr wrap="none">
              <a:spAutoFit/>
            </a:bodyPr>
            <a:lstStyle/>
            <a:p>
              <a:r>
                <a:rPr lang="cs-CZ"/>
                <a:t>V</a:t>
              </a:r>
            </a:p>
          </p:txBody>
        </p:sp>
        <p:sp>
          <p:nvSpPr>
            <p:cNvPr id="3092" name="Line 20"/>
            <p:cNvSpPr>
              <a:spLocks noChangeShapeType="1"/>
            </p:cNvSpPr>
            <p:nvPr/>
          </p:nvSpPr>
          <p:spPr bwMode="auto">
            <a:xfrm flipH="1">
              <a:off x="1042988" y="3284538"/>
              <a:ext cx="360362" cy="0"/>
            </a:xfrm>
            <a:prstGeom prst="line">
              <a:avLst/>
            </a:prstGeom>
            <a:noFill/>
            <a:ln w="9525">
              <a:solidFill>
                <a:schemeClr val="tx1"/>
              </a:solidFill>
              <a:round/>
              <a:headEnd/>
              <a:tailEnd/>
            </a:ln>
            <a:effectLst/>
          </p:spPr>
          <p:txBody>
            <a:bodyPr/>
            <a:lstStyle/>
            <a:p>
              <a:endParaRPr lang="cs-CZ"/>
            </a:p>
          </p:txBody>
        </p:sp>
        <p:sp>
          <p:nvSpPr>
            <p:cNvPr id="3093" name="Line 21"/>
            <p:cNvSpPr>
              <a:spLocks noChangeShapeType="1"/>
            </p:cNvSpPr>
            <p:nvPr/>
          </p:nvSpPr>
          <p:spPr bwMode="auto">
            <a:xfrm flipH="1">
              <a:off x="1908175" y="3284538"/>
              <a:ext cx="360363" cy="0"/>
            </a:xfrm>
            <a:prstGeom prst="line">
              <a:avLst/>
            </a:prstGeom>
            <a:noFill/>
            <a:ln w="9525">
              <a:solidFill>
                <a:schemeClr val="tx1"/>
              </a:solidFill>
              <a:round/>
              <a:headEnd/>
              <a:tailEnd/>
            </a:ln>
            <a:effectLst/>
          </p:spPr>
          <p:txBody>
            <a:bodyPr/>
            <a:lstStyle/>
            <a:p>
              <a:endParaRPr lang="cs-CZ"/>
            </a:p>
          </p:txBody>
        </p:sp>
        <p:sp>
          <p:nvSpPr>
            <p:cNvPr id="3094" name="Line 22"/>
            <p:cNvSpPr>
              <a:spLocks noChangeShapeType="1"/>
            </p:cNvSpPr>
            <p:nvPr/>
          </p:nvSpPr>
          <p:spPr bwMode="auto">
            <a:xfrm flipV="1">
              <a:off x="1042988" y="2708275"/>
              <a:ext cx="0" cy="576263"/>
            </a:xfrm>
            <a:prstGeom prst="line">
              <a:avLst/>
            </a:prstGeom>
            <a:noFill/>
            <a:ln w="9525">
              <a:solidFill>
                <a:schemeClr val="tx1"/>
              </a:solidFill>
              <a:round/>
              <a:headEnd/>
              <a:tailEnd type="triangle" w="med" len="med"/>
            </a:ln>
            <a:effectLst/>
          </p:spPr>
          <p:txBody>
            <a:bodyPr/>
            <a:lstStyle/>
            <a:p>
              <a:endParaRPr lang="cs-CZ"/>
            </a:p>
          </p:txBody>
        </p:sp>
        <p:sp>
          <p:nvSpPr>
            <p:cNvPr id="3095" name="Line 23"/>
            <p:cNvSpPr>
              <a:spLocks noChangeShapeType="1"/>
            </p:cNvSpPr>
            <p:nvPr/>
          </p:nvSpPr>
          <p:spPr bwMode="auto">
            <a:xfrm flipV="1">
              <a:off x="2268538" y="2708275"/>
              <a:ext cx="0" cy="576263"/>
            </a:xfrm>
            <a:prstGeom prst="line">
              <a:avLst/>
            </a:prstGeom>
            <a:noFill/>
            <a:ln w="9525">
              <a:solidFill>
                <a:schemeClr val="tx1"/>
              </a:solidFill>
              <a:round/>
              <a:headEnd/>
              <a:tailEnd type="triangle" w="med" len="med"/>
            </a:ln>
            <a:effectLst/>
          </p:spPr>
          <p:txBody>
            <a:bodyPr/>
            <a:lstStyle/>
            <a:p>
              <a:endParaRPr lang="cs-CZ"/>
            </a:p>
          </p:txBody>
        </p:sp>
        <p:sp>
          <p:nvSpPr>
            <p:cNvPr id="3096" name="Text Box 24"/>
            <p:cNvSpPr txBox="1">
              <a:spLocks noChangeArrowheads="1"/>
            </p:cNvSpPr>
            <p:nvPr/>
          </p:nvSpPr>
          <p:spPr bwMode="auto">
            <a:xfrm>
              <a:off x="1527175" y="2152650"/>
              <a:ext cx="309700" cy="369332"/>
            </a:xfrm>
            <a:prstGeom prst="rect">
              <a:avLst/>
            </a:prstGeom>
            <a:noFill/>
            <a:ln w="9525">
              <a:noFill/>
              <a:miter lim="800000"/>
              <a:headEnd/>
              <a:tailEnd/>
            </a:ln>
            <a:effectLst/>
          </p:spPr>
          <p:txBody>
            <a:bodyPr wrap="none">
              <a:spAutoFit/>
            </a:bodyPr>
            <a:lstStyle/>
            <a:p>
              <a:r>
                <a:rPr lang="cs-CZ"/>
                <a:t>R</a:t>
              </a:r>
            </a:p>
          </p:txBody>
        </p:sp>
      </p:grpSp>
      <p:sp>
        <p:nvSpPr>
          <p:cNvPr id="3097" name="Line 25"/>
          <p:cNvSpPr>
            <a:spLocks noChangeShapeType="1"/>
          </p:cNvSpPr>
          <p:nvPr/>
        </p:nvSpPr>
        <p:spPr bwMode="auto">
          <a:xfrm>
            <a:off x="3708400" y="1484314"/>
            <a:ext cx="0" cy="1800225"/>
          </a:xfrm>
          <a:prstGeom prst="line">
            <a:avLst/>
          </a:prstGeom>
          <a:noFill/>
          <a:ln w="9525">
            <a:solidFill>
              <a:schemeClr val="tx1"/>
            </a:solidFill>
            <a:round/>
            <a:headEnd/>
            <a:tailEnd/>
          </a:ln>
          <a:effectLst/>
        </p:spPr>
        <p:txBody>
          <a:bodyPr/>
          <a:lstStyle/>
          <a:p>
            <a:endParaRPr lang="cs-CZ"/>
          </a:p>
        </p:txBody>
      </p:sp>
      <p:sp>
        <p:nvSpPr>
          <p:cNvPr id="3098" name="Line 26"/>
          <p:cNvSpPr>
            <a:spLocks noChangeShapeType="1"/>
          </p:cNvSpPr>
          <p:nvPr/>
        </p:nvSpPr>
        <p:spPr bwMode="auto">
          <a:xfrm>
            <a:off x="3419477" y="2420938"/>
            <a:ext cx="3744913" cy="0"/>
          </a:xfrm>
          <a:prstGeom prst="line">
            <a:avLst/>
          </a:prstGeom>
          <a:noFill/>
          <a:ln w="9525">
            <a:solidFill>
              <a:schemeClr val="tx1"/>
            </a:solidFill>
            <a:round/>
            <a:headEnd/>
            <a:tailEnd/>
          </a:ln>
          <a:effectLst/>
        </p:spPr>
        <p:txBody>
          <a:bodyPr/>
          <a:lstStyle/>
          <a:p>
            <a:endParaRPr lang="cs-CZ"/>
          </a:p>
        </p:txBody>
      </p:sp>
      <p:sp>
        <p:nvSpPr>
          <p:cNvPr id="3099" name="Freeform 27"/>
          <p:cNvSpPr>
            <a:spLocks/>
          </p:cNvSpPr>
          <p:nvPr/>
        </p:nvSpPr>
        <p:spPr bwMode="auto">
          <a:xfrm>
            <a:off x="3708402" y="1712913"/>
            <a:ext cx="2303463" cy="1428750"/>
          </a:xfrm>
          <a:custGeom>
            <a:avLst/>
            <a:gdLst/>
            <a:ahLst/>
            <a:cxnLst>
              <a:cxn ang="0">
                <a:pos x="0" y="446"/>
              </a:cxn>
              <a:cxn ang="0">
                <a:pos x="272" y="128"/>
              </a:cxn>
              <a:cxn ang="0">
                <a:pos x="408" y="38"/>
              </a:cxn>
              <a:cxn ang="0">
                <a:pos x="589" y="38"/>
              </a:cxn>
              <a:cxn ang="0">
                <a:pos x="816" y="265"/>
              </a:cxn>
              <a:cxn ang="0">
                <a:pos x="1179" y="763"/>
              </a:cxn>
              <a:cxn ang="0">
                <a:pos x="1406" y="900"/>
              </a:cxn>
              <a:cxn ang="0">
                <a:pos x="1587" y="900"/>
              </a:cxn>
              <a:cxn ang="0">
                <a:pos x="1678" y="854"/>
              </a:cxn>
              <a:cxn ang="0">
                <a:pos x="1859" y="673"/>
              </a:cxn>
              <a:cxn ang="0">
                <a:pos x="2041" y="446"/>
              </a:cxn>
            </a:cxnLst>
            <a:rect l="0" t="0" r="r" b="b"/>
            <a:pathLst>
              <a:path w="2041" h="923">
                <a:moveTo>
                  <a:pt x="0" y="446"/>
                </a:moveTo>
                <a:cubicBezTo>
                  <a:pt x="102" y="321"/>
                  <a:pt x="204" y="196"/>
                  <a:pt x="272" y="128"/>
                </a:cubicBezTo>
                <a:cubicBezTo>
                  <a:pt x="340" y="60"/>
                  <a:pt x="355" y="53"/>
                  <a:pt x="408" y="38"/>
                </a:cubicBezTo>
                <a:cubicBezTo>
                  <a:pt x="461" y="23"/>
                  <a:pt x="521" y="0"/>
                  <a:pt x="589" y="38"/>
                </a:cubicBezTo>
                <a:cubicBezTo>
                  <a:pt x="657" y="76"/>
                  <a:pt x="718" y="144"/>
                  <a:pt x="816" y="265"/>
                </a:cubicBezTo>
                <a:cubicBezTo>
                  <a:pt x="914" y="386"/>
                  <a:pt x="1081" y="657"/>
                  <a:pt x="1179" y="763"/>
                </a:cubicBezTo>
                <a:cubicBezTo>
                  <a:pt x="1277" y="869"/>
                  <a:pt x="1338" y="877"/>
                  <a:pt x="1406" y="900"/>
                </a:cubicBezTo>
                <a:cubicBezTo>
                  <a:pt x="1474" y="923"/>
                  <a:pt x="1542" y="908"/>
                  <a:pt x="1587" y="900"/>
                </a:cubicBezTo>
                <a:cubicBezTo>
                  <a:pt x="1632" y="892"/>
                  <a:pt x="1633" y="892"/>
                  <a:pt x="1678" y="854"/>
                </a:cubicBezTo>
                <a:cubicBezTo>
                  <a:pt x="1723" y="816"/>
                  <a:pt x="1798" y="741"/>
                  <a:pt x="1859" y="673"/>
                </a:cubicBezTo>
                <a:cubicBezTo>
                  <a:pt x="1920" y="605"/>
                  <a:pt x="2011" y="484"/>
                  <a:pt x="2041" y="446"/>
                </a:cubicBezTo>
              </a:path>
            </a:pathLst>
          </a:custGeom>
          <a:noFill/>
          <a:ln w="28575" cmpd="sng">
            <a:solidFill>
              <a:schemeClr val="accent2"/>
            </a:solidFill>
            <a:round/>
            <a:headEnd/>
            <a:tailEnd/>
          </a:ln>
          <a:effectLst/>
        </p:spPr>
        <p:txBody>
          <a:bodyPr/>
          <a:lstStyle/>
          <a:p>
            <a:endParaRPr lang="cs-CZ"/>
          </a:p>
        </p:txBody>
      </p:sp>
      <p:sp>
        <p:nvSpPr>
          <p:cNvPr id="3100" name="Freeform 28"/>
          <p:cNvSpPr>
            <a:spLocks/>
          </p:cNvSpPr>
          <p:nvPr/>
        </p:nvSpPr>
        <p:spPr bwMode="auto">
          <a:xfrm>
            <a:off x="3708402" y="2133601"/>
            <a:ext cx="2303463" cy="576263"/>
          </a:xfrm>
          <a:custGeom>
            <a:avLst/>
            <a:gdLst/>
            <a:ahLst/>
            <a:cxnLst>
              <a:cxn ang="0">
                <a:pos x="0" y="446"/>
              </a:cxn>
              <a:cxn ang="0">
                <a:pos x="272" y="128"/>
              </a:cxn>
              <a:cxn ang="0">
                <a:pos x="408" y="38"/>
              </a:cxn>
              <a:cxn ang="0">
                <a:pos x="589" y="38"/>
              </a:cxn>
              <a:cxn ang="0">
                <a:pos x="816" y="265"/>
              </a:cxn>
              <a:cxn ang="0">
                <a:pos x="1179" y="763"/>
              </a:cxn>
              <a:cxn ang="0">
                <a:pos x="1406" y="900"/>
              </a:cxn>
              <a:cxn ang="0">
                <a:pos x="1587" y="900"/>
              </a:cxn>
              <a:cxn ang="0">
                <a:pos x="1678" y="854"/>
              </a:cxn>
              <a:cxn ang="0">
                <a:pos x="1859" y="673"/>
              </a:cxn>
              <a:cxn ang="0">
                <a:pos x="2041" y="446"/>
              </a:cxn>
            </a:cxnLst>
            <a:rect l="0" t="0" r="r" b="b"/>
            <a:pathLst>
              <a:path w="2041" h="923">
                <a:moveTo>
                  <a:pt x="0" y="446"/>
                </a:moveTo>
                <a:cubicBezTo>
                  <a:pt x="102" y="321"/>
                  <a:pt x="204" y="196"/>
                  <a:pt x="272" y="128"/>
                </a:cubicBezTo>
                <a:cubicBezTo>
                  <a:pt x="340" y="60"/>
                  <a:pt x="355" y="53"/>
                  <a:pt x="408" y="38"/>
                </a:cubicBezTo>
                <a:cubicBezTo>
                  <a:pt x="461" y="23"/>
                  <a:pt x="521" y="0"/>
                  <a:pt x="589" y="38"/>
                </a:cubicBezTo>
                <a:cubicBezTo>
                  <a:pt x="657" y="76"/>
                  <a:pt x="718" y="144"/>
                  <a:pt x="816" y="265"/>
                </a:cubicBezTo>
                <a:cubicBezTo>
                  <a:pt x="914" y="386"/>
                  <a:pt x="1081" y="657"/>
                  <a:pt x="1179" y="763"/>
                </a:cubicBezTo>
                <a:cubicBezTo>
                  <a:pt x="1277" y="869"/>
                  <a:pt x="1338" y="877"/>
                  <a:pt x="1406" y="900"/>
                </a:cubicBezTo>
                <a:cubicBezTo>
                  <a:pt x="1474" y="923"/>
                  <a:pt x="1542" y="908"/>
                  <a:pt x="1587" y="900"/>
                </a:cubicBezTo>
                <a:cubicBezTo>
                  <a:pt x="1632" y="892"/>
                  <a:pt x="1633" y="892"/>
                  <a:pt x="1678" y="854"/>
                </a:cubicBezTo>
                <a:cubicBezTo>
                  <a:pt x="1723" y="816"/>
                  <a:pt x="1798" y="741"/>
                  <a:pt x="1859" y="673"/>
                </a:cubicBezTo>
                <a:cubicBezTo>
                  <a:pt x="1920" y="605"/>
                  <a:pt x="2011" y="484"/>
                  <a:pt x="2041" y="446"/>
                </a:cubicBezTo>
              </a:path>
            </a:pathLst>
          </a:custGeom>
          <a:noFill/>
          <a:ln w="28575" cmpd="sng">
            <a:solidFill>
              <a:srgbClr val="FF0000"/>
            </a:solidFill>
            <a:round/>
            <a:headEnd/>
            <a:tailEnd/>
          </a:ln>
          <a:effectLst/>
        </p:spPr>
        <p:txBody>
          <a:bodyPr/>
          <a:lstStyle/>
          <a:p>
            <a:endParaRPr lang="cs-CZ"/>
          </a:p>
        </p:txBody>
      </p:sp>
      <p:sp>
        <p:nvSpPr>
          <p:cNvPr id="3101" name="Line 29"/>
          <p:cNvSpPr>
            <a:spLocks noChangeShapeType="1"/>
          </p:cNvSpPr>
          <p:nvPr/>
        </p:nvSpPr>
        <p:spPr bwMode="auto">
          <a:xfrm flipV="1">
            <a:off x="4284663" y="1700214"/>
            <a:ext cx="0" cy="720725"/>
          </a:xfrm>
          <a:prstGeom prst="line">
            <a:avLst/>
          </a:prstGeom>
          <a:noFill/>
          <a:ln w="9525">
            <a:solidFill>
              <a:schemeClr val="tx1"/>
            </a:solidFill>
            <a:round/>
            <a:headEnd/>
            <a:tailEnd type="triangle" w="med" len="med"/>
          </a:ln>
          <a:effectLst/>
        </p:spPr>
        <p:txBody>
          <a:bodyPr/>
          <a:lstStyle/>
          <a:p>
            <a:endParaRPr lang="cs-CZ"/>
          </a:p>
        </p:txBody>
      </p:sp>
      <p:sp>
        <p:nvSpPr>
          <p:cNvPr id="3102" name="Line 30"/>
          <p:cNvSpPr>
            <a:spLocks noChangeShapeType="1"/>
          </p:cNvSpPr>
          <p:nvPr/>
        </p:nvSpPr>
        <p:spPr bwMode="auto">
          <a:xfrm flipV="1">
            <a:off x="4211639" y="2133600"/>
            <a:ext cx="0" cy="287338"/>
          </a:xfrm>
          <a:prstGeom prst="line">
            <a:avLst/>
          </a:prstGeom>
          <a:noFill/>
          <a:ln w="9525">
            <a:solidFill>
              <a:schemeClr val="tx1"/>
            </a:solidFill>
            <a:round/>
            <a:headEnd/>
            <a:tailEnd type="triangle" w="med" len="med"/>
          </a:ln>
          <a:effectLst/>
        </p:spPr>
        <p:txBody>
          <a:bodyPr/>
          <a:lstStyle/>
          <a:p>
            <a:endParaRPr lang="cs-CZ"/>
          </a:p>
        </p:txBody>
      </p:sp>
      <p:sp>
        <p:nvSpPr>
          <p:cNvPr id="3103" name="AutoShape 31"/>
          <p:cNvSpPr>
            <a:spLocks/>
          </p:cNvSpPr>
          <p:nvPr/>
        </p:nvSpPr>
        <p:spPr bwMode="auto">
          <a:xfrm>
            <a:off x="5080001" y="1298576"/>
            <a:ext cx="715963" cy="401638"/>
          </a:xfrm>
          <a:prstGeom prst="borderCallout1">
            <a:avLst>
              <a:gd name="adj1" fmla="val 28458"/>
              <a:gd name="adj2" fmla="val -10644"/>
              <a:gd name="adj3" fmla="val 171935"/>
              <a:gd name="adj4" fmla="val -111088"/>
            </a:avLst>
          </a:prstGeom>
          <a:solidFill>
            <a:srgbClr val="E1F898"/>
          </a:solidFill>
          <a:ln w="9525">
            <a:solidFill>
              <a:schemeClr val="tx1"/>
            </a:solidFill>
            <a:miter lim="800000"/>
            <a:headEnd/>
            <a:tailEnd/>
          </a:ln>
          <a:effectLst/>
        </p:spPr>
        <p:txBody>
          <a:bodyPr/>
          <a:lstStyle/>
          <a:p>
            <a:pPr algn="ctr"/>
            <a:r>
              <a:rPr lang="cs-CZ"/>
              <a:t>U</a:t>
            </a:r>
            <a:r>
              <a:rPr lang="cs-CZ" baseline="-25000"/>
              <a:t>max</a:t>
            </a:r>
            <a:endParaRPr lang="cs-CZ"/>
          </a:p>
        </p:txBody>
      </p:sp>
      <p:sp>
        <p:nvSpPr>
          <p:cNvPr id="3104" name="AutoShape 32"/>
          <p:cNvSpPr>
            <a:spLocks/>
          </p:cNvSpPr>
          <p:nvPr/>
        </p:nvSpPr>
        <p:spPr bwMode="auto">
          <a:xfrm>
            <a:off x="5076825" y="1844676"/>
            <a:ext cx="715963" cy="401638"/>
          </a:xfrm>
          <a:prstGeom prst="borderCallout1">
            <a:avLst>
              <a:gd name="adj1" fmla="val 28458"/>
              <a:gd name="adj2" fmla="val -10644"/>
              <a:gd name="adj3" fmla="val 110671"/>
              <a:gd name="adj4" fmla="val -117958"/>
            </a:avLst>
          </a:prstGeom>
          <a:solidFill>
            <a:srgbClr val="E1F898"/>
          </a:solidFill>
          <a:ln w="9525">
            <a:solidFill>
              <a:schemeClr val="tx1"/>
            </a:solidFill>
            <a:miter lim="800000"/>
            <a:headEnd/>
            <a:tailEnd/>
          </a:ln>
          <a:effectLst/>
        </p:spPr>
        <p:txBody>
          <a:bodyPr/>
          <a:lstStyle/>
          <a:p>
            <a:pPr algn="ctr"/>
            <a:r>
              <a:rPr lang="cs-CZ"/>
              <a:t>I</a:t>
            </a:r>
            <a:r>
              <a:rPr lang="cs-CZ" baseline="-25000"/>
              <a:t>max</a:t>
            </a:r>
            <a:endParaRPr lang="cs-CZ"/>
          </a:p>
        </p:txBody>
      </p:sp>
      <p:sp>
        <p:nvSpPr>
          <p:cNvPr id="3105" name="Line 33"/>
          <p:cNvSpPr>
            <a:spLocks noChangeShapeType="1"/>
          </p:cNvSpPr>
          <p:nvPr/>
        </p:nvSpPr>
        <p:spPr bwMode="auto">
          <a:xfrm>
            <a:off x="6608763" y="2544763"/>
            <a:ext cx="576263" cy="0"/>
          </a:xfrm>
          <a:prstGeom prst="line">
            <a:avLst/>
          </a:prstGeom>
          <a:noFill/>
          <a:ln w="9525">
            <a:solidFill>
              <a:schemeClr val="tx1"/>
            </a:solidFill>
            <a:round/>
            <a:headEnd/>
            <a:tailEnd type="triangle" w="med" len="med"/>
          </a:ln>
          <a:effectLst/>
        </p:spPr>
        <p:txBody>
          <a:bodyPr/>
          <a:lstStyle/>
          <a:p>
            <a:endParaRPr lang="cs-CZ"/>
          </a:p>
        </p:txBody>
      </p:sp>
      <p:sp>
        <p:nvSpPr>
          <p:cNvPr id="3106" name="Text Box 34"/>
          <p:cNvSpPr txBox="1">
            <a:spLocks noChangeArrowheads="1"/>
          </p:cNvSpPr>
          <p:nvPr/>
        </p:nvSpPr>
        <p:spPr bwMode="auto">
          <a:xfrm>
            <a:off x="6948488" y="2492375"/>
            <a:ext cx="261610" cy="369332"/>
          </a:xfrm>
          <a:prstGeom prst="rect">
            <a:avLst/>
          </a:prstGeom>
          <a:noFill/>
          <a:ln w="9525">
            <a:noFill/>
            <a:miter lim="800000"/>
            <a:headEnd/>
            <a:tailEnd/>
          </a:ln>
          <a:effectLst/>
        </p:spPr>
        <p:txBody>
          <a:bodyPr wrap="none">
            <a:spAutoFit/>
          </a:bodyPr>
          <a:lstStyle/>
          <a:p>
            <a:r>
              <a:rPr lang="cs-CZ"/>
              <a:t>t</a:t>
            </a:r>
          </a:p>
        </p:txBody>
      </p:sp>
      <p:sp>
        <p:nvSpPr>
          <p:cNvPr id="3107" name="Line 35"/>
          <p:cNvSpPr>
            <a:spLocks noChangeShapeType="1"/>
          </p:cNvSpPr>
          <p:nvPr/>
        </p:nvSpPr>
        <p:spPr bwMode="auto">
          <a:xfrm flipV="1">
            <a:off x="3635375" y="1412875"/>
            <a:ext cx="0" cy="647700"/>
          </a:xfrm>
          <a:prstGeom prst="line">
            <a:avLst/>
          </a:prstGeom>
          <a:noFill/>
          <a:ln w="9525">
            <a:solidFill>
              <a:schemeClr val="tx1"/>
            </a:solidFill>
            <a:round/>
            <a:headEnd/>
            <a:tailEnd type="triangle" w="med" len="med"/>
          </a:ln>
          <a:effectLst/>
        </p:spPr>
        <p:txBody>
          <a:bodyPr/>
          <a:lstStyle/>
          <a:p>
            <a:endParaRPr lang="cs-CZ"/>
          </a:p>
        </p:txBody>
      </p:sp>
      <p:sp>
        <p:nvSpPr>
          <p:cNvPr id="3108" name="Text Box 36"/>
          <p:cNvSpPr txBox="1">
            <a:spLocks noChangeArrowheads="1"/>
          </p:cNvSpPr>
          <p:nvPr/>
        </p:nvSpPr>
        <p:spPr bwMode="auto">
          <a:xfrm rot="16200000">
            <a:off x="3151932" y="1617147"/>
            <a:ext cx="470000" cy="369332"/>
          </a:xfrm>
          <a:prstGeom prst="rect">
            <a:avLst/>
          </a:prstGeom>
          <a:noFill/>
          <a:ln w="9525">
            <a:noFill/>
            <a:miter lim="800000"/>
            <a:headEnd/>
            <a:tailEnd/>
          </a:ln>
          <a:effectLst/>
        </p:spPr>
        <p:txBody>
          <a:bodyPr wrap="none">
            <a:spAutoFit/>
          </a:bodyPr>
          <a:lstStyle/>
          <a:p>
            <a:r>
              <a:rPr lang="cs-CZ"/>
              <a:t>u, i</a:t>
            </a:r>
          </a:p>
        </p:txBody>
      </p:sp>
      <p:sp>
        <p:nvSpPr>
          <p:cNvPr id="3109" name="Line 37"/>
          <p:cNvSpPr>
            <a:spLocks noChangeShapeType="1"/>
          </p:cNvSpPr>
          <p:nvPr/>
        </p:nvSpPr>
        <p:spPr bwMode="auto">
          <a:xfrm>
            <a:off x="6659565" y="1700213"/>
            <a:ext cx="1944687" cy="0"/>
          </a:xfrm>
          <a:prstGeom prst="line">
            <a:avLst/>
          </a:prstGeom>
          <a:noFill/>
          <a:ln w="38100">
            <a:solidFill>
              <a:schemeClr val="accent2"/>
            </a:solidFill>
            <a:round/>
            <a:headEnd/>
            <a:tailEnd type="triangle" w="med" len="med"/>
          </a:ln>
          <a:effectLst/>
        </p:spPr>
        <p:txBody>
          <a:bodyPr/>
          <a:lstStyle/>
          <a:p>
            <a:endParaRPr lang="cs-CZ"/>
          </a:p>
        </p:txBody>
      </p:sp>
      <p:sp>
        <p:nvSpPr>
          <p:cNvPr id="3110" name="Line 38"/>
          <p:cNvSpPr>
            <a:spLocks noChangeShapeType="1"/>
          </p:cNvSpPr>
          <p:nvPr/>
        </p:nvSpPr>
        <p:spPr bwMode="auto">
          <a:xfrm>
            <a:off x="6659563" y="1771650"/>
            <a:ext cx="792163" cy="0"/>
          </a:xfrm>
          <a:prstGeom prst="line">
            <a:avLst/>
          </a:prstGeom>
          <a:noFill/>
          <a:ln w="38100">
            <a:solidFill>
              <a:srgbClr val="FF0000"/>
            </a:solidFill>
            <a:round/>
            <a:headEnd/>
            <a:tailEnd type="triangle" w="med" len="med"/>
          </a:ln>
          <a:effectLst/>
        </p:spPr>
        <p:txBody>
          <a:bodyPr/>
          <a:lstStyle/>
          <a:p>
            <a:endParaRPr lang="cs-CZ"/>
          </a:p>
        </p:txBody>
      </p:sp>
      <p:sp>
        <p:nvSpPr>
          <p:cNvPr id="3111" name="Text Box 39"/>
          <p:cNvSpPr txBox="1">
            <a:spLocks noChangeArrowheads="1"/>
          </p:cNvSpPr>
          <p:nvPr/>
        </p:nvSpPr>
        <p:spPr bwMode="auto">
          <a:xfrm>
            <a:off x="8316913" y="1196975"/>
            <a:ext cx="332142" cy="369332"/>
          </a:xfrm>
          <a:prstGeom prst="rect">
            <a:avLst/>
          </a:prstGeom>
          <a:noFill/>
          <a:ln w="9525">
            <a:noFill/>
            <a:miter lim="800000"/>
            <a:headEnd/>
            <a:tailEnd/>
          </a:ln>
          <a:effectLst/>
        </p:spPr>
        <p:txBody>
          <a:bodyPr wrap="none">
            <a:spAutoFit/>
          </a:bodyPr>
          <a:lstStyle/>
          <a:p>
            <a:r>
              <a:rPr lang="cs-CZ"/>
              <a:t>U</a:t>
            </a:r>
          </a:p>
        </p:txBody>
      </p:sp>
      <p:sp>
        <p:nvSpPr>
          <p:cNvPr id="3112" name="Text Box 40"/>
          <p:cNvSpPr txBox="1">
            <a:spLocks noChangeArrowheads="1"/>
          </p:cNvSpPr>
          <p:nvPr/>
        </p:nvSpPr>
        <p:spPr bwMode="auto">
          <a:xfrm>
            <a:off x="7451726" y="1844675"/>
            <a:ext cx="242374" cy="369332"/>
          </a:xfrm>
          <a:prstGeom prst="rect">
            <a:avLst/>
          </a:prstGeom>
          <a:noFill/>
          <a:ln w="9525">
            <a:noFill/>
            <a:miter lim="800000"/>
            <a:headEnd/>
            <a:tailEnd/>
          </a:ln>
          <a:effectLst/>
        </p:spPr>
        <p:txBody>
          <a:bodyPr wrap="none">
            <a:spAutoFit/>
          </a:bodyPr>
          <a:lstStyle/>
          <a:p>
            <a:r>
              <a:rPr lang="cs-CZ"/>
              <a:t>I</a:t>
            </a:r>
          </a:p>
        </p:txBody>
      </p:sp>
      <p:sp>
        <p:nvSpPr>
          <p:cNvPr id="3113" name="Line 41"/>
          <p:cNvSpPr>
            <a:spLocks noChangeShapeType="1"/>
          </p:cNvSpPr>
          <p:nvPr/>
        </p:nvSpPr>
        <p:spPr bwMode="auto">
          <a:xfrm>
            <a:off x="8408989" y="1177925"/>
            <a:ext cx="144463" cy="0"/>
          </a:xfrm>
          <a:prstGeom prst="line">
            <a:avLst/>
          </a:prstGeom>
          <a:noFill/>
          <a:ln w="38100">
            <a:solidFill>
              <a:schemeClr val="tx1"/>
            </a:solidFill>
            <a:round/>
            <a:headEnd/>
            <a:tailEnd/>
          </a:ln>
          <a:effectLst/>
        </p:spPr>
        <p:txBody>
          <a:bodyPr/>
          <a:lstStyle/>
          <a:p>
            <a:endParaRPr lang="cs-CZ"/>
          </a:p>
        </p:txBody>
      </p:sp>
      <p:sp>
        <p:nvSpPr>
          <p:cNvPr id="3114" name="Line 42"/>
          <p:cNvSpPr>
            <a:spLocks noChangeShapeType="1"/>
          </p:cNvSpPr>
          <p:nvPr/>
        </p:nvSpPr>
        <p:spPr bwMode="auto">
          <a:xfrm>
            <a:off x="7451725" y="1844675"/>
            <a:ext cx="142875" cy="0"/>
          </a:xfrm>
          <a:prstGeom prst="line">
            <a:avLst/>
          </a:prstGeom>
          <a:noFill/>
          <a:ln w="38100">
            <a:solidFill>
              <a:schemeClr val="tx1"/>
            </a:solidFill>
            <a:round/>
            <a:headEnd/>
            <a:tailEnd/>
          </a:ln>
          <a:effectLst/>
        </p:spPr>
        <p:txBody>
          <a:bodyPr/>
          <a:lstStyle/>
          <a:p>
            <a:endParaRPr lang="cs-CZ"/>
          </a:p>
        </p:txBody>
      </p:sp>
      <p:sp>
        <p:nvSpPr>
          <p:cNvPr id="3115" name="Text Box 43"/>
          <p:cNvSpPr txBox="1">
            <a:spLocks noChangeArrowheads="1"/>
          </p:cNvSpPr>
          <p:nvPr/>
        </p:nvSpPr>
        <p:spPr bwMode="auto">
          <a:xfrm>
            <a:off x="6711950" y="1000126"/>
            <a:ext cx="771109" cy="369332"/>
          </a:xfrm>
          <a:prstGeom prst="rect">
            <a:avLst/>
          </a:prstGeom>
          <a:noFill/>
          <a:ln w="9525">
            <a:noFill/>
            <a:miter lim="800000"/>
            <a:headEnd/>
            <a:tailEnd/>
          </a:ln>
          <a:effectLst/>
        </p:spPr>
        <p:txBody>
          <a:bodyPr wrap="none">
            <a:spAutoFit/>
          </a:bodyPr>
          <a:lstStyle/>
          <a:p>
            <a:r>
              <a:rPr lang="cs-CZ" b="1"/>
              <a:t>fázory</a:t>
            </a:r>
          </a:p>
        </p:txBody>
      </p:sp>
      <p:sp>
        <p:nvSpPr>
          <p:cNvPr id="3116" name="Freeform 44"/>
          <p:cNvSpPr>
            <a:spLocks/>
          </p:cNvSpPr>
          <p:nvPr/>
        </p:nvSpPr>
        <p:spPr bwMode="auto">
          <a:xfrm>
            <a:off x="7956551" y="1844675"/>
            <a:ext cx="384175" cy="647700"/>
          </a:xfrm>
          <a:custGeom>
            <a:avLst/>
            <a:gdLst/>
            <a:ahLst/>
            <a:cxnLst>
              <a:cxn ang="0">
                <a:pos x="0" y="408"/>
              </a:cxn>
              <a:cxn ang="0">
                <a:pos x="136" y="318"/>
              </a:cxn>
              <a:cxn ang="0">
                <a:pos x="227" y="136"/>
              </a:cxn>
              <a:cxn ang="0">
                <a:pos x="227" y="0"/>
              </a:cxn>
            </a:cxnLst>
            <a:rect l="0" t="0" r="r" b="b"/>
            <a:pathLst>
              <a:path w="242" h="408">
                <a:moveTo>
                  <a:pt x="0" y="408"/>
                </a:moveTo>
                <a:cubicBezTo>
                  <a:pt x="49" y="385"/>
                  <a:pt x="98" y="363"/>
                  <a:pt x="136" y="318"/>
                </a:cubicBezTo>
                <a:cubicBezTo>
                  <a:pt x="174" y="273"/>
                  <a:pt x="212" y="189"/>
                  <a:pt x="227" y="136"/>
                </a:cubicBezTo>
                <a:cubicBezTo>
                  <a:pt x="242" y="83"/>
                  <a:pt x="234" y="41"/>
                  <a:pt x="227" y="0"/>
                </a:cubicBezTo>
              </a:path>
            </a:pathLst>
          </a:custGeom>
          <a:noFill/>
          <a:ln w="9525">
            <a:solidFill>
              <a:schemeClr val="tx1"/>
            </a:solidFill>
            <a:round/>
            <a:headEnd type="none" w="med" len="med"/>
            <a:tailEnd type="triangle" w="med" len="med"/>
          </a:ln>
          <a:effectLst/>
        </p:spPr>
        <p:txBody>
          <a:bodyPr/>
          <a:lstStyle/>
          <a:p>
            <a:endParaRPr lang="cs-CZ"/>
          </a:p>
        </p:txBody>
      </p:sp>
      <p:sp>
        <p:nvSpPr>
          <p:cNvPr id="3117" name="Text Box 45"/>
          <p:cNvSpPr txBox="1">
            <a:spLocks noChangeArrowheads="1"/>
          </p:cNvSpPr>
          <p:nvPr/>
        </p:nvSpPr>
        <p:spPr bwMode="auto">
          <a:xfrm>
            <a:off x="7864476" y="1933576"/>
            <a:ext cx="343364" cy="369332"/>
          </a:xfrm>
          <a:prstGeom prst="rect">
            <a:avLst/>
          </a:prstGeom>
          <a:noFill/>
          <a:ln w="9525">
            <a:noFill/>
            <a:miter lim="800000"/>
            <a:headEnd/>
            <a:tailEnd/>
          </a:ln>
          <a:effectLst/>
        </p:spPr>
        <p:txBody>
          <a:bodyPr wrap="none">
            <a:spAutoFit/>
          </a:bodyPr>
          <a:lstStyle/>
          <a:p>
            <a:r>
              <a:rPr lang="cs-CZ">
                <a:latin typeface="Symbol" pitchFamily="18" charset="2"/>
              </a:rPr>
              <a:t>w</a:t>
            </a:r>
          </a:p>
        </p:txBody>
      </p:sp>
      <p:sp>
        <p:nvSpPr>
          <p:cNvPr id="3119" name="Line 47"/>
          <p:cNvSpPr>
            <a:spLocks noChangeShapeType="1"/>
          </p:cNvSpPr>
          <p:nvPr/>
        </p:nvSpPr>
        <p:spPr bwMode="auto">
          <a:xfrm flipH="1">
            <a:off x="971550" y="5156200"/>
            <a:ext cx="503239" cy="0"/>
          </a:xfrm>
          <a:prstGeom prst="line">
            <a:avLst/>
          </a:prstGeom>
          <a:noFill/>
          <a:ln w="9525">
            <a:solidFill>
              <a:schemeClr val="tx1"/>
            </a:solidFill>
            <a:round/>
            <a:headEnd/>
            <a:tailEnd/>
          </a:ln>
          <a:effectLst/>
        </p:spPr>
        <p:txBody>
          <a:bodyPr/>
          <a:lstStyle/>
          <a:p>
            <a:endParaRPr lang="cs-CZ"/>
          </a:p>
        </p:txBody>
      </p:sp>
      <p:sp>
        <p:nvSpPr>
          <p:cNvPr id="3120" name="Line 48"/>
          <p:cNvSpPr>
            <a:spLocks noChangeShapeType="1"/>
          </p:cNvSpPr>
          <p:nvPr/>
        </p:nvSpPr>
        <p:spPr bwMode="auto">
          <a:xfrm flipH="1">
            <a:off x="2266950" y="5156200"/>
            <a:ext cx="503239" cy="0"/>
          </a:xfrm>
          <a:prstGeom prst="line">
            <a:avLst/>
          </a:prstGeom>
          <a:noFill/>
          <a:ln w="9525">
            <a:solidFill>
              <a:schemeClr val="tx1"/>
            </a:solidFill>
            <a:round/>
            <a:headEnd/>
            <a:tailEnd/>
          </a:ln>
          <a:effectLst/>
        </p:spPr>
        <p:txBody>
          <a:bodyPr/>
          <a:lstStyle/>
          <a:p>
            <a:endParaRPr lang="cs-CZ"/>
          </a:p>
        </p:txBody>
      </p:sp>
      <p:sp>
        <p:nvSpPr>
          <p:cNvPr id="3121" name="Line 49"/>
          <p:cNvSpPr>
            <a:spLocks noChangeShapeType="1"/>
          </p:cNvSpPr>
          <p:nvPr/>
        </p:nvSpPr>
        <p:spPr bwMode="auto">
          <a:xfrm flipV="1">
            <a:off x="971551" y="4221164"/>
            <a:ext cx="0" cy="935037"/>
          </a:xfrm>
          <a:prstGeom prst="line">
            <a:avLst/>
          </a:prstGeom>
          <a:noFill/>
          <a:ln w="9525">
            <a:solidFill>
              <a:schemeClr val="tx1"/>
            </a:solidFill>
            <a:round/>
            <a:headEnd/>
            <a:tailEnd/>
          </a:ln>
          <a:effectLst/>
        </p:spPr>
        <p:txBody>
          <a:bodyPr/>
          <a:lstStyle/>
          <a:p>
            <a:endParaRPr lang="cs-CZ"/>
          </a:p>
        </p:txBody>
      </p:sp>
      <p:sp>
        <p:nvSpPr>
          <p:cNvPr id="3122" name="Line 50"/>
          <p:cNvSpPr>
            <a:spLocks noChangeShapeType="1"/>
          </p:cNvSpPr>
          <p:nvPr/>
        </p:nvSpPr>
        <p:spPr bwMode="auto">
          <a:xfrm flipV="1">
            <a:off x="2771775" y="4221163"/>
            <a:ext cx="0" cy="215900"/>
          </a:xfrm>
          <a:prstGeom prst="line">
            <a:avLst/>
          </a:prstGeom>
          <a:noFill/>
          <a:ln w="9525">
            <a:solidFill>
              <a:schemeClr val="tx1"/>
            </a:solidFill>
            <a:round/>
            <a:headEnd/>
            <a:tailEnd/>
          </a:ln>
          <a:effectLst/>
        </p:spPr>
        <p:txBody>
          <a:bodyPr/>
          <a:lstStyle/>
          <a:p>
            <a:endParaRPr lang="cs-CZ"/>
          </a:p>
        </p:txBody>
      </p:sp>
      <p:sp>
        <p:nvSpPr>
          <p:cNvPr id="3123" name="Oval 51"/>
          <p:cNvSpPr>
            <a:spLocks noChangeArrowheads="1"/>
          </p:cNvSpPr>
          <p:nvPr/>
        </p:nvSpPr>
        <p:spPr bwMode="auto">
          <a:xfrm>
            <a:off x="900113" y="4076701"/>
            <a:ext cx="142875" cy="144463"/>
          </a:xfrm>
          <a:prstGeom prst="ellipse">
            <a:avLst/>
          </a:prstGeom>
          <a:noFill/>
          <a:ln w="9525">
            <a:solidFill>
              <a:schemeClr val="tx1"/>
            </a:solidFill>
            <a:round/>
            <a:headEnd/>
            <a:tailEnd/>
          </a:ln>
          <a:effectLst/>
        </p:spPr>
        <p:txBody>
          <a:bodyPr wrap="none" anchor="ctr"/>
          <a:lstStyle/>
          <a:p>
            <a:endParaRPr lang="cs-CZ"/>
          </a:p>
        </p:txBody>
      </p:sp>
      <p:sp>
        <p:nvSpPr>
          <p:cNvPr id="3124" name="Oval 52"/>
          <p:cNvSpPr>
            <a:spLocks noChangeArrowheads="1"/>
          </p:cNvSpPr>
          <p:nvPr/>
        </p:nvSpPr>
        <p:spPr bwMode="auto">
          <a:xfrm>
            <a:off x="2700339" y="4076701"/>
            <a:ext cx="142875" cy="144463"/>
          </a:xfrm>
          <a:prstGeom prst="ellipse">
            <a:avLst/>
          </a:prstGeom>
          <a:noFill/>
          <a:ln w="9525">
            <a:solidFill>
              <a:schemeClr val="tx1"/>
            </a:solidFill>
            <a:round/>
            <a:headEnd/>
            <a:tailEnd/>
          </a:ln>
          <a:effectLst/>
        </p:spPr>
        <p:txBody>
          <a:bodyPr wrap="none" anchor="ctr"/>
          <a:lstStyle/>
          <a:p>
            <a:endParaRPr lang="cs-CZ"/>
          </a:p>
        </p:txBody>
      </p:sp>
      <p:sp>
        <p:nvSpPr>
          <p:cNvPr id="3125" name="Oval 53"/>
          <p:cNvSpPr>
            <a:spLocks noChangeArrowheads="1"/>
          </p:cNvSpPr>
          <p:nvPr/>
        </p:nvSpPr>
        <p:spPr bwMode="auto">
          <a:xfrm>
            <a:off x="1619250" y="5516564"/>
            <a:ext cx="503239" cy="504825"/>
          </a:xfrm>
          <a:prstGeom prst="ellipse">
            <a:avLst/>
          </a:prstGeom>
          <a:noFill/>
          <a:ln w="9525">
            <a:solidFill>
              <a:schemeClr val="tx1"/>
            </a:solidFill>
            <a:round/>
            <a:headEnd/>
            <a:tailEnd/>
          </a:ln>
          <a:effectLst/>
        </p:spPr>
        <p:txBody>
          <a:bodyPr wrap="none" anchor="ctr"/>
          <a:lstStyle/>
          <a:p>
            <a:endParaRPr lang="cs-CZ"/>
          </a:p>
        </p:txBody>
      </p:sp>
      <p:sp>
        <p:nvSpPr>
          <p:cNvPr id="3126" name="Oval 54"/>
          <p:cNvSpPr>
            <a:spLocks noChangeArrowheads="1"/>
          </p:cNvSpPr>
          <p:nvPr/>
        </p:nvSpPr>
        <p:spPr bwMode="auto">
          <a:xfrm>
            <a:off x="2484439" y="4437064"/>
            <a:ext cx="503237" cy="503237"/>
          </a:xfrm>
          <a:prstGeom prst="ellipse">
            <a:avLst/>
          </a:prstGeom>
          <a:noFill/>
          <a:ln w="9525">
            <a:solidFill>
              <a:schemeClr val="tx1"/>
            </a:solidFill>
            <a:round/>
            <a:headEnd/>
            <a:tailEnd/>
          </a:ln>
          <a:effectLst/>
        </p:spPr>
        <p:txBody>
          <a:bodyPr wrap="none" anchor="ctr"/>
          <a:lstStyle/>
          <a:p>
            <a:endParaRPr lang="cs-CZ"/>
          </a:p>
        </p:txBody>
      </p:sp>
      <p:sp>
        <p:nvSpPr>
          <p:cNvPr id="3127" name="Line 55"/>
          <p:cNvSpPr>
            <a:spLocks noChangeShapeType="1"/>
          </p:cNvSpPr>
          <p:nvPr/>
        </p:nvSpPr>
        <p:spPr bwMode="auto">
          <a:xfrm flipV="1">
            <a:off x="2771775" y="4940301"/>
            <a:ext cx="0" cy="215900"/>
          </a:xfrm>
          <a:prstGeom prst="line">
            <a:avLst/>
          </a:prstGeom>
          <a:noFill/>
          <a:ln w="9525">
            <a:solidFill>
              <a:schemeClr val="tx1"/>
            </a:solidFill>
            <a:round/>
            <a:headEnd/>
            <a:tailEnd/>
          </a:ln>
          <a:effectLst/>
        </p:spPr>
        <p:txBody>
          <a:bodyPr/>
          <a:lstStyle/>
          <a:p>
            <a:endParaRPr lang="cs-CZ"/>
          </a:p>
        </p:txBody>
      </p:sp>
      <p:sp>
        <p:nvSpPr>
          <p:cNvPr id="3128" name="Line 56"/>
          <p:cNvSpPr>
            <a:spLocks noChangeShapeType="1"/>
          </p:cNvSpPr>
          <p:nvPr/>
        </p:nvSpPr>
        <p:spPr bwMode="auto">
          <a:xfrm>
            <a:off x="1403351" y="4148138"/>
            <a:ext cx="1152525" cy="0"/>
          </a:xfrm>
          <a:prstGeom prst="line">
            <a:avLst/>
          </a:prstGeom>
          <a:noFill/>
          <a:ln w="9525">
            <a:solidFill>
              <a:schemeClr val="tx1"/>
            </a:solidFill>
            <a:round/>
            <a:headEnd/>
            <a:tailEnd type="triangle" w="med" len="med"/>
          </a:ln>
          <a:effectLst/>
        </p:spPr>
        <p:txBody>
          <a:bodyPr/>
          <a:lstStyle/>
          <a:p>
            <a:endParaRPr lang="cs-CZ"/>
          </a:p>
        </p:txBody>
      </p:sp>
      <p:sp>
        <p:nvSpPr>
          <p:cNvPr id="3129" name="Text Box 57"/>
          <p:cNvSpPr txBox="1">
            <a:spLocks noChangeArrowheads="1"/>
          </p:cNvSpPr>
          <p:nvPr/>
        </p:nvSpPr>
        <p:spPr bwMode="auto">
          <a:xfrm>
            <a:off x="1763713" y="3789363"/>
            <a:ext cx="332142" cy="369332"/>
          </a:xfrm>
          <a:prstGeom prst="rect">
            <a:avLst/>
          </a:prstGeom>
          <a:noFill/>
          <a:ln w="9525">
            <a:noFill/>
            <a:miter lim="800000"/>
            <a:headEnd/>
            <a:tailEnd/>
          </a:ln>
          <a:effectLst/>
        </p:spPr>
        <p:txBody>
          <a:bodyPr wrap="none">
            <a:spAutoFit/>
          </a:bodyPr>
          <a:lstStyle/>
          <a:p>
            <a:r>
              <a:rPr lang="cs-CZ"/>
              <a:t>U</a:t>
            </a:r>
          </a:p>
        </p:txBody>
      </p:sp>
      <p:sp>
        <p:nvSpPr>
          <p:cNvPr id="3130" name="Text Box 58"/>
          <p:cNvSpPr txBox="1">
            <a:spLocks noChangeArrowheads="1"/>
          </p:cNvSpPr>
          <p:nvPr/>
        </p:nvSpPr>
        <p:spPr bwMode="auto">
          <a:xfrm>
            <a:off x="2608263" y="4529138"/>
            <a:ext cx="317716" cy="369332"/>
          </a:xfrm>
          <a:prstGeom prst="rect">
            <a:avLst/>
          </a:prstGeom>
          <a:noFill/>
          <a:ln w="9525">
            <a:noFill/>
            <a:miter lim="800000"/>
            <a:headEnd/>
            <a:tailEnd/>
          </a:ln>
          <a:effectLst/>
        </p:spPr>
        <p:txBody>
          <a:bodyPr wrap="none">
            <a:spAutoFit/>
          </a:bodyPr>
          <a:lstStyle/>
          <a:p>
            <a:r>
              <a:rPr lang="cs-CZ"/>
              <a:t>A</a:t>
            </a:r>
          </a:p>
        </p:txBody>
      </p:sp>
      <p:sp>
        <p:nvSpPr>
          <p:cNvPr id="3131" name="Text Box 59"/>
          <p:cNvSpPr txBox="1">
            <a:spLocks noChangeArrowheads="1"/>
          </p:cNvSpPr>
          <p:nvPr/>
        </p:nvSpPr>
        <p:spPr bwMode="auto">
          <a:xfrm>
            <a:off x="1671637" y="5608638"/>
            <a:ext cx="316112" cy="369332"/>
          </a:xfrm>
          <a:prstGeom prst="rect">
            <a:avLst/>
          </a:prstGeom>
          <a:noFill/>
          <a:ln w="9525">
            <a:noFill/>
            <a:miter lim="800000"/>
            <a:headEnd/>
            <a:tailEnd/>
          </a:ln>
          <a:effectLst/>
        </p:spPr>
        <p:txBody>
          <a:bodyPr wrap="none">
            <a:spAutoFit/>
          </a:bodyPr>
          <a:lstStyle/>
          <a:p>
            <a:r>
              <a:rPr lang="cs-CZ"/>
              <a:t>V</a:t>
            </a:r>
          </a:p>
        </p:txBody>
      </p:sp>
      <p:sp>
        <p:nvSpPr>
          <p:cNvPr id="3132" name="Line 60"/>
          <p:cNvSpPr>
            <a:spLocks noChangeShapeType="1"/>
          </p:cNvSpPr>
          <p:nvPr/>
        </p:nvSpPr>
        <p:spPr bwMode="auto">
          <a:xfrm flipH="1">
            <a:off x="1258888" y="5732463"/>
            <a:ext cx="360363" cy="0"/>
          </a:xfrm>
          <a:prstGeom prst="line">
            <a:avLst/>
          </a:prstGeom>
          <a:noFill/>
          <a:ln w="9525">
            <a:solidFill>
              <a:schemeClr val="tx1"/>
            </a:solidFill>
            <a:round/>
            <a:headEnd/>
            <a:tailEnd/>
          </a:ln>
          <a:effectLst/>
        </p:spPr>
        <p:txBody>
          <a:bodyPr/>
          <a:lstStyle/>
          <a:p>
            <a:endParaRPr lang="cs-CZ"/>
          </a:p>
        </p:txBody>
      </p:sp>
      <p:sp>
        <p:nvSpPr>
          <p:cNvPr id="3133" name="Line 61"/>
          <p:cNvSpPr>
            <a:spLocks noChangeShapeType="1"/>
          </p:cNvSpPr>
          <p:nvPr/>
        </p:nvSpPr>
        <p:spPr bwMode="auto">
          <a:xfrm flipH="1">
            <a:off x="2124076" y="5732463"/>
            <a:ext cx="360363" cy="0"/>
          </a:xfrm>
          <a:prstGeom prst="line">
            <a:avLst/>
          </a:prstGeom>
          <a:noFill/>
          <a:ln w="9525">
            <a:solidFill>
              <a:schemeClr val="tx1"/>
            </a:solidFill>
            <a:round/>
            <a:headEnd/>
            <a:tailEnd/>
          </a:ln>
          <a:effectLst/>
        </p:spPr>
        <p:txBody>
          <a:bodyPr/>
          <a:lstStyle/>
          <a:p>
            <a:endParaRPr lang="cs-CZ"/>
          </a:p>
        </p:txBody>
      </p:sp>
      <p:sp>
        <p:nvSpPr>
          <p:cNvPr id="3134" name="Line 62"/>
          <p:cNvSpPr>
            <a:spLocks noChangeShapeType="1"/>
          </p:cNvSpPr>
          <p:nvPr/>
        </p:nvSpPr>
        <p:spPr bwMode="auto">
          <a:xfrm flipV="1">
            <a:off x="1258888" y="5156201"/>
            <a:ext cx="0" cy="576263"/>
          </a:xfrm>
          <a:prstGeom prst="line">
            <a:avLst/>
          </a:prstGeom>
          <a:noFill/>
          <a:ln w="9525">
            <a:solidFill>
              <a:schemeClr val="tx1"/>
            </a:solidFill>
            <a:round/>
            <a:headEnd/>
            <a:tailEnd type="triangle" w="med" len="med"/>
          </a:ln>
          <a:effectLst/>
        </p:spPr>
        <p:txBody>
          <a:bodyPr/>
          <a:lstStyle/>
          <a:p>
            <a:endParaRPr lang="cs-CZ"/>
          </a:p>
        </p:txBody>
      </p:sp>
      <p:sp>
        <p:nvSpPr>
          <p:cNvPr id="3135" name="Line 63"/>
          <p:cNvSpPr>
            <a:spLocks noChangeShapeType="1"/>
          </p:cNvSpPr>
          <p:nvPr/>
        </p:nvSpPr>
        <p:spPr bwMode="auto">
          <a:xfrm flipV="1">
            <a:off x="2484437" y="5156201"/>
            <a:ext cx="0" cy="576263"/>
          </a:xfrm>
          <a:prstGeom prst="line">
            <a:avLst/>
          </a:prstGeom>
          <a:noFill/>
          <a:ln w="9525">
            <a:solidFill>
              <a:schemeClr val="tx1"/>
            </a:solidFill>
            <a:round/>
            <a:headEnd/>
            <a:tailEnd type="triangle" w="med" len="med"/>
          </a:ln>
          <a:effectLst/>
        </p:spPr>
        <p:txBody>
          <a:bodyPr/>
          <a:lstStyle/>
          <a:p>
            <a:endParaRPr lang="cs-CZ"/>
          </a:p>
        </p:txBody>
      </p:sp>
      <p:sp>
        <p:nvSpPr>
          <p:cNvPr id="3136" name="Text Box 64"/>
          <p:cNvSpPr txBox="1">
            <a:spLocks noChangeArrowheads="1"/>
          </p:cNvSpPr>
          <p:nvPr/>
        </p:nvSpPr>
        <p:spPr bwMode="auto">
          <a:xfrm>
            <a:off x="1743075" y="4600576"/>
            <a:ext cx="282450" cy="369332"/>
          </a:xfrm>
          <a:prstGeom prst="rect">
            <a:avLst/>
          </a:prstGeom>
          <a:noFill/>
          <a:ln w="9525">
            <a:noFill/>
            <a:miter lim="800000"/>
            <a:headEnd/>
            <a:tailEnd/>
          </a:ln>
          <a:effectLst/>
        </p:spPr>
        <p:txBody>
          <a:bodyPr wrap="none">
            <a:spAutoFit/>
          </a:bodyPr>
          <a:lstStyle/>
          <a:p>
            <a:r>
              <a:rPr lang="cs-CZ"/>
              <a:t>L</a:t>
            </a:r>
          </a:p>
        </p:txBody>
      </p:sp>
      <p:grpSp>
        <p:nvGrpSpPr>
          <p:cNvPr id="2" name="Group 68"/>
          <p:cNvGrpSpPr>
            <a:grpSpLocks/>
          </p:cNvGrpSpPr>
          <p:nvPr/>
        </p:nvGrpSpPr>
        <p:grpSpPr bwMode="auto">
          <a:xfrm>
            <a:off x="1476376" y="5013326"/>
            <a:ext cx="792163" cy="144463"/>
            <a:chOff x="2562" y="2976"/>
            <a:chExt cx="681" cy="137"/>
          </a:xfrm>
        </p:grpSpPr>
        <p:sp>
          <p:nvSpPr>
            <p:cNvPr id="3137" name="Freeform 65"/>
            <p:cNvSpPr>
              <a:spLocks/>
            </p:cNvSpPr>
            <p:nvPr/>
          </p:nvSpPr>
          <p:spPr bwMode="auto">
            <a:xfrm>
              <a:off x="2562" y="2976"/>
              <a:ext cx="227" cy="137"/>
            </a:xfrm>
            <a:custGeom>
              <a:avLst/>
              <a:gdLst/>
              <a:ahLst/>
              <a:cxnLst>
                <a:cxn ang="0">
                  <a:pos x="0" y="137"/>
                </a:cxn>
                <a:cxn ang="0">
                  <a:pos x="46" y="46"/>
                </a:cxn>
                <a:cxn ang="0">
                  <a:pos x="137" y="0"/>
                </a:cxn>
                <a:cxn ang="0">
                  <a:pos x="182" y="46"/>
                </a:cxn>
                <a:cxn ang="0">
                  <a:pos x="227" y="137"/>
                </a:cxn>
              </a:cxnLst>
              <a:rect l="0" t="0" r="r" b="b"/>
              <a:pathLst>
                <a:path w="227" h="137">
                  <a:moveTo>
                    <a:pt x="0" y="137"/>
                  </a:moveTo>
                  <a:cubicBezTo>
                    <a:pt x="11" y="103"/>
                    <a:pt x="23" y="69"/>
                    <a:pt x="46" y="46"/>
                  </a:cubicBezTo>
                  <a:cubicBezTo>
                    <a:pt x="69" y="23"/>
                    <a:pt x="114" y="0"/>
                    <a:pt x="137" y="0"/>
                  </a:cubicBezTo>
                  <a:cubicBezTo>
                    <a:pt x="160" y="0"/>
                    <a:pt x="167" y="23"/>
                    <a:pt x="182" y="46"/>
                  </a:cubicBezTo>
                  <a:cubicBezTo>
                    <a:pt x="197" y="69"/>
                    <a:pt x="212" y="103"/>
                    <a:pt x="227" y="137"/>
                  </a:cubicBezTo>
                </a:path>
              </a:pathLst>
            </a:custGeom>
            <a:noFill/>
            <a:ln w="28575" cmpd="sng">
              <a:solidFill>
                <a:schemeClr val="tx1"/>
              </a:solidFill>
              <a:round/>
              <a:headEnd/>
              <a:tailEnd/>
            </a:ln>
            <a:effectLst/>
          </p:spPr>
          <p:txBody>
            <a:bodyPr/>
            <a:lstStyle/>
            <a:p>
              <a:endParaRPr lang="cs-CZ"/>
            </a:p>
          </p:txBody>
        </p:sp>
        <p:sp>
          <p:nvSpPr>
            <p:cNvPr id="3138" name="Freeform 66"/>
            <p:cNvSpPr>
              <a:spLocks/>
            </p:cNvSpPr>
            <p:nvPr/>
          </p:nvSpPr>
          <p:spPr bwMode="auto">
            <a:xfrm>
              <a:off x="2789" y="2976"/>
              <a:ext cx="227" cy="137"/>
            </a:xfrm>
            <a:custGeom>
              <a:avLst/>
              <a:gdLst/>
              <a:ahLst/>
              <a:cxnLst>
                <a:cxn ang="0">
                  <a:pos x="0" y="137"/>
                </a:cxn>
                <a:cxn ang="0">
                  <a:pos x="46" y="46"/>
                </a:cxn>
                <a:cxn ang="0">
                  <a:pos x="137" y="0"/>
                </a:cxn>
                <a:cxn ang="0">
                  <a:pos x="182" y="46"/>
                </a:cxn>
                <a:cxn ang="0">
                  <a:pos x="227" y="137"/>
                </a:cxn>
              </a:cxnLst>
              <a:rect l="0" t="0" r="r" b="b"/>
              <a:pathLst>
                <a:path w="227" h="137">
                  <a:moveTo>
                    <a:pt x="0" y="137"/>
                  </a:moveTo>
                  <a:cubicBezTo>
                    <a:pt x="11" y="103"/>
                    <a:pt x="23" y="69"/>
                    <a:pt x="46" y="46"/>
                  </a:cubicBezTo>
                  <a:cubicBezTo>
                    <a:pt x="69" y="23"/>
                    <a:pt x="114" y="0"/>
                    <a:pt x="137" y="0"/>
                  </a:cubicBezTo>
                  <a:cubicBezTo>
                    <a:pt x="160" y="0"/>
                    <a:pt x="167" y="23"/>
                    <a:pt x="182" y="46"/>
                  </a:cubicBezTo>
                  <a:cubicBezTo>
                    <a:pt x="197" y="69"/>
                    <a:pt x="212" y="103"/>
                    <a:pt x="227" y="137"/>
                  </a:cubicBezTo>
                </a:path>
              </a:pathLst>
            </a:custGeom>
            <a:noFill/>
            <a:ln w="28575" cmpd="sng">
              <a:solidFill>
                <a:schemeClr val="tx1"/>
              </a:solidFill>
              <a:round/>
              <a:headEnd/>
              <a:tailEnd/>
            </a:ln>
            <a:effectLst/>
          </p:spPr>
          <p:txBody>
            <a:bodyPr/>
            <a:lstStyle/>
            <a:p>
              <a:endParaRPr lang="cs-CZ"/>
            </a:p>
          </p:txBody>
        </p:sp>
        <p:sp>
          <p:nvSpPr>
            <p:cNvPr id="3139" name="Freeform 67"/>
            <p:cNvSpPr>
              <a:spLocks/>
            </p:cNvSpPr>
            <p:nvPr/>
          </p:nvSpPr>
          <p:spPr bwMode="auto">
            <a:xfrm>
              <a:off x="3016" y="2976"/>
              <a:ext cx="227" cy="137"/>
            </a:xfrm>
            <a:custGeom>
              <a:avLst/>
              <a:gdLst/>
              <a:ahLst/>
              <a:cxnLst>
                <a:cxn ang="0">
                  <a:pos x="0" y="137"/>
                </a:cxn>
                <a:cxn ang="0">
                  <a:pos x="46" y="46"/>
                </a:cxn>
                <a:cxn ang="0">
                  <a:pos x="137" y="0"/>
                </a:cxn>
                <a:cxn ang="0">
                  <a:pos x="182" y="46"/>
                </a:cxn>
                <a:cxn ang="0">
                  <a:pos x="227" y="137"/>
                </a:cxn>
              </a:cxnLst>
              <a:rect l="0" t="0" r="r" b="b"/>
              <a:pathLst>
                <a:path w="227" h="137">
                  <a:moveTo>
                    <a:pt x="0" y="137"/>
                  </a:moveTo>
                  <a:cubicBezTo>
                    <a:pt x="11" y="103"/>
                    <a:pt x="23" y="69"/>
                    <a:pt x="46" y="46"/>
                  </a:cubicBezTo>
                  <a:cubicBezTo>
                    <a:pt x="69" y="23"/>
                    <a:pt x="114" y="0"/>
                    <a:pt x="137" y="0"/>
                  </a:cubicBezTo>
                  <a:cubicBezTo>
                    <a:pt x="160" y="0"/>
                    <a:pt x="167" y="23"/>
                    <a:pt x="182" y="46"/>
                  </a:cubicBezTo>
                  <a:cubicBezTo>
                    <a:pt x="197" y="69"/>
                    <a:pt x="212" y="103"/>
                    <a:pt x="227" y="137"/>
                  </a:cubicBezTo>
                </a:path>
              </a:pathLst>
            </a:custGeom>
            <a:noFill/>
            <a:ln w="28575" cmpd="sng">
              <a:solidFill>
                <a:schemeClr val="tx1"/>
              </a:solidFill>
              <a:round/>
              <a:headEnd/>
              <a:tailEnd/>
            </a:ln>
            <a:effectLst/>
          </p:spPr>
          <p:txBody>
            <a:bodyPr/>
            <a:lstStyle/>
            <a:p>
              <a:endParaRPr lang="cs-CZ"/>
            </a:p>
          </p:txBody>
        </p:sp>
      </p:grpSp>
      <p:sp>
        <p:nvSpPr>
          <p:cNvPr id="3154" name="Line 82"/>
          <p:cNvSpPr>
            <a:spLocks noChangeShapeType="1"/>
          </p:cNvSpPr>
          <p:nvPr/>
        </p:nvSpPr>
        <p:spPr bwMode="auto">
          <a:xfrm>
            <a:off x="3708400" y="4005263"/>
            <a:ext cx="0" cy="1800225"/>
          </a:xfrm>
          <a:prstGeom prst="line">
            <a:avLst/>
          </a:prstGeom>
          <a:noFill/>
          <a:ln w="9525">
            <a:solidFill>
              <a:schemeClr val="tx1"/>
            </a:solidFill>
            <a:round/>
            <a:headEnd/>
            <a:tailEnd/>
          </a:ln>
          <a:effectLst/>
        </p:spPr>
        <p:txBody>
          <a:bodyPr/>
          <a:lstStyle/>
          <a:p>
            <a:endParaRPr lang="cs-CZ"/>
          </a:p>
        </p:txBody>
      </p:sp>
      <p:sp>
        <p:nvSpPr>
          <p:cNvPr id="3155" name="Line 83"/>
          <p:cNvSpPr>
            <a:spLocks noChangeShapeType="1"/>
          </p:cNvSpPr>
          <p:nvPr/>
        </p:nvSpPr>
        <p:spPr bwMode="auto">
          <a:xfrm>
            <a:off x="3419477" y="4941888"/>
            <a:ext cx="3744913" cy="0"/>
          </a:xfrm>
          <a:prstGeom prst="line">
            <a:avLst/>
          </a:prstGeom>
          <a:noFill/>
          <a:ln w="9525">
            <a:solidFill>
              <a:schemeClr val="tx1"/>
            </a:solidFill>
            <a:round/>
            <a:headEnd/>
            <a:tailEnd/>
          </a:ln>
          <a:effectLst/>
        </p:spPr>
        <p:txBody>
          <a:bodyPr/>
          <a:lstStyle/>
          <a:p>
            <a:endParaRPr lang="cs-CZ"/>
          </a:p>
        </p:txBody>
      </p:sp>
      <p:sp>
        <p:nvSpPr>
          <p:cNvPr id="3156" name="Freeform 84"/>
          <p:cNvSpPr>
            <a:spLocks/>
          </p:cNvSpPr>
          <p:nvPr/>
        </p:nvSpPr>
        <p:spPr bwMode="auto">
          <a:xfrm>
            <a:off x="3708402" y="4233863"/>
            <a:ext cx="2303463" cy="1428750"/>
          </a:xfrm>
          <a:custGeom>
            <a:avLst/>
            <a:gdLst/>
            <a:ahLst/>
            <a:cxnLst>
              <a:cxn ang="0">
                <a:pos x="0" y="446"/>
              </a:cxn>
              <a:cxn ang="0">
                <a:pos x="272" y="128"/>
              </a:cxn>
              <a:cxn ang="0">
                <a:pos x="408" y="38"/>
              </a:cxn>
              <a:cxn ang="0">
                <a:pos x="589" y="38"/>
              </a:cxn>
              <a:cxn ang="0">
                <a:pos x="816" y="265"/>
              </a:cxn>
              <a:cxn ang="0">
                <a:pos x="1179" y="763"/>
              </a:cxn>
              <a:cxn ang="0">
                <a:pos x="1406" y="900"/>
              </a:cxn>
              <a:cxn ang="0">
                <a:pos x="1587" y="900"/>
              </a:cxn>
              <a:cxn ang="0">
                <a:pos x="1678" y="854"/>
              </a:cxn>
              <a:cxn ang="0">
                <a:pos x="1859" y="673"/>
              </a:cxn>
              <a:cxn ang="0">
                <a:pos x="2041" y="446"/>
              </a:cxn>
            </a:cxnLst>
            <a:rect l="0" t="0" r="r" b="b"/>
            <a:pathLst>
              <a:path w="2041" h="923">
                <a:moveTo>
                  <a:pt x="0" y="446"/>
                </a:moveTo>
                <a:cubicBezTo>
                  <a:pt x="102" y="321"/>
                  <a:pt x="204" y="196"/>
                  <a:pt x="272" y="128"/>
                </a:cubicBezTo>
                <a:cubicBezTo>
                  <a:pt x="340" y="60"/>
                  <a:pt x="355" y="53"/>
                  <a:pt x="408" y="38"/>
                </a:cubicBezTo>
                <a:cubicBezTo>
                  <a:pt x="461" y="23"/>
                  <a:pt x="521" y="0"/>
                  <a:pt x="589" y="38"/>
                </a:cubicBezTo>
                <a:cubicBezTo>
                  <a:pt x="657" y="76"/>
                  <a:pt x="718" y="144"/>
                  <a:pt x="816" y="265"/>
                </a:cubicBezTo>
                <a:cubicBezTo>
                  <a:pt x="914" y="386"/>
                  <a:pt x="1081" y="657"/>
                  <a:pt x="1179" y="763"/>
                </a:cubicBezTo>
                <a:cubicBezTo>
                  <a:pt x="1277" y="869"/>
                  <a:pt x="1338" y="877"/>
                  <a:pt x="1406" y="900"/>
                </a:cubicBezTo>
                <a:cubicBezTo>
                  <a:pt x="1474" y="923"/>
                  <a:pt x="1542" y="908"/>
                  <a:pt x="1587" y="900"/>
                </a:cubicBezTo>
                <a:cubicBezTo>
                  <a:pt x="1632" y="892"/>
                  <a:pt x="1633" y="892"/>
                  <a:pt x="1678" y="854"/>
                </a:cubicBezTo>
                <a:cubicBezTo>
                  <a:pt x="1723" y="816"/>
                  <a:pt x="1798" y="741"/>
                  <a:pt x="1859" y="673"/>
                </a:cubicBezTo>
                <a:cubicBezTo>
                  <a:pt x="1920" y="605"/>
                  <a:pt x="2011" y="484"/>
                  <a:pt x="2041" y="446"/>
                </a:cubicBezTo>
              </a:path>
            </a:pathLst>
          </a:custGeom>
          <a:noFill/>
          <a:ln w="28575" cmpd="sng">
            <a:solidFill>
              <a:schemeClr val="accent2"/>
            </a:solidFill>
            <a:round/>
            <a:headEnd/>
            <a:tailEnd/>
          </a:ln>
          <a:effectLst/>
        </p:spPr>
        <p:txBody>
          <a:bodyPr/>
          <a:lstStyle/>
          <a:p>
            <a:endParaRPr lang="cs-CZ"/>
          </a:p>
        </p:txBody>
      </p:sp>
      <p:sp>
        <p:nvSpPr>
          <p:cNvPr id="3157" name="Freeform 85"/>
          <p:cNvSpPr>
            <a:spLocks/>
          </p:cNvSpPr>
          <p:nvPr/>
        </p:nvSpPr>
        <p:spPr bwMode="auto">
          <a:xfrm>
            <a:off x="4284663" y="4652964"/>
            <a:ext cx="2303463" cy="576262"/>
          </a:xfrm>
          <a:custGeom>
            <a:avLst/>
            <a:gdLst/>
            <a:ahLst/>
            <a:cxnLst>
              <a:cxn ang="0">
                <a:pos x="0" y="446"/>
              </a:cxn>
              <a:cxn ang="0">
                <a:pos x="272" y="128"/>
              </a:cxn>
              <a:cxn ang="0">
                <a:pos x="408" y="38"/>
              </a:cxn>
              <a:cxn ang="0">
                <a:pos x="589" y="38"/>
              </a:cxn>
              <a:cxn ang="0">
                <a:pos x="816" y="265"/>
              </a:cxn>
              <a:cxn ang="0">
                <a:pos x="1179" y="763"/>
              </a:cxn>
              <a:cxn ang="0">
                <a:pos x="1406" y="900"/>
              </a:cxn>
              <a:cxn ang="0">
                <a:pos x="1587" y="900"/>
              </a:cxn>
              <a:cxn ang="0">
                <a:pos x="1678" y="854"/>
              </a:cxn>
              <a:cxn ang="0">
                <a:pos x="1859" y="673"/>
              </a:cxn>
              <a:cxn ang="0">
                <a:pos x="2041" y="446"/>
              </a:cxn>
            </a:cxnLst>
            <a:rect l="0" t="0" r="r" b="b"/>
            <a:pathLst>
              <a:path w="2041" h="923">
                <a:moveTo>
                  <a:pt x="0" y="446"/>
                </a:moveTo>
                <a:cubicBezTo>
                  <a:pt x="102" y="321"/>
                  <a:pt x="204" y="196"/>
                  <a:pt x="272" y="128"/>
                </a:cubicBezTo>
                <a:cubicBezTo>
                  <a:pt x="340" y="60"/>
                  <a:pt x="355" y="53"/>
                  <a:pt x="408" y="38"/>
                </a:cubicBezTo>
                <a:cubicBezTo>
                  <a:pt x="461" y="23"/>
                  <a:pt x="521" y="0"/>
                  <a:pt x="589" y="38"/>
                </a:cubicBezTo>
                <a:cubicBezTo>
                  <a:pt x="657" y="76"/>
                  <a:pt x="718" y="144"/>
                  <a:pt x="816" y="265"/>
                </a:cubicBezTo>
                <a:cubicBezTo>
                  <a:pt x="914" y="386"/>
                  <a:pt x="1081" y="657"/>
                  <a:pt x="1179" y="763"/>
                </a:cubicBezTo>
                <a:cubicBezTo>
                  <a:pt x="1277" y="869"/>
                  <a:pt x="1338" y="877"/>
                  <a:pt x="1406" y="900"/>
                </a:cubicBezTo>
                <a:cubicBezTo>
                  <a:pt x="1474" y="923"/>
                  <a:pt x="1542" y="908"/>
                  <a:pt x="1587" y="900"/>
                </a:cubicBezTo>
                <a:cubicBezTo>
                  <a:pt x="1632" y="892"/>
                  <a:pt x="1633" y="892"/>
                  <a:pt x="1678" y="854"/>
                </a:cubicBezTo>
                <a:cubicBezTo>
                  <a:pt x="1723" y="816"/>
                  <a:pt x="1798" y="741"/>
                  <a:pt x="1859" y="673"/>
                </a:cubicBezTo>
                <a:cubicBezTo>
                  <a:pt x="1920" y="605"/>
                  <a:pt x="2011" y="484"/>
                  <a:pt x="2041" y="446"/>
                </a:cubicBezTo>
              </a:path>
            </a:pathLst>
          </a:custGeom>
          <a:noFill/>
          <a:ln w="28575" cmpd="sng">
            <a:solidFill>
              <a:srgbClr val="FF0000"/>
            </a:solidFill>
            <a:round/>
            <a:headEnd/>
            <a:tailEnd/>
          </a:ln>
          <a:effectLst/>
        </p:spPr>
        <p:txBody>
          <a:bodyPr/>
          <a:lstStyle/>
          <a:p>
            <a:endParaRPr lang="cs-CZ"/>
          </a:p>
        </p:txBody>
      </p:sp>
      <p:sp>
        <p:nvSpPr>
          <p:cNvPr id="3158" name="Line 86"/>
          <p:cNvSpPr>
            <a:spLocks noChangeShapeType="1"/>
          </p:cNvSpPr>
          <p:nvPr/>
        </p:nvSpPr>
        <p:spPr bwMode="auto">
          <a:xfrm flipV="1">
            <a:off x="4284663" y="4221164"/>
            <a:ext cx="0" cy="720725"/>
          </a:xfrm>
          <a:prstGeom prst="line">
            <a:avLst/>
          </a:prstGeom>
          <a:noFill/>
          <a:ln w="9525">
            <a:solidFill>
              <a:schemeClr val="tx1"/>
            </a:solidFill>
            <a:round/>
            <a:headEnd/>
            <a:tailEnd type="triangle" w="med" len="med"/>
          </a:ln>
          <a:effectLst/>
        </p:spPr>
        <p:txBody>
          <a:bodyPr/>
          <a:lstStyle/>
          <a:p>
            <a:endParaRPr lang="cs-CZ"/>
          </a:p>
        </p:txBody>
      </p:sp>
      <p:sp>
        <p:nvSpPr>
          <p:cNvPr id="3159" name="Line 87"/>
          <p:cNvSpPr>
            <a:spLocks noChangeShapeType="1"/>
          </p:cNvSpPr>
          <p:nvPr/>
        </p:nvSpPr>
        <p:spPr bwMode="auto">
          <a:xfrm flipV="1">
            <a:off x="4787900" y="4652963"/>
            <a:ext cx="0" cy="287337"/>
          </a:xfrm>
          <a:prstGeom prst="line">
            <a:avLst/>
          </a:prstGeom>
          <a:noFill/>
          <a:ln w="9525">
            <a:solidFill>
              <a:schemeClr val="tx1"/>
            </a:solidFill>
            <a:round/>
            <a:headEnd/>
            <a:tailEnd type="triangle" w="med" len="med"/>
          </a:ln>
          <a:effectLst/>
        </p:spPr>
        <p:txBody>
          <a:bodyPr/>
          <a:lstStyle/>
          <a:p>
            <a:endParaRPr lang="cs-CZ"/>
          </a:p>
        </p:txBody>
      </p:sp>
      <p:sp>
        <p:nvSpPr>
          <p:cNvPr id="3160" name="AutoShape 88"/>
          <p:cNvSpPr>
            <a:spLocks/>
          </p:cNvSpPr>
          <p:nvPr/>
        </p:nvSpPr>
        <p:spPr bwMode="auto">
          <a:xfrm>
            <a:off x="5364163" y="3789364"/>
            <a:ext cx="715963" cy="401637"/>
          </a:xfrm>
          <a:prstGeom prst="borderCallout1">
            <a:avLst>
              <a:gd name="adj1" fmla="val 28458"/>
              <a:gd name="adj2" fmla="val -10644"/>
              <a:gd name="adj3" fmla="val 194069"/>
              <a:gd name="adj4" fmla="val -148116"/>
            </a:avLst>
          </a:prstGeom>
          <a:solidFill>
            <a:srgbClr val="E1F898"/>
          </a:solidFill>
          <a:ln w="9525">
            <a:solidFill>
              <a:schemeClr val="tx1"/>
            </a:solidFill>
            <a:miter lim="800000"/>
            <a:headEnd/>
            <a:tailEnd/>
          </a:ln>
          <a:effectLst/>
        </p:spPr>
        <p:txBody>
          <a:bodyPr/>
          <a:lstStyle/>
          <a:p>
            <a:pPr algn="ctr"/>
            <a:r>
              <a:rPr lang="cs-CZ"/>
              <a:t>U</a:t>
            </a:r>
            <a:r>
              <a:rPr lang="cs-CZ" baseline="-25000"/>
              <a:t>max</a:t>
            </a:r>
            <a:endParaRPr lang="cs-CZ"/>
          </a:p>
        </p:txBody>
      </p:sp>
      <p:sp>
        <p:nvSpPr>
          <p:cNvPr id="3161" name="AutoShape 89"/>
          <p:cNvSpPr>
            <a:spLocks/>
          </p:cNvSpPr>
          <p:nvPr/>
        </p:nvSpPr>
        <p:spPr bwMode="auto">
          <a:xfrm>
            <a:off x="5364163" y="4365626"/>
            <a:ext cx="715963" cy="401638"/>
          </a:xfrm>
          <a:prstGeom prst="borderCallout1">
            <a:avLst>
              <a:gd name="adj1" fmla="val 28458"/>
              <a:gd name="adj2" fmla="val -10644"/>
              <a:gd name="adj3" fmla="val 111463"/>
              <a:gd name="adj4" fmla="val -76718"/>
            </a:avLst>
          </a:prstGeom>
          <a:solidFill>
            <a:srgbClr val="E1F898"/>
          </a:solidFill>
          <a:ln w="9525">
            <a:solidFill>
              <a:schemeClr val="tx1"/>
            </a:solidFill>
            <a:miter lim="800000"/>
            <a:headEnd/>
            <a:tailEnd/>
          </a:ln>
          <a:effectLst/>
        </p:spPr>
        <p:txBody>
          <a:bodyPr/>
          <a:lstStyle/>
          <a:p>
            <a:pPr algn="ctr"/>
            <a:r>
              <a:rPr lang="cs-CZ"/>
              <a:t>I</a:t>
            </a:r>
            <a:r>
              <a:rPr lang="cs-CZ" baseline="-25000"/>
              <a:t>max</a:t>
            </a:r>
            <a:endParaRPr lang="cs-CZ"/>
          </a:p>
        </p:txBody>
      </p:sp>
      <p:sp>
        <p:nvSpPr>
          <p:cNvPr id="3162" name="Line 90"/>
          <p:cNvSpPr>
            <a:spLocks noChangeShapeType="1"/>
          </p:cNvSpPr>
          <p:nvPr/>
        </p:nvSpPr>
        <p:spPr bwMode="auto">
          <a:xfrm>
            <a:off x="6732589" y="5086350"/>
            <a:ext cx="576263" cy="0"/>
          </a:xfrm>
          <a:prstGeom prst="line">
            <a:avLst/>
          </a:prstGeom>
          <a:noFill/>
          <a:ln w="9525">
            <a:solidFill>
              <a:schemeClr val="tx1"/>
            </a:solidFill>
            <a:round/>
            <a:headEnd/>
            <a:tailEnd type="triangle" w="med" len="med"/>
          </a:ln>
          <a:effectLst/>
        </p:spPr>
        <p:txBody>
          <a:bodyPr/>
          <a:lstStyle/>
          <a:p>
            <a:endParaRPr lang="cs-CZ"/>
          </a:p>
        </p:txBody>
      </p:sp>
      <p:sp>
        <p:nvSpPr>
          <p:cNvPr id="3164" name="Line 92"/>
          <p:cNvSpPr>
            <a:spLocks noChangeShapeType="1"/>
          </p:cNvSpPr>
          <p:nvPr/>
        </p:nvSpPr>
        <p:spPr bwMode="auto">
          <a:xfrm flipV="1">
            <a:off x="3635375" y="3933825"/>
            <a:ext cx="0" cy="647700"/>
          </a:xfrm>
          <a:prstGeom prst="line">
            <a:avLst/>
          </a:prstGeom>
          <a:noFill/>
          <a:ln w="9525">
            <a:solidFill>
              <a:schemeClr val="tx1"/>
            </a:solidFill>
            <a:round/>
            <a:headEnd/>
            <a:tailEnd type="triangle" w="med" len="med"/>
          </a:ln>
          <a:effectLst/>
        </p:spPr>
        <p:txBody>
          <a:bodyPr/>
          <a:lstStyle/>
          <a:p>
            <a:endParaRPr lang="cs-CZ"/>
          </a:p>
        </p:txBody>
      </p:sp>
      <p:sp>
        <p:nvSpPr>
          <p:cNvPr id="3165" name="Text Box 93"/>
          <p:cNvSpPr txBox="1">
            <a:spLocks noChangeArrowheads="1"/>
          </p:cNvSpPr>
          <p:nvPr/>
        </p:nvSpPr>
        <p:spPr bwMode="auto">
          <a:xfrm rot="16200000">
            <a:off x="3151932" y="4138097"/>
            <a:ext cx="470000" cy="369332"/>
          </a:xfrm>
          <a:prstGeom prst="rect">
            <a:avLst/>
          </a:prstGeom>
          <a:noFill/>
          <a:ln w="9525">
            <a:noFill/>
            <a:miter lim="800000"/>
            <a:headEnd/>
            <a:tailEnd/>
          </a:ln>
          <a:effectLst/>
        </p:spPr>
        <p:txBody>
          <a:bodyPr wrap="none">
            <a:spAutoFit/>
          </a:bodyPr>
          <a:lstStyle/>
          <a:p>
            <a:r>
              <a:rPr lang="cs-CZ"/>
              <a:t>u, i</a:t>
            </a:r>
          </a:p>
        </p:txBody>
      </p:sp>
      <p:sp>
        <p:nvSpPr>
          <p:cNvPr id="3167" name="Freeform 95"/>
          <p:cNvSpPr>
            <a:spLocks/>
          </p:cNvSpPr>
          <p:nvPr/>
        </p:nvSpPr>
        <p:spPr bwMode="auto">
          <a:xfrm>
            <a:off x="3708402" y="4941889"/>
            <a:ext cx="576263" cy="287337"/>
          </a:xfrm>
          <a:custGeom>
            <a:avLst/>
            <a:gdLst/>
            <a:ahLst/>
            <a:cxnLst>
              <a:cxn ang="0">
                <a:pos x="318" y="0"/>
              </a:cxn>
              <a:cxn ang="0">
                <a:pos x="91" y="136"/>
              </a:cxn>
              <a:cxn ang="0">
                <a:pos x="0" y="181"/>
              </a:cxn>
            </a:cxnLst>
            <a:rect l="0" t="0" r="r" b="b"/>
            <a:pathLst>
              <a:path w="318" h="181">
                <a:moveTo>
                  <a:pt x="318" y="0"/>
                </a:moveTo>
                <a:cubicBezTo>
                  <a:pt x="231" y="53"/>
                  <a:pt x="144" y="106"/>
                  <a:pt x="91" y="136"/>
                </a:cubicBezTo>
                <a:cubicBezTo>
                  <a:pt x="38" y="166"/>
                  <a:pt x="23" y="174"/>
                  <a:pt x="0" y="181"/>
                </a:cubicBezTo>
              </a:path>
            </a:pathLst>
          </a:custGeom>
          <a:noFill/>
          <a:ln w="28575" cmpd="sng">
            <a:solidFill>
              <a:srgbClr val="FF0000"/>
            </a:solidFill>
            <a:round/>
            <a:headEnd/>
            <a:tailEnd/>
          </a:ln>
          <a:effectLst/>
        </p:spPr>
        <p:txBody>
          <a:bodyPr/>
          <a:lstStyle/>
          <a:p>
            <a:endParaRPr lang="cs-CZ"/>
          </a:p>
        </p:txBody>
      </p:sp>
      <p:grpSp>
        <p:nvGrpSpPr>
          <p:cNvPr id="90" name="Skupina 89"/>
          <p:cNvGrpSpPr/>
          <p:nvPr/>
        </p:nvGrpSpPr>
        <p:grpSpPr>
          <a:xfrm>
            <a:off x="7092281" y="3573017"/>
            <a:ext cx="1628775" cy="2466975"/>
            <a:chOff x="7072313" y="3265488"/>
            <a:chExt cx="1628775" cy="2466975"/>
          </a:xfrm>
        </p:grpSpPr>
        <p:sp>
          <p:nvSpPr>
            <p:cNvPr id="3163" name="Text Box 91"/>
            <p:cNvSpPr txBox="1">
              <a:spLocks noChangeArrowheads="1"/>
            </p:cNvSpPr>
            <p:nvPr/>
          </p:nvSpPr>
          <p:spPr bwMode="auto">
            <a:xfrm>
              <a:off x="7072313" y="5033963"/>
              <a:ext cx="261610" cy="369332"/>
            </a:xfrm>
            <a:prstGeom prst="rect">
              <a:avLst/>
            </a:prstGeom>
            <a:noFill/>
            <a:ln w="9525">
              <a:noFill/>
              <a:miter lim="800000"/>
              <a:headEnd/>
              <a:tailEnd/>
            </a:ln>
            <a:effectLst/>
          </p:spPr>
          <p:txBody>
            <a:bodyPr wrap="none">
              <a:spAutoFit/>
            </a:bodyPr>
            <a:lstStyle/>
            <a:p>
              <a:r>
                <a:rPr lang="cs-CZ"/>
                <a:t>t</a:t>
              </a:r>
            </a:p>
          </p:txBody>
        </p:sp>
        <p:sp>
          <p:nvSpPr>
            <p:cNvPr id="3166" name="Line 94"/>
            <p:cNvSpPr>
              <a:spLocks noChangeShapeType="1"/>
            </p:cNvSpPr>
            <p:nvPr/>
          </p:nvSpPr>
          <p:spPr bwMode="auto">
            <a:xfrm>
              <a:off x="7667625" y="4941888"/>
              <a:ext cx="792163" cy="0"/>
            </a:xfrm>
            <a:prstGeom prst="line">
              <a:avLst/>
            </a:prstGeom>
            <a:noFill/>
            <a:ln w="38100">
              <a:solidFill>
                <a:srgbClr val="FF0000"/>
              </a:solidFill>
              <a:round/>
              <a:headEnd/>
              <a:tailEnd type="triangle" w="med" len="med"/>
            </a:ln>
            <a:effectLst/>
          </p:spPr>
          <p:txBody>
            <a:bodyPr/>
            <a:lstStyle/>
            <a:p>
              <a:endParaRPr lang="cs-CZ"/>
            </a:p>
          </p:txBody>
        </p:sp>
        <p:sp>
          <p:nvSpPr>
            <p:cNvPr id="3168" name="Line 96"/>
            <p:cNvSpPr>
              <a:spLocks noChangeShapeType="1"/>
            </p:cNvSpPr>
            <p:nvPr/>
          </p:nvSpPr>
          <p:spPr bwMode="auto">
            <a:xfrm flipV="1">
              <a:off x="7667625" y="3357563"/>
              <a:ext cx="0" cy="1584325"/>
            </a:xfrm>
            <a:prstGeom prst="line">
              <a:avLst/>
            </a:prstGeom>
            <a:noFill/>
            <a:ln w="38100">
              <a:solidFill>
                <a:schemeClr val="accent2"/>
              </a:solidFill>
              <a:round/>
              <a:headEnd/>
              <a:tailEnd type="triangle" w="med" len="med"/>
            </a:ln>
            <a:effectLst/>
          </p:spPr>
          <p:txBody>
            <a:bodyPr/>
            <a:lstStyle/>
            <a:p>
              <a:endParaRPr lang="cs-CZ"/>
            </a:p>
          </p:txBody>
        </p:sp>
        <p:sp>
          <p:nvSpPr>
            <p:cNvPr id="3169" name="Text Box 97"/>
            <p:cNvSpPr txBox="1">
              <a:spLocks noChangeArrowheads="1"/>
            </p:cNvSpPr>
            <p:nvPr/>
          </p:nvSpPr>
          <p:spPr bwMode="auto">
            <a:xfrm>
              <a:off x="7740650" y="3284538"/>
              <a:ext cx="332142" cy="369332"/>
            </a:xfrm>
            <a:prstGeom prst="rect">
              <a:avLst/>
            </a:prstGeom>
            <a:noFill/>
            <a:ln w="9525">
              <a:noFill/>
              <a:miter lim="800000"/>
              <a:headEnd/>
              <a:tailEnd/>
            </a:ln>
            <a:effectLst/>
          </p:spPr>
          <p:txBody>
            <a:bodyPr wrap="none">
              <a:spAutoFit/>
            </a:bodyPr>
            <a:lstStyle/>
            <a:p>
              <a:r>
                <a:rPr lang="cs-CZ"/>
                <a:t>U</a:t>
              </a:r>
            </a:p>
          </p:txBody>
        </p:sp>
        <p:sp>
          <p:nvSpPr>
            <p:cNvPr id="3170" name="Line 98"/>
            <p:cNvSpPr>
              <a:spLocks noChangeShapeType="1"/>
            </p:cNvSpPr>
            <p:nvPr/>
          </p:nvSpPr>
          <p:spPr bwMode="auto">
            <a:xfrm>
              <a:off x="7832725" y="3265488"/>
              <a:ext cx="144463" cy="0"/>
            </a:xfrm>
            <a:prstGeom prst="line">
              <a:avLst/>
            </a:prstGeom>
            <a:noFill/>
            <a:ln w="38100">
              <a:solidFill>
                <a:schemeClr val="tx1"/>
              </a:solidFill>
              <a:round/>
              <a:headEnd/>
              <a:tailEnd/>
            </a:ln>
            <a:effectLst/>
          </p:spPr>
          <p:txBody>
            <a:bodyPr/>
            <a:lstStyle/>
            <a:p>
              <a:endParaRPr lang="cs-CZ"/>
            </a:p>
          </p:txBody>
        </p:sp>
        <p:sp>
          <p:nvSpPr>
            <p:cNvPr id="3171" name="Text Box 99"/>
            <p:cNvSpPr txBox="1">
              <a:spLocks noChangeArrowheads="1"/>
            </p:cNvSpPr>
            <p:nvPr/>
          </p:nvSpPr>
          <p:spPr bwMode="auto">
            <a:xfrm>
              <a:off x="8388351" y="4365625"/>
              <a:ext cx="242374" cy="369332"/>
            </a:xfrm>
            <a:prstGeom prst="rect">
              <a:avLst/>
            </a:prstGeom>
            <a:noFill/>
            <a:ln w="9525">
              <a:noFill/>
              <a:miter lim="800000"/>
              <a:headEnd/>
              <a:tailEnd/>
            </a:ln>
            <a:effectLst/>
          </p:spPr>
          <p:txBody>
            <a:bodyPr wrap="none">
              <a:spAutoFit/>
            </a:bodyPr>
            <a:lstStyle/>
            <a:p>
              <a:r>
                <a:rPr lang="cs-CZ"/>
                <a:t>I</a:t>
              </a:r>
            </a:p>
          </p:txBody>
        </p:sp>
        <p:sp>
          <p:nvSpPr>
            <p:cNvPr id="3172" name="Line 100"/>
            <p:cNvSpPr>
              <a:spLocks noChangeShapeType="1"/>
            </p:cNvSpPr>
            <p:nvPr/>
          </p:nvSpPr>
          <p:spPr bwMode="auto">
            <a:xfrm>
              <a:off x="8388350" y="4365625"/>
              <a:ext cx="142875" cy="0"/>
            </a:xfrm>
            <a:prstGeom prst="line">
              <a:avLst/>
            </a:prstGeom>
            <a:noFill/>
            <a:ln w="38100">
              <a:solidFill>
                <a:schemeClr val="tx1"/>
              </a:solidFill>
              <a:round/>
              <a:headEnd/>
              <a:tailEnd/>
            </a:ln>
            <a:effectLst/>
          </p:spPr>
          <p:txBody>
            <a:bodyPr/>
            <a:lstStyle/>
            <a:p>
              <a:endParaRPr lang="cs-CZ"/>
            </a:p>
          </p:txBody>
        </p:sp>
        <p:sp>
          <p:nvSpPr>
            <p:cNvPr id="3173" name="Freeform 101"/>
            <p:cNvSpPr>
              <a:spLocks/>
            </p:cNvSpPr>
            <p:nvPr/>
          </p:nvSpPr>
          <p:spPr bwMode="auto">
            <a:xfrm>
              <a:off x="8316913" y="5084763"/>
              <a:ext cx="384175" cy="647700"/>
            </a:xfrm>
            <a:custGeom>
              <a:avLst/>
              <a:gdLst/>
              <a:ahLst/>
              <a:cxnLst>
                <a:cxn ang="0">
                  <a:pos x="0" y="408"/>
                </a:cxn>
                <a:cxn ang="0">
                  <a:pos x="136" y="318"/>
                </a:cxn>
                <a:cxn ang="0">
                  <a:pos x="227" y="136"/>
                </a:cxn>
                <a:cxn ang="0">
                  <a:pos x="227" y="0"/>
                </a:cxn>
              </a:cxnLst>
              <a:rect l="0" t="0" r="r" b="b"/>
              <a:pathLst>
                <a:path w="242" h="408">
                  <a:moveTo>
                    <a:pt x="0" y="408"/>
                  </a:moveTo>
                  <a:cubicBezTo>
                    <a:pt x="49" y="385"/>
                    <a:pt x="98" y="363"/>
                    <a:pt x="136" y="318"/>
                  </a:cubicBezTo>
                  <a:cubicBezTo>
                    <a:pt x="174" y="273"/>
                    <a:pt x="212" y="189"/>
                    <a:pt x="227" y="136"/>
                  </a:cubicBezTo>
                  <a:cubicBezTo>
                    <a:pt x="242" y="83"/>
                    <a:pt x="234" y="41"/>
                    <a:pt x="227" y="0"/>
                  </a:cubicBezTo>
                </a:path>
              </a:pathLst>
            </a:custGeom>
            <a:noFill/>
            <a:ln w="9525">
              <a:solidFill>
                <a:schemeClr val="tx1"/>
              </a:solidFill>
              <a:round/>
              <a:headEnd type="none" w="med" len="med"/>
              <a:tailEnd type="triangle" w="med" len="med"/>
            </a:ln>
            <a:effectLst/>
          </p:spPr>
          <p:txBody>
            <a:bodyPr/>
            <a:lstStyle/>
            <a:p>
              <a:endParaRPr lang="cs-CZ"/>
            </a:p>
          </p:txBody>
        </p:sp>
        <p:sp>
          <p:nvSpPr>
            <p:cNvPr id="3174" name="Text Box 102"/>
            <p:cNvSpPr txBox="1">
              <a:spLocks noChangeArrowheads="1"/>
            </p:cNvSpPr>
            <p:nvPr/>
          </p:nvSpPr>
          <p:spPr bwMode="auto">
            <a:xfrm>
              <a:off x="8224839" y="5173663"/>
              <a:ext cx="343364" cy="369332"/>
            </a:xfrm>
            <a:prstGeom prst="rect">
              <a:avLst/>
            </a:prstGeom>
            <a:noFill/>
            <a:ln w="9525">
              <a:noFill/>
              <a:miter lim="800000"/>
              <a:headEnd/>
              <a:tailEnd/>
            </a:ln>
            <a:effectLst/>
          </p:spPr>
          <p:txBody>
            <a:bodyPr wrap="none">
              <a:spAutoFit/>
            </a:bodyPr>
            <a:lstStyle/>
            <a:p>
              <a:r>
                <a:rPr lang="cs-CZ">
                  <a:latin typeface="Symbol" pitchFamily="18" charset="2"/>
                </a:rPr>
                <a:t>w</a:t>
              </a:r>
            </a:p>
          </p:txBody>
        </p:sp>
      </p:grpSp>
      <p:sp>
        <p:nvSpPr>
          <p:cNvPr id="3175" name="Text Box 103"/>
          <p:cNvSpPr txBox="1">
            <a:spLocks noChangeArrowheads="1"/>
          </p:cNvSpPr>
          <p:nvPr/>
        </p:nvSpPr>
        <p:spPr bwMode="auto">
          <a:xfrm>
            <a:off x="684214" y="3573463"/>
            <a:ext cx="2715039" cy="307777"/>
          </a:xfrm>
          <a:prstGeom prst="rect">
            <a:avLst/>
          </a:prstGeom>
          <a:noFill/>
          <a:ln w="9525">
            <a:noFill/>
            <a:miter lim="800000"/>
            <a:headEnd/>
            <a:tailEnd/>
          </a:ln>
          <a:effectLst/>
        </p:spPr>
        <p:txBody>
          <a:bodyPr wrap="none">
            <a:spAutoFit/>
          </a:bodyPr>
          <a:lstStyle/>
          <a:p>
            <a:r>
              <a:rPr lang="cs-CZ" sz="1400"/>
              <a:t>Cívka v obvodu střídavého proudu:</a:t>
            </a:r>
          </a:p>
        </p:txBody>
      </p:sp>
      <p:sp>
        <p:nvSpPr>
          <p:cNvPr id="88" name="Obdélník 87"/>
          <p:cNvSpPr/>
          <p:nvPr/>
        </p:nvSpPr>
        <p:spPr>
          <a:xfrm>
            <a:off x="323528" y="3501008"/>
            <a:ext cx="8496944" cy="302433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cs-CZ" i="1" dirty="0" smtClean="0"/>
              <a:t>Jak je vidět z okamžitých průběhů napětí a proudu, na rezistoru není mezi oběma průběhy žádný fázový posun. Oba průběhy mají ve stejném okamžiku maximální hodnotu a ve stejném okamžiku protínají časovou osu.</a:t>
            </a:r>
          </a:p>
          <a:p>
            <a:endParaRPr lang="cs-CZ" i="1" dirty="0" smtClean="0"/>
          </a:p>
          <a:p>
            <a:pPr marL="342900" indent="-342900">
              <a:buFont typeface="+mj-lt"/>
              <a:buAutoNum type="arabicPeriod"/>
            </a:pPr>
            <a:r>
              <a:rPr lang="cs-CZ" dirty="0" smtClean="0"/>
              <a:t>Oba </a:t>
            </a:r>
            <a:r>
              <a:rPr lang="cs-CZ" dirty="0" err="1" smtClean="0"/>
              <a:t>fázory</a:t>
            </a:r>
            <a:r>
              <a:rPr lang="cs-CZ" dirty="0" smtClean="0"/>
              <a:t> mají </a:t>
            </a:r>
            <a:r>
              <a:rPr lang="cs-CZ" b="1" dirty="0" smtClean="0"/>
              <a:t>velikost</a:t>
            </a:r>
            <a:r>
              <a:rPr lang="cs-CZ" dirty="0" smtClean="0"/>
              <a:t> rovnu efektivní hodnotě. Vypočtěte amplitudy u obou veličin a  nakreslete do souřadného systému průběhy jejich okamžitých hodnot, je-li U = 5V; I= 20mA. Měřítko: 1V … 10 mm; 10 </a:t>
            </a:r>
            <a:r>
              <a:rPr lang="cs-CZ" dirty="0" err="1" smtClean="0"/>
              <a:t>mA</a:t>
            </a:r>
            <a:r>
              <a:rPr lang="cs-CZ" dirty="0" smtClean="0"/>
              <a:t> … 10 mm; 10 milisekund … 40 mm</a:t>
            </a:r>
            <a:endParaRPr lang="cs-CZ" dirty="0"/>
          </a:p>
        </p:txBody>
      </p:sp>
      <p:sp>
        <p:nvSpPr>
          <p:cNvPr id="91" name="Obdélník 90"/>
          <p:cNvSpPr/>
          <p:nvPr/>
        </p:nvSpPr>
        <p:spPr>
          <a:xfrm>
            <a:off x="323528" y="836713"/>
            <a:ext cx="8496944" cy="266429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cs-CZ" i="1" dirty="0" smtClean="0"/>
              <a:t>Fázový posun mezi napětím a proudem je na cívce 90°. O tento úhel napětí předbíhá proud.</a:t>
            </a:r>
          </a:p>
          <a:p>
            <a:r>
              <a:rPr lang="cs-CZ" i="1" dirty="0" smtClean="0"/>
              <a:t> </a:t>
            </a:r>
          </a:p>
          <a:p>
            <a:pPr marL="342900" indent="-342900">
              <a:buFont typeface="+mj-lt"/>
              <a:buAutoNum type="arabicPeriod"/>
            </a:pPr>
            <a:r>
              <a:rPr lang="cs-CZ" dirty="0" smtClean="0"/>
              <a:t>Oba </a:t>
            </a:r>
            <a:r>
              <a:rPr lang="cs-CZ" dirty="0" err="1" smtClean="0"/>
              <a:t>fázory</a:t>
            </a:r>
            <a:r>
              <a:rPr lang="cs-CZ" dirty="0" smtClean="0"/>
              <a:t> mají </a:t>
            </a:r>
            <a:r>
              <a:rPr lang="cs-CZ" b="1" dirty="0" smtClean="0"/>
              <a:t>velikost</a:t>
            </a:r>
            <a:r>
              <a:rPr lang="cs-CZ" dirty="0" smtClean="0"/>
              <a:t> rovnu efektivní hodnotě. Vypočtěte amplitudy u obou veličin a  nakreslete do souřadného systému průběhy jejich okamžitých hodnot, je-li U = 5V; I= 20mA. Frekvence obou veličin je 50 Hz. Měřítko: 1V … 10 mm; 10 </a:t>
            </a:r>
            <a:r>
              <a:rPr lang="cs-CZ" dirty="0" err="1" smtClean="0"/>
              <a:t>mA</a:t>
            </a:r>
            <a:r>
              <a:rPr lang="cs-CZ" dirty="0" smtClean="0"/>
              <a:t> … 10 mm; 10 milisekund … 40 mm</a:t>
            </a:r>
          </a:p>
          <a:p>
            <a:pPr marL="342900" indent="-342900">
              <a:buFont typeface="+mj-lt"/>
              <a:buAutoNum type="arabicPeriod"/>
            </a:pPr>
            <a:r>
              <a:rPr lang="cs-CZ" dirty="0" smtClean="0"/>
              <a:t> Popište časovou osu tak, aby se daly odečíst doby pro amplitudy a nulové hodnoty. </a:t>
            </a:r>
          </a:p>
          <a:p>
            <a:pPr marL="342900" indent="-342900"/>
            <a:endParaRPr lang="cs-CZ" dirty="0"/>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1" nodeType="clickEffect">
                                  <p:stCondLst>
                                    <p:cond delay="0"/>
                                  </p:stCondLst>
                                  <p:childTnLst>
                                    <p:set>
                                      <p:cBhvr>
                                        <p:cTn id="6" dur="1" fill="hold">
                                          <p:stCondLst>
                                            <p:cond delay="0"/>
                                          </p:stCondLst>
                                        </p:cTn>
                                        <p:tgtEl>
                                          <p:spTgt spid="88"/>
                                        </p:tgtEl>
                                        <p:attrNameLst>
                                          <p:attrName>style.visibility</p:attrName>
                                        </p:attrNameLst>
                                      </p:cBhvr>
                                      <p:to>
                                        <p:strVal val="visible"/>
                                      </p:to>
                                    </p:set>
                                    <p:animEffect transition="in" filter="diamond(in)">
                                      <p:cBhvr>
                                        <p:cTn id="7" dur="2000"/>
                                        <p:tgtEl>
                                          <p:spTgt spid="8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0" nodeType="clickEffect">
                                  <p:stCondLst>
                                    <p:cond delay="0"/>
                                  </p:stCondLst>
                                  <p:childTnLst>
                                    <p:animEffect transition="out" filter="blinds(horizontal)">
                                      <p:cBhvr>
                                        <p:cTn id="11" dur="500"/>
                                        <p:tgtEl>
                                          <p:spTgt spid="88"/>
                                        </p:tgtEl>
                                      </p:cBhvr>
                                    </p:animEffect>
                                    <p:set>
                                      <p:cBhvr>
                                        <p:cTn id="12" dur="1" fill="hold">
                                          <p:stCondLst>
                                            <p:cond delay="499"/>
                                          </p:stCondLst>
                                        </p:cTn>
                                        <p:tgtEl>
                                          <p:spTgt spid="88"/>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91"/>
                                        </p:tgtEl>
                                        <p:attrNameLst>
                                          <p:attrName>style.visibility</p:attrName>
                                        </p:attrNameLst>
                                      </p:cBhvr>
                                      <p:to>
                                        <p:strVal val="visible"/>
                                      </p:to>
                                    </p:set>
                                    <p:animEffect transition="in" filter="diamond(in)">
                                      <p:cBhvr>
                                        <p:cTn id="17" dur="2000"/>
                                        <p:tgtEl>
                                          <p:spTgt spid="9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xit" presetSubtype="10" fill="hold" grpId="1" nodeType="clickEffect">
                                  <p:stCondLst>
                                    <p:cond delay="0"/>
                                  </p:stCondLst>
                                  <p:childTnLst>
                                    <p:animEffect transition="out" filter="blinds(horizontal)">
                                      <p:cBhvr>
                                        <p:cTn id="21" dur="500"/>
                                        <p:tgtEl>
                                          <p:spTgt spid="91"/>
                                        </p:tgtEl>
                                      </p:cBhvr>
                                    </p:animEffect>
                                    <p:set>
                                      <p:cBhvr>
                                        <p:cTn id="22" dur="1" fill="hold">
                                          <p:stCondLst>
                                            <p:cond delay="499"/>
                                          </p:stCondLst>
                                        </p:cTn>
                                        <p:tgtEl>
                                          <p:spTgt spid="9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P spid="88" grpId="1" animBg="1"/>
      <p:bldP spid="91" grpId="0" animBg="1"/>
      <p:bldP spid="91"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4"/>
          <p:cNvSpPr>
            <a:spLocks noGrp="1" noChangeArrowheads="1"/>
          </p:cNvSpPr>
          <p:nvPr>
            <p:ph type="title"/>
          </p:nvPr>
        </p:nvSpPr>
        <p:spPr>
          <a:xfrm>
            <a:off x="457200" y="274639"/>
            <a:ext cx="8229600" cy="417512"/>
          </a:xfrm>
        </p:spPr>
        <p:style>
          <a:lnRef idx="2">
            <a:schemeClr val="accent6"/>
          </a:lnRef>
          <a:fillRef idx="1">
            <a:schemeClr val="lt1"/>
          </a:fillRef>
          <a:effectRef idx="0">
            <a:schemeClr val="accent6"/>
          </a:effectRef>
          <a:fontRef idx="minor">
            <a:schemeClr val="dk1"/>
          </a:fontRef>
        </p:style>
        <p:txBody>
          <a:bodyPr/>
          <a:lstStyle/>
          <a:p>
            <a:r>
              <a:rPr lang="cs-CZ" sz="2000" b="1"/>
              <a:t>RLC obvody 2</a:t>
            </a:r>
          </a:p>
        </p:txBody>
      </p:sp>
      <p:sp>
        <p:nvSpPr>
          <p:cNvPr id="6152" name="Line 8"/>
          <p:cNvSpPr>
            <a:spLocks noChangeShapeType="1"/>
          </p:cNvSpPr>
          <p:nvPr/>
        </p:nvSpPr>
        <p:spPr bwMode="auto">
          <a:xfrm flipH="1" flipV="1">
            <a:off x="827088" y="3067050"/>
            <a:ext cx="792163" cy="1588"/>
          </a:xfrm>
          <a:prstGeom prst="line">
            <a:avLst/>
          </a:prstGeom>
          <a:noFill/>
          <a:ln w="9525">
            <a:solidFill>
              <a:schemeClr val="tx1"/>
            </a:solidFill>
            <a:round/>
            <a:headEnd/>
            <a:tailEnd/>
          </a:ln>
          <a:effectLst/>
        </p:spPr>
        <p:txBody>
          <a:bodyPr/>
          <a:lstStyle/>
          <a:p>
            <a:endParaRPr lang="cs-CZ"/>
          </a:p>
        </p:txBody>
      </p:sp>
      <p:sp>
        <p:nvSpPr>
          <p:cNvPr id="6153" name="Line 9"/>
          <p:cNvSpPr>
            <a:spLocks noChangeShapeType="1"/>
          </p:cNvSpPr>
          <p:nvPr/>
        </p:nvSpPr>
        <p:spPr bwMode="auto">
          <a:xfrm flipH="1">
            <a:off x="1763714" y="3067050"/>
            <a:ext cx="862012" cy="1588"/>
          </a:xfrm>
          <a:prstGeom prst="line">
            <a:avLst/>
          </a:prstGeom>
          <a:noFill/>
          <a:ln w="9525">
            <a:solidFill>
              <a:schemeClr val="tx1"/>
            </a:solidFill>
            <a:round/>
            <a:headEnd/>
            <a:tailEnd/>
          </a:ln>
          <a:effectLst/>
        </p:spPr>
        <p:txBody>
          <a:bodyPr/>
          <a:lstStyle/>
          <a:p>
            <a:endParaRPr lang="cs-CZ"/>
          </a:p>
        </p:txBody>
      </p:sp>
      <p:sp>
        <p:nvSpPr>
          <p:cNvPr id="6154" name="Line 10"/>
          <p:cNvSpPr>
            <a:spLocks noChangeShapeType="1"/>
          </p:cNvSpPr>
          <p:nvPr/>
        </p:nvSpPr>
        <p:spPr bwMode="auto">
          <a:xfrm flipV="1">
            <a:off x="827088" y="2132014"/>
            <a:ext cx="0" cy="935037"/>
          </a:xfrm>
          <a:prstGeom prst="line">
            <a:avLst/>
          </a:prstGeom>
          <a:noFill/>
          <a:ln w="9525">
            <a:solidFill>
              <a:schemeClr val="tx1"/>
            </a:solidFill>
            <a:round/>
            <a:headEnd/>
            <a:tailEnd/>
          </a:ln>
          <a:effectLst/>
        </p:spPr>
        <p:txBody>
          <a:bodyPr/>
          <a:lstStyle/>
          <a:p>
            <a:endParaRPr lang="cs-CZ"/>
          </a:p>
        </p:txBody>
      </p:sp>
      <p:sp>
        <p:nvSpPr>
          <p:cNvPr id="6155" name="Line 11"/>
          <p:cNvSpPr>
            <a:spLocks noChangeShapeType="1"/>
          </p:cNvSpPr>
          <p:nvPr/>
        </p:nvSpPr>
        <p:spPr bwMode="auto">
          <a:xfrm flipV="1">
            <a:off x="2627313" y="2132014"/>
            <a:ext cx="0" cy="215900"/>
          </a:xfrm>
          <a:prstGeom prst="line">
            <a:avLst/>
          </a:prstGeom>
          <a:noFill/>
          <a:ln w="9525">
            <a:solidFill>
              <a:schemeClr val="tx1"/>
            </a:solidFill>
            <a:round/>
            <a:headEnd/>
            <a:tailEnd/>
          </a:ln>
          <a:effectLst/>
        </p:spPr>
        <p:txBody>
          <a:bodyPr/>
          <a:lstStyle/>
          <a:p>
            <a:endParaRPr lang="cs-CZ"/>
          </a:p>
        </p:txBody>
      </p:sp>
      <p:sp>
        <p:nvSpPr>
          <p:cNvPr id="6156" name="Oval 12"/>
          <p:cNvSpPr>
            <a:spLocks noChangeArrowheads="1"/>
          </p:cNvSpPr>
          <p:nvPr/>
        </p:nvSpPr>
        <p:spPr bwMode="auto">
          <a:xfrm>
            <a:off x="755650" y="1987551"/>
            <a:ext cx="142875" cy="144463"/>
          </a:xfrm>
          <a:prstGeom prst="ellipse">
            <a:avLst/>
          </a:prstGeom>
          <a:noFill/>
          <a:ln w="9525">
            <a:solidFill>
              <a:schemeClr val="tx1"/>
            </a:solidFill>
            <a:round/>
            <a:headEnd/>
            <a:tailEnd/>
          </a:ln>
          <a:effectLst/>
        </p:spPr>
        <p:txBody>
          <a:bodyPr wrap="none" anchor="ctr"/>
          <a:lstStyle/>
          <a:p>
            <a:endParaRPr lang="cs-CZ"/>
          </a:p>
        </p:txBody>
      </p:sp>
      <p:sp>
        <p:nvSpPr>
          <p:cNvPr id="6157" name="Oval 13"/>
          <p:cNvSpPr>
            <a:spLocks noChangeArrowheads="1"/>
          </p:cNvSpPr>
          <p:nvPr/>
        </p:nvSpPr>
        <p:spPr bwMode="auto">
          <a:xfrm>
            <a:off x="2555876" y="1987551"/>
            <a:ext cx="142875" cy="144463"/>
          </a:xfrm>
          <a:prstGeom prst="ellipse">
            <a:avLst/>
          </a:prstGeom>
          <a:noFill/>
          <a:ln w="9525">
            <a:solidFill>
              <a:schemeClr val="tx1"/>
            </a:solidFill>
            <a:round/>
            <a:headEnd/>
            <a:tailEnd/>
          </a:ln>
          <a:effectLst/>
        </p:spPr>
        <p:txBody>
          <a:bodyPr wrap="none" anchor="ctr"/>
          <a:lstStyle/>
          <a:p>
            <a:endParaRPr lang="cs-CZ"/>
          </a:p>
        </p:txBody>
      </p:sp>
      <p:sp>
        <p:nvSpPr>
          <p:cNvPr id="6158" name="Oval 14"/>
          <p:cNvSpPr>
            <a:spLocks noChangeArrowheads="1"/>
          </p:cNvSpPr>
          <p:nvPr/>
        </p:nvSpPr>
        <p:spPr bwMode="auto">
          <a:xfrm>
            <a:off x="1474788" y="3427414"/>
            <a:ext cx="503237" cy="504825"/>
          </a:xfrm>
          <a:prstGeom prst="ellipse">
            <a:avLst/>
          </a:prstGeom>
          <a:noFill/>
          <a:ln w="9525">
            <a:solidFill>
              <a:schemeClr val="tx1"/>
            </a:solidFill>
            <a:round/>
            <a:headEnd/>
            <a:tailEnd/>
          </a:ln>
          <a:effectLst/>
        </p:spPr>
        <p:txBody>
          <a:bodyPr wrap="none" anchor="ctr"/>
          <a:lstStyle/>
          <a:p>
            <a:endParaRPr lang="cs-CZ"/>
          </a:p>
        </p:txBody>
      </p:sp>
      <p:sp>
        <p:nvSpPr>
          <p:cNvPr id="6159" name="Oval 15"/>
          <p:cNvSpPr>
            <a:spLocks noChangeArrowheads="1"/>
          </p:cNvSpPr>
          <p:nvPr/>
        </p:nvSpPr>
        <p:spPr bwMode="auto">
          <a:xfrm>
            <a:off x="2339975" y="2347914"/>
            <a:ext cx="503239" cy="503237"/>
          </a:xfrm>
          <a:prstGeom prst="ellipse">
            <a:avLst/>
          </a:prstGeom>
          <a:noFill/>
          <a:ln w="9525">
            <a:solidFill>
              <a:schemeClr val="tx1"/>
            </a:solidFill>
            <a:round/>
            <a:headEnd/>
            <a:tailEnd/>
          </a:ln>
          <a:effectLst/>
        </p:spPr>
        <p:txBody>
          <a:bodyPr wrap="none" anchor="ctr"/>
          <a:lstStyle/>
          <a:p>
            <a:endParaRPr lang="cs-CZ"/>
          </a:p>
        </p:txBody>
      </p:sp>
      <p:sp>
        <p:nvSpPr>
          <p:cNvPr id="6160" name="Line 16"/>
          <p:cNvSpPr>
            <a:spLocks noChangeShapeType="1"/>
          </p:cNvSpPr>
          <p:nvPr/>
        </p:nvSpPr>
        <p:spPr bwMode="auto">
          <a:xfrm flipV="1">
            <a:off x="2627313" y="2851150"/>
            <a:ext cx="0" cy="215900"/>
          </a:xfrm>
          <a:prstGeom prst="line">
            <a:avLst/>
          </a:prstGeom>
          <a:noFill/>
          <a:ln w="9525">
            <a:solidFill>
              <a:schemeClr val="tx1"/>
            </a:solidFill>
            <a:round/>
            <a:headEnd/>
            <a:tailEnd/>
          </a:ln>
          <a:effectLst/>
        </p:spPr>
        <p:txBody>
          <a:bodyPr/>
          <a:lstStyle/>
          <a:p>
            <a:endParaRPr lang="cs-CZ"/>
          </a:p>
        </p:txBody>
      </p:sp>
      <p:sp>
        <p:nvSpPr>
          <p:cNvPr id="6161" name="Line 17"/>
          <p:cNvSpPr>
            <a:spLocks noChangeShapeType="1"/>
          </p:cNvSpPr>
          <p:nvPr/>
        </p:nvSpPr>
        <p:spPr bwMode="auto">
          <a:xfrm>
            <a:off x="1258888" y="2058988"/>
            <a:ext cx="1152525" cy="0"/>
          </a:xfrm>
          <a:prstGeom prst="line">
            <a:avLst/>
          </a:prstGeom>
          <a:noFill/>
          <a:ln w="9525">
            <a:solidFill>
              <a:schemeClr val="tx1"/>
            </a:solidFill>
            <a:round/>
            <a:headEnd/>
            <a:tailEnd type="triangle" w="med" len="med"/>
          </a:ln>
          <a:effectLst/>
        </p:spPr>
        <p:txBody>
          <a:bodyPr/>
          <a:lstStyle/>
          <a:p>
            <a:endParaRPr lang="cs-CZ"/>
          </a:p>
        </p:txBody>
      </p:sp>
      <p:sp>
        <p:nvSpPr>
          <p:cNvPr id="6162" name="Text Box 18"/>
          <p:cNvSpPr txBox="1">
            <a:spLocks noChangeArrowheads="1"/>
          </p:cNvSpPr>
          <p:nvPr/>
        </p:nvSpPr>
        <p:spPr bwMode="auto">
          <a:xfrm>
            <a:off x="1619249" y="1700213"/>
            <a:ext cx="332142" cy="369332"/>
          </a:xfrm>
          <a:prstGeom prst="rect">
            <a:avLst/>
          </a:prstGeom>
          <a:noFill/>
          <a:ln w="9525">
            <a:noFill/>
            <a:miter lim="800000"/>
            <a:headEnd/>
            <a:tailEnd/>
          </a:ln>
          <a:effectLst/>
        </p:spPr>
        <p:txBody>
          <a:bodyPr wrap="none">
            <a:spAutoFit/>
          </a:bodyPr>
          <a:lstStyle/>
          <a:p>
            <a:r>
              <a:rPr lang="cs-CZ"/>
              <a:t>U</a:t>
            </a:r>
          </a:p>
        </p:txBody>
      </p:sp>
      <p:sp>
        <p:nvSpPr>
          <p:cNvPr id="6163" name="Text Box 19"/>
          <p:cNvSpPr txBox="1">
            <a:spLocks noChangeArrowheads="1"/>
          </p:cNvSpPr>
          <p:nvPr/>
        </p:nvSpPr>
        <p:spPr bwMode="auto">
          <a:xfrm>
            <a:off x="2463800" y="2439989"/>
            <a:ext cx="317716" cy="369332"/>
          </a:xfrm>
          <a:prstGeom prst="rect">
            <a:avLst/>
          </a:prstGeom>
          <a:noFill/>
          <a:ln w="9525">
            <a:noFill/>
            <a:miter lim="800000"/>
            <a:headEnd/>
            <a:tailEnd/>
          </a:ln>
          <a:effectLst/>
        </p:spPr>
        <p:txBody>
          <a:bodyPr wrap="none">
            <a:spAutoFit/>
          </a:bodyPr>
          <a:lstStyle/>
          <a:p>
            <a:r>
              <a:rPr lang="cs-CZ"/>
              <a:t>A</a:t>
            </a:r>
          </a:p>
        </p:txBody>
      </p:sp>
      <p:sp>
        <p:nvSpPr>
          <p:cNvPr id="6164" name="Text Box 20"/>
          <p:cNvSpPr txBox="1">
            <a:spLocks noChangeArrowheads="1"/>
          </p:cNvSpPr>
          <p:nvPr/>
        </p:nvSpPr>
        <p:spPr bwMode="auto">
          <a:xfrm>
            <a:off x="1527175" y="3519488"/>
            <a:ext cx="316112" cy="369332"/>
          </a:xfrm>
          <a:prstGeom prst="rect">
            <a:avLst/>
          </a:prstGeom>
          <a:noFill/>
          <a:ln w="9525">
            <a:noFill/>
            <a:miter lim="800000"/>
            <a:headEnd/>
            <a:tailEnd/>
          </a:ln>
          <a:effectLst/>
        </p:spPr>
        <p:txBody>
          <a:bodyPr wrap="none">
            <a:spAutoFit/>
          </a:bodyPr>
          <a:lstStyle/>
          <a:p>
            <a:r>
              <a:rPr lang="cs-CZ"/>
              <a:t>V</a:t>
            </a:r>
          </a:p>
        </p:txBody>
      </p:sp>
      <p:sp>
        <p:nvSpPr>
          <p:cNvPr id="6165" name="Line 21"/>
          <p:cNvSpPr>
            <a:spLocks noChangeShapeType="1"/>
          </p:cNvSpPr>
          <p:nvPr/>
        </p:nvSpPr>
        <p:spPr bwMode="auto">
          <a:xfrm flipH="1">
            <a:off x="1114425" y="3643313"/>
            <a:ext cx="360363" cy="0"/>
          </a:xfrm>
          <a:prstGeom prst="line">
            <a:avLst/>
          </a:prstGeom>
          <a:noFill/>
          <a:ln w="9525">
            <a:solidFill>
              <a:schemeClr val="tx1"/>
            </a:solidFill>
            <a:round/>
            <a:headEnd/>
            <a:tailEnd/>
          </a:ln>
          <a:effectLst/>
        </p:spPr>
        <p:txBody>
          <a:bodyPr/>
          <a:lstStyle/>
          <a:p>
            <a:endParaRPr lang="cs-CZ"/>
          </a:p>
        </p:txBody>
      </p:sp>
      <p:sp>
        <p:nvSpPr>
          <p:cNvPr id="6166" name="Line 22"/>
          <p:cNvSpPr>
            <a:spLocks noChangeShapeType="1"/>
          </p:cNvSpPr>
          <p:nvPr/>
        </p:nvSpPr>
        <p:spPr bwMode="auto">
          <a:xfrm flipH="1">
            <a:off x="1979613" y="3643313"/>
            <a:ext cx="360363" cy="0"/>
          </a:xfrm>
          <a:prstGeom prst="line">
            <a:avLst/>
          </a:prstGeom>
          <a:noFill/>
          <a:ln w="9525">
            <a:solidFill>
              <a:schemeClr val="tx1"/>
            </a:solidFill>
            <a:round/>
            <a:headEnd/>
            <a:tailEnd/>
          </a:ln>
          <a:effectLst/>
        </p:spPr>
        <p:txBody>
          <a:bodyPr/>
          <a:lstStyle/>
          <a:p>
            <a:endParaRPr lang="cs-CZ"/>
          </a:p>
        </p:txBody>
      </p:sp>
      <p:sp>
        <p:nvSpPr>
          <p:cNvPr id="6167" name="Line 23"/>
          <p:cNvSpPr>
            <a:spLocks noChangeShapeType="1"/>
          </p:cNvSpPr>
          <p:nvPr/>
        </p:nvSpPr>
        <p:spPr bwMode="auto">
          <a:xfrm flipV="1">
            <a:off x="1114425" y="3067051"/>
            <a:ext cx="0" cy="576263"/>
          </a:xfrm>
          <a:prstGeom prst="line">
            <a:avLst/>
          </a:prstGeom>
          <a:noFill/>
          <a:ln w="9525">
            <a:solidFill>
              <a:schemeClr val="tx1"/>
            </a:solidFill>
            <a:round/>
            <a:headEnd/>
            <a:tailEnd type="triangle" w="med" len="med"/>
          </a:ln>
          <a:effectLst/>
        </p:spPr>
        <p:txBody>
          <a:bodyPr/>
          <a:lstStyle/>
          <a:p>
            <a:endParaRPr lang="cs-CZ"/>
          </a:p>
        </p:txBody>
      </p:sp>
      <p:sp>
        <p:nvSpPr>
          <p:cNvPr id="6168" name="Line 24"/>
          <p:cNvSpPr>
            <a:spLocks noChangeShapeType="1"/>
          </p:cNvSpPr>
          <p:nvPr/>
        </p:nvSpPr>
        <p:spPr bwMode="auto">
          <a:xfrm flipV="1">
            <a:off x="2339975" y="3067051"/>
            <a:ext cx="0" cy="576263"/>
          </a:xfrm>
          <a:prstGeom prst="line">
            <a:avLst/>
          </a:prstGeom>
          <a:noFill/>
          <a:ln w="9525">
            <a:solidFill>
              <a:schemeClr val="tx1"/>
            </a:solidFill>
            <a:round/>
            <a:headEnd/>
            <a:tailEnd type="triangle" w="med" len="med"/>
          </a:ln>
          <a:effectLst/>
        </p:spPr>
        <p:txBody>
          <a:bodyPr/>
          <a:lstStyle/>
          <a:p>
            <a:endParaRPr lang="cs-CZ"/>
          </a:p>
        </p:txBody>
      </p:sp>
      <p:sp>
        <p:nvSpPr>
          <p:cNvPr id="6169" name="Text Box 25"/>
          <p:cNvSpPr txBox="1">
            <a:spLocks noChangeArrowheads="1"/>
          </p:cNvSpPr>
          <p:nvPr/>
        </p:nvSpPr>
        <p:spPr bwMode="auto">
          <a:xfrm>
            <a:off x="1598614" y="2511425"/>
            <a:ext cx="308098" cy="369332"/>
          </a:xfrm>
          <a:prstGeom prst="rect">
            <a:avLst/>
          </a:prstGeom>
          <a:noFill/>
          <a:ln w="9525">
            <a:noFill/>
            <a:miter lim="800000"/>
            <a:headEnd/>
            <a:tailEnd/>
          </a:ln>
          <a:effectLst/>
        </p:spPr>
        <p:txBody>
          <a:bodyPr wrap="none">
            <a:spAutoFit/>
          </a:bodyPr>
          <a:lstStyle/>
          <a:p>
            <a:r>
              <a:rPr lang="cs-CZ"/>
              <a:t>C</a:t>
            </a:r>
          </a:p>
        </p:txBody>
      </p:sp>
      <p:sp>
        <p:nvSpPr>
          <p:cNvPr id="6174" name="Line 30"/>
          <p:cNvSpPr>
            <a:spLocks noChangeShapeType="1"/>
          </p:cNvSpPr>
          <p:nvPr/>
        </p:nvSpPr>
        <p:spPr bwMode="auto">
          <a:xfrm>
            <a:off x="3563939" y="1916114"/>
            <a:ext cx="0" cy="1800225"/>
          </a:xfrm>
          <a:prstGeom prst="line">
            <a:avLst/>
          </a:prstGeom>
          <a:noFill/>
          <a:ln w="9525">
            <a:solidFill>
              <a:schemeClr val="tx1"/>
            </a:solidFill>
            <a:round/>
            <a:headEnd/>
            <a:tailEnd/>
          </a:ln>
          <a:effectLst/>
        </p:spPr>
        <p:txBody>
          <a:bodyPr/>
          <a:lstStyle/>
          <a:p>
            <a:endParaRPr lang="cs-CZ"/>
          </a:p>
        </p:txBody>
      </p:sp>
      <p:sp>
        <p:nvSpPr>
          <p:cNvPr id="6175" name="Line 31"/>
          <p:cNvSpPr>
            <a:spLocks noChangeShapeType="1"/>
          </p:cNvSpPr>
          <p:nvPr/>
        </p:nvSpPr>
        <p:spPr bwMode="auto">
          <a:xfrm>
            <a:off x="3275013" y="2852738"/>
            <a:ext cx="3744912" cy="0"/>
          </a:xfrm>
          <a:prstGeom prst="line">
            <a:avLst/>
          </a:prstGeom>
          <a:noFill/>
          <a:ln w="9525">
            <a:solidFill>
              <a:schemeClr val="tx1"/>
            </a:solidFill>
            <a:round/>
            <a:headEnd/>
            <a:tailEnd/>
          </a:ln>
          <a:effectLst/>
        </p:spPr>
        <p:txBody>
          <a:bodyPr/>
          <a:lstStyle/>
          <a:p>
            <a:endParaRPr lang="cs-CZ"/>
          </a:p>
        </p:txBody>
      </p:sp>
      <p:sp>
        <p:nvSpPr>
          <p:cNvPr id="6176" name="Freeform 32"/>
          <p:cNvSpPr>
            <a:spLocks/>
          </p:cNvSpPr>
          <p:nvPr/>
        </p:nvSpPr>
        <p:spPr bwMode="auto">
          <a:xfrm flipV="1">
            <a:off x="2987677" y="2133601"/>
            <a:ext cx="2303463" cy="1366838"/>
          </a:xfrm>
          <a:custGeom>
            <a:avLst/>
            <a:gdLst/>
            <a:ahLst/>
            <a:cxnLst>
              <a:cxn ang="0">
                <a:pos x="0" y="446"/>
              </a:cxn>
              <a:cxn ang="0">
                <a:pos x="272" y="128"/>
              </a:cxn>
              <a:cxn ang="0">
                <a:pos x="408" y="38"/>
              </a:cxn>
              <a:cxn ang="0">
                <a:pos x="589" y="38"/>
              </a:cxn>
              <a:cxn ang="0">
                <a:pos x="816" y="265"/>
              </a:cxn>
              <a:cxn ang="0">
                <a:pos x="1179" y="763"/>
              </a:cxn>
              <a:cxn ang="0">
                <a:pos x="1406" y="900"/>
              </a:cxn>
              <a:cxn ang="0">
                <a:pos x="1587" y="900"/>
              </a:cxn>
              <a:cxn ang="0">
                <a:pos x="1678" y="854"/>
              </a:cxn>
              <a:cxn ang="0">
                <a:pos x="1859" y="673"/>
              </a:cxn>
              <a:cxn ang="0">
                <a:pos x="2041" y="446"/>
              </a:cxn>
            </a:cxnLst>
            <a:rect l="0" t="0" r="r" b="b"/>
            <a:pathLst>
              <a:path w="2041" h="923">
                <a:moveTo>
                  <a:pt x="0" y="446"/>
                </a:moveTo>
                <a:cubicBezTo>
                  <a:pt x="102" y="321"/>
                  <a:pt x="204" y="196"/>
                  <a:pt x="272" y="128"/>
                </a:cubicBezTo>
                <a:cubicBezTo>
                  <a:pt x="340" y="60"/>
                  <a:pt x="355" y="53"/>
                  <a:pt x="408" y="38"/>
                </a:cubicBezTo>
                <a:cubicBezTo>
                  <a:pt x="461" y="23"/>
                  <a:pt x="521" y="0"/>
                  <a:pt x="589" y="38"/>
                </a:cubicBezTo>
                <a:cubicBezTo>
                  <a:pt x="657" y="76"/>
                  <a:pt x="718" y="144"/>
                  <a:pt x="816" y="265"/>
                </a:cubicBezTo>
                <a:cubicBezTo>
                  <a:pt x="914" y="386"/>
                  <a:pt x="1081" y="657"/>
                  <a:pt x="1179" y="763"/>
                </a:cubicBezTo>
                <a:cubicBezTo>
                  <a:pt x="1277" y="869"/>
                  <a:pt x="1338" y="877"/>
                  <a:pt x="1406" y="900"/>
                </a:cubicBezTo>
                <a:cubicBezTo>
                  <a:pt x="1474" y="923"/>
                  <a:pt x="1542" y="908"/>
                  <a:pt x="1587" y="900"/>
                </a:cubicBezTo>
                <a:cubicBezTo>
                  <a:pt x="1632" y="892"/>
                  <a:pt x="1633" y="892"/>
                  <a:pt x="1678" y="854"/>
                </a:cubicBezTo>
                <a:cubicBezTo>
                  <a:pt x="1723" y="816"/>
                  <a:pt x="1798" y="741"/>
                  <a:pt x="1859" y="673"/>
                </a:cubicBezTo>
                <a:cubicBezTo>
                  <a:pt x="1920" y="605"/>
                  <a:pt x="2011" y="484"/>
                  <a:pt x="2041" y="446"/>
                </a:cubicBezTo>
              </a:path>
            </a:pathLst>
          </a:custGeom>
          <a:noFill/>
          <a:ln w="28575" cmpd="sng">
            <a:solidFill>
              <a:schemeClr val="accent2"/>
            </a:solidFill>
            <a:round/>
            <a:headEnd/>
            <a:tailEnd/>
          </a:ln>
          <a:effectLst/>
        </p:spPr>
        <p:txBody>
          <a:bodyPr/>
          <a:lstStyle/>
          <a:p>
            <a:endParaRPr lang="cs-CZ"/>
          </a:p>
        </p:txBody>
      </p:sp>
      <p:sp>
        <p:nvSpPr>
          <p:cNvPr id="6177" name="Freeform 33"/>
          <p:cNvSpPr>
            <a:spLocks/>
          </p:cNvSpPr>
          <p:nvPr/>
        </p:nvSpPr>
        <p:spPr bwMode="auto">
          <a:xfrm>
            <a:off x="3563938" y="2565401"/>
            <a:ext cx="2303463" cy="576263"/>
          </a:xfrm>
          <a:custGeom>
            <a:avLst/>
            <a:gdLst/>
            <a:ahLst/>
            <a:cxnLst>
              <a:cxn ang="0">
                <a:pos x="0" y="446"/>
              </a:cxn>
              <a:cxn ang="0">
                <a:pos x="272" y="128"/>
              </a:cxn>
              <a:cxn ang="0">
                <a:pos x="408" y="38"/>
              </a:cxn>
              <a:cxn ang="0">
                <a:pos x="589" y="38"/>
              </a:cxn>
              <a:cxn ang="0">
                <a:pos x="816" y="265"/>
              </a:cxn>
              <a:cxn ang="0">
                <a:pos x="1179" y="763"/>
              </a:cxn>
              <a:cxn ang="0">
                <a:pos x="1406" y="900"/>
              </a:cxn>
              <a:cxn ang="0">
                <a:pos x="1587" y="900"/>
              </a:cxn>
              <a:cxn ang="0">
                <a:pos x="1678" y="854"/>
              </a:cxn>
              <a:cxn ang="0">
                <a:pos x="1859" y="673"/>
              </a:cxn>
              <a:cxn ang="0">
                <a:pos x="2041" y="446"/>
              </a:cxn>
            </a:cxnLst>
            <a:rect l="0" t="0" r="r" b="b"/>
            <a:pathLst>
              <a:path w="2041" h="923">
                <a:moveTo>
                  <a:pt x="0" y="446"/>
                </a:moveTo>
                <a:cubicBezTo>
                  <a:pt x="102" y="321"/>
                  <a:pt x="204" y="196"/>
                  <a:pt x="272" y="128"/>
                </a:cubicBezTo>
                <a:cubicBezTo>
                  <a:pt x="340" y="60"/>
                  <a:pt x="355" y="53"/>
                  <a:pt x="408" y="38"/>
                </a:cubicBezTo>
                <a:cubicBezTo>
                  <a:pt x="461" y="23"/>
                  <a:pt x="521" y="0"/>
                  <a:pt x="589" y="38"/>
                </a:cubicBezTo>
                <a:cubicBezTo>
                  <a:pt x="657" y="76"/>
                  <a:pt x="718" y="144"/>
                  <a:pt x="816" y="265"/>
                </a:cubicBezTo>
                <a:cubicBezTo>
                  <a:pt x="914" y="386"/>
                  <a:pt x="1081" y="657"/>
                  <a:pt x="1179" y="763"/>
                </a:cubicBezTo>
                <a:cubicBezTo>
                  <a:pt x="1277" y="869"/>
                  <a:pt x="1338" y="877"/>
                  <a:pt x="1406" y="900"/>
                </a:cubicBezTo>
                <a:cubicBezTo>
                  <a:pt x="1474" y="923"/>
                  <a:pt x="1542" y="908"/>
                  <a:pt x="1587" y="900"/>
                </a:cubicBezTo>
                <a:cubicBezTo>
                  <a:pt x="1632" y="892"/>
                  <a:pt x="1633" y="892"/>
                  <a:pt x="1678" y="854"/>
                </a:cubicBezTo>
                <a:cubicBezTo>
                  <a:pt x="1723" y="816"/>
                  <a:pt x="1798" y="741"/>
                  <a:pt x="1859" y="673"/>
                </a:cubicBezTo>
                <a:cubicBezTo>
                  <a:pt x="1920" y="605"/>
                  <a:pt x="2011" y="484"/>
                  <a:pt x="2041" y="446"/>
                </a:cubicBezTo>
              </a:path>
            </a:pathLst>
          </a:custGeom>
          <a:noFill/>
          <a:ln w="28575" cmpd="sng">
            <a:solidFill>
              <a:srgbClr val="FF0000"/>
            </a:solidFill>
            <a:round/>
            <a:headEnd/>
            <a:tailEnd/>
          </a:ln>
          <a:effectLst/>
        </p:spPr>
        <p:txBody>
          <a:bodyPr/>
          <a:lstStyle/>
          <a:p>
            <a:endParaRPr lang="cs-CZ"/>
          </a:p>
        </p:txBody>
      </p:sp>
      <p:sp>
        <p:nvSpPr>
          <p:cNvPr id="6178" name="Line 34"/>
          <p:cNvSpPr>
            <a:spLocks noChangeShapeType="1"/>
          </p:cNvSpPr>
          <p:nvPr/>
        </p:nvSpPr>
        <p:spPr bwMode="auto">
          <a:xfrm flipV="1">
            <a:off x="4643439" y="2133601"/>
            <a:ext cx="0" cy="720725"/>
          </a:xfrm>
          <a:prstGeom prst="line">
            <a:avLst/>
          </a:prstGeom>
          <a:noFill/>
          <a:ln w="9525">
            <a:solidFill>
              <a:schemeClr val="tx1"/>
            </a:solidFill>
            <a:round/>
            <a:headEnd/>
            <a:tailEnd type="triangle" w="med" len="med"/>
          </a:ln>
          <a:effectLst/>
        </p:spPr>
        <p:txBody>
          <a:bodyPr/>
          <a:lstStyle/>
          <a:p>
            <a:endParaRPr lang="cs-CZ"/>
          </a:p>
        </p:txBody>
      </p:sp>
      <p:sp>
        <p:nvSpPr>
          <p:cNvPr id="6179" name="Line 35"/>
          <p:cNvSpPr>
            <a:spLocks noChangeShapeType="1"/>
          </p:cNvSpPr>
          <p:nvPr/>
        </p:nvSpPr>
        <p:spPr bwMode="auto">
          <a:xfrm flipV="1">
            <a:off x="4067175" y="2565401"/>
            <a:ext cx="0" cy="287338"/>
          </a:xfrm>
          <a:prstGeom prst="line">
            <a:avLst/>
          </a:prstGeom>
          <a:noFill/>
          <a:ln w="9525">
            <a:solidFill>
              <a:schemeClr val="tx1"/>
            </a:solidFill>
            <a:round/>
            <a:headEnd/>
            <a:tailEnd type="triangle" w="med" len="med"/>
          </a:ln>
          <a:effectLst/>
        </p:spPr>
        <p:txBody>
          <a:bodyPr/>
          <a:lstStyle/>
          <a:p>
            <a:endParaRPr lang="cs-CZ"/>
          </a:p>
        </p:txBody>
      </p:sp>
      <p:sp>
        <p:nvSpPr>
          <p:cNvPr id="6180" name="AutoShape 36"/>
          <p:cNvSpPr>
            <a:spLocks/>
          </p:cNvSpPr>
          <p:nvPr/>
        </p:nvSpPr>
        <p:spPr bwMode="auto">
          <a:xfrm>
            <a:off x="5219701" y="1700213"/>
            <a:ext cx="715963" cy="401637"/>
          </a:xfrm>
          <a:prstGeom prst="borderCallout1">
            <a:avLst>
              <a:gd name="adj1" fmla="val 28458"/>
              <a:gd name="adj2" fmla="val -10644"/>
              <a:gd name="adj3" fmla="val 160870"/>
              <a:gd name="adj4" fmla="val -82481"/>
            </a:avLst>
          </a:prstGeom>
          <a:solidFill>
            <a:srgbClr val="E1F898"/>
          </a:solidFill>
          <a:ln w="9525">
            <a:solidFill>
              <a:schemeClr val="tx1"/>
            </a:solidFill>
            <a:miter lim="800000"/>
            <a:headEnd/>
            <a:tailEnd/>
          </a:ln>
          <a:effectLst/>
        </p:spPr>
        <p:txBody>
          <a:bodyPr/>
          <a:lstStyle/>
          <a:p>
            <a:pPr algn="ctr"/>
            <a:r>
              <a:rPr lang="cs-CZ"/>
              <a:t>U</a:t>
            </a:r>
            <a:r>
              <a:rPr lang="cs-CZ" baseline="-25000"/>
              <a:t>max</a:t>
            </a:r>
            <a:endParaRPr lang="cs-CZ"/>
          </a:p>
        </p:txBody>
      </p:sp>
      <p:sp>
        <p:nvSpPr>
          <p:cNvPr id="6181" name="AutoShape 37"/>
          <p:cNvSpPr>
            <a:spLocks/>
          </p:cNvSpPr>
          <p:nvPr/>
        </p:nvSpPr>
        <p:spPr bwMode="auto">
          <a:xfrm>
            <a:off x="5219701" y="2276475"/>
            <a:ext cx="715963" cy="401638"/>
          </a:xfrm>
          <a:prstGeom prst="borderCallout1">
            <a:avLst>
              <a:gd name="adj1" fmla="val 28458"/>
              <a:gd name="adj2" fmla="val -10644"/>
              <a:gd name="adj3" fmla="val 102769"/>
              <a:gd name="adj4" fmla="val -156764"/>
            </a:avLst>
          </a:prstGeom>
          <a:solidFill>
            <a:srgbClr val="E1F898"/>
          </a:solidFill>
          <a:ln w="9525">
            <a:solidFill>
              <a:schemeClr val="tx1"/>
            </a:solidFill>
            <a:miter lim="800000"/>
            <a:headEnd/>
            <a:tailEnd/>
          </a:ln>
          <a:effectLst/>
        </p:spPr>
        <p:txBody>
          <a:bodyPr/>
          <a:lstStyle/>
          <a:p>
            <a:pPr algn="ctr"/>
            <a:r>
              <a:rPr lang="cs-CZ"/>
              <a:t>I</a:t>
            </a:r>
            <a:r>
              <a:rPr lang="cs-CZ" baseline="-25000"/>
              <a:t>max</a:t>
            </a:r>
            <a:endParaRPr lang="cs-CZ"/>
          </a:p>
        </p:txBody>
      </p:sp>
      <p:sp>
        <p:nvSpPr>
          <p:cNvPr id="6182" name="Line 38"/>
          <p:cNvSpPr>
            <a:spLocks noChangeShapeType="1"/>
          </p:cNvSpPr>
          <p:nvPr/>
        </p:nvSpPr>
        <p:spPr bwMode="auto">
          <a:xfrm>
            <a:off x="6588126" y="2997200"/>
            <a:ext cx="576263" cy="0"/>
          </a:xfrm>
          <a:prstGeom prst="line">
            <a:avLst/>
          </a:prstGeom>
          <a:noFill/>
          <a:ln w="9525">
            <a:solidFill>
              <a:schemeClr val="tx1"/>
            </a:solidFill>
            <a:round/>
            <a:headEnd/>
            <a:tailEnd type="triangle" w="med" len="med"/>
          </a:ln>
          <a:effectLst/>
        </p:spPr>
        <p:txBody>
          <a:bodyPr/>
          <a:lstStyle/>
          <a:p>
            <a:endParaRPr lang="cs-CZ"/>
          </a:p>
        </p:txBody>
      </p:sp>
      <p:sp>
        <p:nvSpPr>
          <p:cNvPr id="6183" name="Text Box 39"/>
          <p:cNvSpPr txBox="1">
            <a:spLocks noChangeArrowheads="1"/>
          </p:cNvSpPr>
          <p:nvPr/>
        </p:nvSpPr>
        <p:spPr bwMode="auto">
          <a:xfrm>
            <a:off x="6927850" y="2944814"/>
            <a:ext cx="261610" cy="369332"/>
          </a:xfrm>
          <a:prstGeom prst="rect">
            <a:avLst/>
          </a:prstGeom>
          <a:noFill/>
          <a:ln w="9525">
            <a:noFill/>
            <a:miter lim="800000"/>
            <a:headEnd/>
            <a:tailEnd/>
          </a:ln>
          <a:effectLst/>
        </p:spPr>
        <p:txBody>
          <a:bodyPr wrap="none">
            <a:spAutoFit/>
          </a:bodyPr>
          <a:lstStyle/>
          <a:p>
            <a:r>
              <a:rPr lang="cs-CZ"/>
              <a:t>t</a:t>
            </a:r>
          </a:p>
        </p:txBody>
      </p:sp>
      <p:sp>
        <p:nvSpPr>
          <p:cNvPr id="6184" name="Line 40"/>
          <p:cNvSpPr>
            <a:spLocks noChangeShapeType="1"/>
          </p:cNvSpPr>
          <p:nvPr/>
        </p:nvSpPr>
        <p:spPr bwMode="auto">
          <a:xfrm flipV="1">
            <a:off x="3490913" y="1844675"/>
            <a:ext cx="0" cy="647700"/>
          </a:xfrm>
          <a:prstGeom prst="line">
            <a:avLst/>
          </a:prstGeom>
          <a:noFill/>
          <a:ln w="9525">
            <a:solidFill>
              <a:schemeClr val="tx1"/>
            </a:solidFill>
            <a:round/>
            <a:headEnd/>
            <a:tailEnd type="triangle" w="med" len="med"/>
          </a:ln>
          <a:effectLst/>
        </p:spPr>
        <p:txBody>
          <a:bodyPr/>
          <a:lstStyle/>
          <a:p>
            <a:endParaRPr lang="cs-CZ"/>
          </a:p>
        </p:txBody>
      </p:sp>
      <p:sp>
        <p:nvSpPr>
          <p:cNvPr id="6185" name="Text Box 41"/>
          <p:cNvSpPr txBox="1">
            <a:spLocks noChangeArrowheads="1"/>
          </p:cNvSpPr>
          <p:nvPr/>
        </p:nvSpPr>
        <p:spPr bwMode="auto">
          <a:xfrm rot="16200000">
            <a:off x="3007468" y="2048947"/>
            <a:ext cx="470000" cy="369332"/>
          </a:xfrm>
          <a:prstGeom prst="rect">
            <a:avLst/>
          </a:prstGeom>
          <a:noFill/>
          <a:ln w="9525">
            <a:noFill/>
            <a:miter lim="800000"/>
            <a:headEnd/>
            <a:tailEnd/>
          </a:ln>
          <a:effectLst/>
        </p:spPr>
        <p:txBody>
          <a:bodyPr wrap="none">
            <a:spAutoFit/>
          </a:bodyPr>
          <a:lstStyle/>
          <a:p>
            <a:r>
              <a:rPr lang="cs-CZ"/>
              <a:t>u, i</a:t>
            </a:r>
          </a:p>
        </p:txBody>
      </p:sp>
      <p:sp>
        <p:nvSpPr>
          <p:cNvPr id="6186" name="Line 42"/>
          <p:cNvSpPr>
            <a:spLocks noChangeShapeType="1"/>
          </p:cNvSpPr>
          <p:nvPr/>
        </p:nvSpPr>
        <p:spPr bwMode="auto">
          <a:xfrm>
            <a:off x="7452320" y="1772816"/>
            <a:ext cx="792163" cy="0"/>
          </a:xfrm>
          <a:prstGeom prst="line">
            <a:avLst/>
          </a:prstGeom>
          <a:noFill/>
          <a:ln w="38100">
            <a:solidFill>
              <a:srgbClr val="FF0000"/>
            </a:solidFill>
            <a:round/>
            <a:headEnd/>
            <a:tailEnd type="triangle" w="med" len="med"/>
          </a:ln>
          <a:effectLst/>
        </p:spPr>
        <p:txBody>
          <a:bodyPr/>
          <a:lstStyle/>
          <a:p>
            <a:endParaRPr lang="cs-CZ"/>
          </a:p>
        </p:txBody>
      </p:sp>
      <p:sp>
        <p:nvSpPr>
          <p:cNvPr id="6188" name="Line 44"/>
          <p:cNvSpPr>
            <a:spLocks noChangeShapeType="1"/>
          </p:cNvSpPr>
          <p:nvPr/>
        </p:nvSpPr>
        <p:spPr bwMode="auto">
          <a:xfrm>
            <a:off x="7452321" y="1772817"/>
            <a:ext cx="1587" cy="1512887"/>
          </a:xfrm>
          <a:prstGeom prst="line">
            <a:avLst/>
          </a:prstGeom>
          <a:noFill/>
          <a:ln w="38100">
            <a:solidFill>
              <a:schemeClr val="accent2"/>
            </a:solidFill>
            <a:round/>
            <a:headEnd/>
            <a:tailEnd type="triangle" w="med" len="med"/>
          </a:ln>
          <a:effectLst/>
        </p:spPr>
        <p:txBody>
          <a:bodyPr/>
          <a:lstStyle/>
          <a:p>
            <a:endParaRPr lang="cs-CZ"/>
          </a:p>
        </p:txBody>
      </p:sp>
      <p:sp>
        <p:nvSpPr>
          <p:cNvPr id="6189" name="Text Box 45"/>
          <p:cNvSpPr txBox="1">
            <a:spLocks noChangeArrowheads="1"/>
          </p:cNvSpPr>
          <p:nvPr/>
        </p:nvSpPr>
        <p:spPr bwMode="auto">
          <a:xfrm>
            <a:off x="7596781" y="2780879"/>
            <a:ext cx="332142" cy="369332"/>
          </a:xfrm>
          <a:prstGeom prst="rect">
            <a:avLst/>
          </a:prstGeom>
          <a:noFill/>
          <a:ln w="9525">
            <a:noFill/>
            <a:miter lim="800000"/>
            <a:headEnd/>
            <a:tailEnd/>
          </a:ln>
          <a:effectLst/>
        </p:spPr>
        <p:txBody>
          <a:bodyPr wrap="none">
            <a:spAutoFit/>
          </a:bodyPr>
          <a:lstStyle/>
          <a:p>
            <a:r>
              <a:rPr lang="cs-CZ"/>
              <a:t>U</a:t>
            </a:r>
          </a:p>
        </p:txBody>
      </p:sp>
      <p:sp>
        <p:nvSpPr>
          <p:cNvPr id="6190" name="Line 46"/>
          <p:cNvSpPr>
            <a:spLocks noChangeShapeType="1"/>
          </p:cNvSpPr>
          <p:nvPr/>
        </p:nvSpPr>
        <p:spPr bwMode="auto">
          <a:xfrm>
            <a:off x="7688858" y="2761828"/>
            <a:ext cx="144463" cy="0"/>
          </a:xfrm>
          <a:prstGeom prst="line">
            <a:avLst/>
          </a:prstGeom>
          <a:noFill/>
          <a:ln w="38100">
            <a:solidFill>
              <a:schemeClr val="tx1"/>
            </a:solidFill>
            <a:round/>
            <a:headEnd/>
            <a:tailEnd/>
          </a:ln>
          <a:effectLst/>
        </p:spPr>
        <p:txBody>
          <a:bodyPr/>
          <a:lstStyle/>
          <a:p>
            <a:endParaRPr lang="cs-CZ"/>
          </a:p>
        </p:txBody>
      </p:sp>
      <p:sp>
        <p:nvSpPr>
          <p:cNvPr id="6191" name="Text Box 47"/>
          <p:cNvSpPr txBox="1">
            <a:spLocks noChangeArrowheads="1"/>
          </p:cNvSpPr>
          <p:nvPr/>
        </p:nvSpPr>
        <p:spPr bwMode="auto">
          <a:xfrm>
            <a:off x="8173046" y="1196554"/>
            <a:ext cx="242374" cy="369332"/>
          </a:xfrm>
          <a:prstGeom prst="rect">
            <a:avLst/>
          </a:prstGeom>
          <a:noFill/>
          <a:ln w="9525">
            <a:noFill/>
            <a:miter lim="800000"/>
            <a:headEnd/>
            <a:tailEnd/>
          </a:ln>
          <a:effectLst/>
        </p:spPr>
        <p:txBody>
          <a:bodyPr wrap="none">
            <a:spAutoFit/>
          </a:bodyPr>
          <a:lstStyle/>
          <a:p>
            <a:r>
              <a:rPr lang="cs-CZ"/>
              <a:t>I</a:t>
            </a:r>
          </a:p>
        </p:txBody>
      </p:sp>
      <p:sp>
        <p:nvSpPr>
          <p:cNvPr id="6192" name="Line 48"/>
          <p:cNvSpPr>
            <a:spLocks noChangeShapeType="1"/>
          </p:cNvSpPr>
          <p:nvPr/>
        </p:nvSpPr>
        <p:spPr bwMode="auto">
          <a:xfrm>
            <a:off x="8173045" y="1196553"/>
            <a:ext cx="142875" cy="0"/>
          </a:xfrm>
          <a:prstGeom prst="line">
            <a:avLst/>
          </a:prstGeom>
          <a:noFill/>
          <a:ln w="38100">
            <a:solidFill>
              <a:schemeClr val="tx1"/>
            </a:solidFill>
            <a:round/>
            <a:headEnd/>
            <a:tailEnd/>
          </a:ln>
          <a:effectLst/>
        </p:spPr>
        <p:txBody>
          <a:bodyPr/>
          <a:lstStyle/>
          <a:p>
            <a:endParaRPr lang="cs-CZ"/>
          </a:p>
        </p:txBody>
      </p:sp>
      <p:sp>
        <p:nvSpPr>
          <p:cNvPr id="6193" name="Freeform 49"/>
          <p:cNvSpPr>
            <a:spLocks/>
          </p:cNvSpPr>
          <p:nvPr/>
        </p:nvSpPr>
        <p:spPr bwMode="auto">
          <a:xfrm>
            <a:off x="8101609" y="1915691"/>
            <a:ext cx="384175" cy="647700"/>
          </a:xfrm>
          <a:custGeom>
            <a:avLst/>
            <a:gdLst/>
            <a:ahLst/>
            <a:cxnLst>
              <a:cxn ang="0">
                <a:pos x="0" y="408"/>
              </a:cxn>
              <a:cxn ang="0">
                <a:pos x="136" y="318"/>
              </a:cxn>
              <a:cxn ang="0">
                <a:pos x="227" y="136"/>
              </a:cxn>
              <a:cxn ang="0">
                <a:pos x="227" y="0"/>
              </a:cxn>
            </a:cxnLst>
            <a:rect l="0" t="0" r="r" b="b"/>
            <a:pathLst>
              <a:path w="242" h="408">
                <a:moveTo>
                  <a:pt x="0" y="408"/>
                </a:moveTo>
                <a:cubicBezTo>
                  <a:pt x="49" y="385"/>
                  <a:pt x="98" y="363"/>
                  <a:pt x="136" y="318"/>
                </a:cubicBezTo>
                <a:cubicBezTo>
                  <a:pt x="174" y="273"/>
                  <a:pt x="212" y="189"/>
                  <a:pt x="227" y="136"/>
                </a:cubicBezTo>
                <a:cubicBezTo>
                  <a:pt x="242" y="83"/>
                  <a:pt x="234" y="41"/>
                  <a:pt x="227" y="0"/>
                </a:cubicBezTo>
              </a:path>
            </a:pathLst>
          </a:custGeom>
          <a:noFill/>
          <a:ln w="9525">
            <a:solidFill>
              <a:schemeClr val="tx1"/>
            </a:solidFill>
            <a:round/>
            <a:headEnd type="none" w="med" len="med"/>
            <a:tailEnd type="triangle" w="med" len="med"/>
          </a:ln>
          <a:effectLst/>
        </p:spPr>
        <p:txBody>
          <a:bodyPr/>
          <a:lstStyle/>
          <a:p>
            <a:endParaRPr lang="cs-CZ"/>
          </a:p>
        </p:txBody>
      </p:sp>
      <p:sp>
        <p:nvSpPr>
          <p:cNvPr id="6194" name="Text Box 50"/>
          <p:cNvSpPr txBox="1">
            <a:spLocks noChangeArrowheads="1"/>
          </p:cNvSpPr>
          <p:nvPr/>
        </p:nvSpPr>
        <p:spPr bwMode="auto">
          <a:xfrm>
            <a:off x="8009532" y="2004591"/>
            <a:ext cx="343364" cy="369332"/>
          </a:xfrm>
          <a:prstGeom prst="rect">
            <a:avLst/>
          </a:prstGeom>
          <a:noFill/>
          <a:ln w="9525">
            <a:noFill/>
            <a:miter lim="800000"/>
            <a:headEnd/>
            <a:tailEnd/>
          </a:ln>
          <a:effectLst/>
        </p:spPr>
        <p:txBody>
          <a:bodyPr wrap="none">
            <a:spAutoFit/>
          </a:bodyPr>
          <a:lstStyle/>
          <a:p>
            <a:r>
              <a:rPr lang="cs-CZ">
                <a:latin typeface="Symbol" pitchFamily="18" charset="2"/>
              </a:rPr>
              <a:t>w</a:t>
            </a:r>
          </a:p>
        </p:txBody>
      </p:sp>
      <p:sp>
        <p:nvSpPr>
          <p:cNvPr id="6195" name="Text Box 51"/>
          <p:cNvSpPr txBox="1">
            <a:spLocks noChangeArrowheads="1"/>
          </p:cNvSpPr>
          <p:nvPr/>
        </p:nvSpPr>
        <p:spPr bwMode="auto">
          <a:xfrm>
            <a:off x="539751" y="1052514"/>
            <a:ext cx="3256725" cy="307777"/>
          </a:xfrm>
          <a:prstGeom prst="rect">
            <a:avLst/>
          </a:prstGeom>
          <a:noFill/>
          <a:ln w="9525">
            <a:noFill/>
            <a:miter lim="800000"/>
            <a:headEnd/>
            <a:tailEnd/>
          </a:ln>
          <a:effectLst/>
        </p:spPr>
        <p:txBody>
          <a:bodyPr wrap="none">
            <a:spAutoFit/>
          </a:bodyPr>
          <a:lstStyle/>
          <a:p>
            <a:r>
              <a:rPr lang="cs-CZ" sz="1400"/>
              <a:t>Kondenzátor v obvodu střídavého proudu:</a:t>
            </a:r>
          </a:p>
        </p:txBody>
      </p:sp>
      <p:sp>
        <p:nvSpPr>
          <p:cNvPr id="6196" name="Line 52"/>
          <p:cNvSpPr>
            <a:spLocks noChangeShapeType="1"/>
          </p:cNvSpPr>
          <p:nvPr/>
        </p:nvSpPr>
        <p:spPr bwMode="auto">
          <a:xfrm>
            <a:off x="1620839" y="2924176"/>
            <a:ext cx="0" cy="360363"/>
          </a:xfrm>
          <a:prstGeom prst="line">
            <a:avLst/>
          </a:prstGeom>
          <a:noFill/>
          <a:ln w="38100">
            <a:solidFill>
              <a:schemeClr val="tx1"/>
            </a:solidFill>
            <a:round/>
            <a:headEnd/>
            <a:tailEnd/>
          </a:ln>
          <a:effectLst/>
        </p:spPr>
        <p:txBody>
          <a:bodyPr/>
          <a:lstStyle/>
          <a:p>
            <a:endParaRPr lang="cs-CZ"/>
          </a:p>
        </p:txBody>
      </p:sp>
      <p:sp>
        <p:nvSpPr>
          <p:cNvPr id="6197" name="Line 53"/>
          <p:cNvSpPr>
            <a:spLocks noChangeShapeType="1"/>
          </p:cNvSpPr>
          <p:nvPr/>
        </p:nvSpPr>
        <p:spPr bwMode="auto">
          <a:xfrm>
            <a:off x="1763713" y="2924176"/>
            <a:ext cx="0" cy="360363"/>
          </a:xfrm>
          <a:prstGeom prst="line">
            <a:avLst/>
          </a:prstGeom>
          <a:noFill/>
          <a:ln w="38100">
            <a:solidFill>
              <a:schemeClr val="tx1"/>
            </a:solidFill>
            <a:round/>
            <a:headEnd/>
            <a:tailEnd/>
          </a:ln>
          <a:effectLst/>
        </p:spPr>
        <p:txBody>
          <a:bodyPr/>
          <a:lstStyle/>
          <a:p>
            <a:endParaRPr lang="cs-CZ"/>
          </a:p>
        </p:txBody>
      </p:sp>
      <p:sp>
        <p:nvSpPr>
          <p:cNvPr id="44" name="Obdélník 43"/>
          <p:cNvSpPr/>
          <p:nvPr/>
        </p:nvSpPr>
        <p:spPr>
          <a:xfrm>
            <a:off x="323528" y="4149081"/>
            <a:ext cx="8568952" cy="223224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342900" indent="-342900">
              <a:buFont typeface="+mj-lt"/>
              <a:buAutoNum type="arabicPeriod"/>
            </a:pPr>
            <a:r>
              <a:rPr lang="cs-CZ" dirty="0" smtClean="0"/>
              <a:t>Jak velkou hodnotu má elektrické napětí v čase t = 0,2s, je-li </a:t>
            </a:r>
            <a:r>
              <a:rPr lang="el-GR" dirty="0" smtClean="0"/>
              <a:t>ω</a:t>
            </a:r>
            <a:r>
              <a:rPr lang="cs-CZ" dirty="0" smtClean="0"/>
              <a:t> = 628 rad.s</a:t>
            </a:r>
            <a:r>
              <a:rPr lang="cs-CZ" baseline="30000" dirty="0" smtClean="0"/>
              <a:t>-1</a:t>
            </a:r>
            <a:r>
              <a:rPr lang="cs-CZ" dirty="0" smtClean="0"/>
              <a:t> a voltmetr udává napětí U = 110V?</a:t>
            </a:r>
          </a:p>
          <a:p>
            <a:pPr marL="342900" indent="-342900">
              <a:buFont typeface="+mj-lt"/>
              <a:buAutoNum type="arabicPeriod"/>
            </a:pPr>
            <a:r>
              <a:rPr lang="cs-CZ" dirty="0" smtClean="0"/>
              <a:t>Jak velký úhel proti vodorovné ose souřadného systému svírá </a:t>
            </a:r>
            <a:r>
              <a:rPr lang="cs-CZ" dirty="0" err="1" smtClean="0"/>
              <a:t>fázor</a:t>
            </a:r>
            <a:r>
              <a:rPr lang="cs-CZ" dirty="0" smtClean="0"/>
              <a:t> napětí v čase </a:t>
            </a:r>
          </a:p>
          <a:p>
            <a:pPr marL="342900" indent="-342900"/>
            <a:r>
              <a:rPr lang="cs-CZ" dirty="0" smtClean="0"/>
              <a:t>       t = 0,2s.  Nejprve zjistěte úhel v radiánech, vypočtěte kolik otáček vykoná </a:t>
            </a:r>
            <a:r>
              <a:rPr lang="cs-CZ" dirty="0" err="1" smtClean="0"/>
              <a:t>fázor</a:t>
            </a:r>
            <a:r>
              <a:rPr lang="cs-CZ" dirty="0" smtClean="0"/>
              <a:t>, pak zbylý úhel převeďte na stupně.</a:t>
            </a:r>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diamond(in)">
                                      <p:cBhvr>
                                        <p:cTn id="7" dur="20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4"/>
          <p:cNvSpPr>
            <a:spLocks noGrp="1" noChangeArrowheads="1"/>
          </p:cNvSpPr>
          <p:nvPr>
            <p:ph type="title" idx="4294967295"/>
          </p:nvPr>
        </p:nvSpPr>
        <p:spPr>
          <a:xfrm>
            <a:off x="457200" y="274638"/>
            <a:ext cx="8229600" cy="419100"/>
          </a:xfrm>
        </p:spPr>
        <p:style>
          <a:lnRef idx="2">
            <a:schemeClr val="accent6"/>
          </a:lnRef>
          <a:fillRef idx="1">
            <a:schemeClr val="lt1"/>
          </a:fillRef>
          <a:effectRef idx="0">
            <a:schemeClr val="accent6"/>
          </a:effectRef>
          <a:fontRef idx="minor">
            <a:schemeClr val="dk1"/>
          </a:fontRef>
        </p:style>
        <p:txBody>
          <a:bodyPr/>
          <a:lstStyle/>
          <a:p>
            <a:pPr eaLnBrk="1" hangingPunct="1">
              <a:defRPr/>
            </a:pPr>
            <a:r>
              <a:rPr lang="cs-CZ" sz="2000" smtClean="0"/>
              <a:t>Efektivní hodnota střídavého proudu</a:t>
            </a:r>
          </a:p>
        </p:txBody>
      </p:sp>
      <p:sp>
        <p:nvSpPr>
          <p:cNvPr id="5123" name="Text Box 5"/>
          <p:cNvSpPr txBox="1">
            <a:spLocks noChangeArrowheads="1"/>
          </p:cNvSpPr>
          <p:nvPr/>
        </p:nvSpPr>
        <p:spPr bwMode="auto">
          <a:xfrm>
            <a:off x="468314" y="765176"/>
            <a:ext cx="8177212" cy="1384995"/>
          </a:xfrm>
          <a:prstGeom prst="rect">
            <a:avLst/>
          </a:prstGeom>
          <a:ln>
            <a:headEnd/>
            <a:tailEnd/>
          </a:ln>
        </p:spPr>
        <p:style>
          <a:lnRef idx="2">
            <a:schemeClr val="accent6"/>
          </a:lnRef>
          <a:fillRef idx="1">
            <a:schemeClr val="lt1"/>
          </a:fillRef>
          <a:effectRef idx="0">
            <a:schemeClr val="accent6"/>
          </a:effectRef>
          <a:fontRef idx="minor">
            <a:schemeClr val="dk1"/>
          </a:fontRef>
        </p:style>
        <p:txBody>
          <a:bodyPr>
            <a:spAutoFit/>
          </a:bodyPr>
          <a:lstStyle/>
          <a:p>
            <a:r>
              <a:rPr lang="cs-CZ" sz="1400" b="1" dirty="0"/>
              <a:t>Uvažujme obvod s odporem, kterým jednou protéká proud stejnosměrný a podruhé proud střídavý tak, aby jeho tepelný účinek – vyvolané teplo, byl stejný. Pro naši úvahu si vybereme dobu jedné periody T.</a:t>
            </a:r>
          </a:p>
          <a:p>
            <a:pPr lvl="1">
              <a:buFontTx/>
              <a:buChar char="•"/>
            </a:pPr>
            <a:r>
              <a:rPr lang="cs-CZ" sz="1400" b="1" i="1" dirty="0"/>
              <a:t>U stejnosměrného proudu je tato práce dána rovnicí: A = RI</a:t>
            </a:r>
            <a:r>
              <a:rPr lang="cs-CZ" sz="1400" b="1" i="1" baseline="30000" dirty="0"/>
              <a:t>2</a:t>
            </a:r>
            <a:r>
              <a:rPr lang="cs-CZ" sz="1400" b="1" i="1" dirty="0"/>
              <a:t>T – plocha, která udává práci má tvar obdélníku</a:t>
            </a:r>
          </a:p>
          <a:p>
            <a:pPr lvl="1">
              <a:buFontTx/>
              <a:buChar char="•"/>
            </a:pPr>
            <a:r>
              <a:rPr lang="cs-CZ" sz="1400" b="1" i="1" dirty="0"/>
              <a:t>U střídavého proudu je průběh okamžitých výkonů Ri</a:t>
            </a:r>
            <a:r>
              <a:rPr lang="cs-CZ" sz="1400" b="1" i="1" baseline="30000" dirty="0"/>
              <a:t>2</a:t>
            </a:r>
            <a:r>
              <a:rPr lang="cs-CZ" sz="1400" b="1" i="1" dirty="0"/>
              <a:t> sinusovka, posunutá nad osou </a:t>
            </a:r>
            <a:r>
              <a:rPr lang="cs-CZ" sz="1400" b="1" i="1" dirty="0" smtClean="0"/>
              <a:t>času a </a:t>
            </a:r>
            <a:r>
              <a:rPr lang="cs-CZ" sz="1400" b="1" i="1" dirty="0"/>
              <a:t>s dvojnásobným </a:t>
            </a:r>
            <a:r>
              <a:rPr lang="cs-CZ" sz="1400" b="1" i="1" dirty="0" smtClean="0"/>
              <a:t>kmitočtem; </a:t>
            </a:r>
            <a:r>
              <a:rPr lang="cs-CZ" sz="1400" b="1" i="1" dirty="0"/>
              <a:t>plocha mezi čarou Ri</a:t>
            </a:r>
            <a:r>
              <a:rPr lang="cs-CZ" sz="1400" b="1" i="1" baseline="30000" dirty="0"/>
              <a:t>2</a:t>
            </a:r>
            <a:r>
              <a:rPr lang="cs-CZ" sz="1400" b="1" i="1" dirty="0"/>
              <a:t> a osou udává práci, vykonanou střídavým proudem.</a:t>
            </a:r>
            <a:endParaRPr lang="cs-CZ" sz="1400" b="1" i="1" baseline="30000" dirty="0"/>
          </a:p>
        </p:txBody>
      </p:sp>
      <p:sp>
        <p:nvSpPr>
          <p:cNvPr id="5124" name="Line 6"/>
          <p:cNvSpPr>
            <a:spLocks noChangeShapeType="1"/>
          </p:cNvSpPr>
          <p:nvPr/>
        </p:nvSpPr>
        <p:spPr bwMode="auto">
          <a:xfrm>
            <a:off x="684214" y="3429000"/>
            <a:ext cx="7531100" cy="0"/>
          </a:xfrm>
          <a:prstGeom prst="line">
            <a:avLst/>
          </a:prstGeom>
          <a:noFill/>
          <a:ln w="9525">
            <a:solidFill>
              <a:schemeClr val="tx1"/>
            </a:solidFill>
            <a:round/>
            <a:headEnd/>
            <a:tailEnd/>
          </a:ln>
        </p:spPr>
        <p:txBody>
          <a:bodyPr/>
          <a:lstStyle/>
          <a:p>
            <a:endParaRPr lang="cs-CZ"/>
          </a:p>
        </p:txBody>
      </p:sp>
      <p:sp>
        <p:nvSpPr>
          <p:cNvPr id="5125" name="Rectangle 7"/>
          <p:cNvSpPr>
            <a:spLocks noChangeArrowheads="1"/>
          </p:cNvSpPr>
          <p:nvPr/>
        </p:nvSpPr>
        <p:spPr bwMode="auto">
          <a:xfrm>
            <a:off x="2195513" y="2492375"/>
            <a:ext cx="4114800" cy="914400"/>
          </a:xfrm>
          <a:prstGeom prst="rect">
            <a:avLst/>
          </a:prstGeom>
          <a:solidFill>
            <a:srgbClr val="EED596"/>
          </a:solidFill>
          <a:ln w="9525">
            <a:noFill/>
            <a:miter lim="800000"/>
            <a:headEnd/>
            <a:tailEnd/>
          </a:ln>
        </p:spPr>
        <p:txBody>
          <a:bodyPr wrap="none" anchor="ctr"/>
          <a:lstStyle/>
          <a:p>
            <a:pPr algn="ctr"/>
            <a:endParaRPr lang="cs-CZ"/>
          </a:p>
        </p:txBody>
      </p:sp>
      <p:sp>
        <p:nvSpPr>
          <p:cNvPr id="5126" name="Line 8"/>
          <p:cNvSpPr>
            <a:spLocks noChangeShapeType="1"/>
          </p:cNvSpPr>
          <p:nvPr/>
        </p:nvSpPr>
        <p:spPr bwMode="auto">
          <a:xfrm>
            <a:off x="2124077" y="3716338"/>
            <a:ext cx="4176713" cy="0"/>
          </a:xfrm>
          <a:prstGeom prst="line">
            <a:avLst/>
          </a:prstGeom>
          <a:noFill/>
          <a:ln w="9525">
            <a:solidFill>
              <a:schemeClr val="tx1"/>
            </a:solidFill>
            <a:round/>
            <a:headEnd type="triangle" w="med" len="med"/>
            <a:tailEnd type="triangle" w="med" len="med"/>
          </a:ln>
        </p:spPr>
        <p:txBody>
          <a:bodyPr/>
          <a:lstStyle/>
          <a:p>
            <a:endParaRPr lang="cs-CZ"/>
          </a:p>
        </p:txBody>
      </p:sp>
      <p:sp>
        <p:nvSpPr>
          <p:cNvPr id="5127" name="Text Box 9"/>
          <p:cNvSpPr txBox="1">
            <a:spLocks noChangeArrowheads="1"/>
          </p:cNvSpPr>
          <p:nvPr/>
        </p:nvSpPr>
        <p:spPr bwMode="auto">
          <a:xfrm>
            <a:off x="3924300" y="3429000"/>
            <a:ext cx="296876" cy="369332"/>
          </a:xfrm>
          <a:prstGeom prst="rect">
            <a:avLst/>
          </a:prstGeom>
          <a:noFill/>
          <a:ln w="9525">
            <a:noFill/>
            <a:miter lim="800000"/>
            <a:headEnd/>
            <a:tailEnd/>
          </a:ln>
        </p:spPr>
        <p:txBody>
          <a:bodyPr wrap="none">
            <a:spAutoFit/>
          </a:bodyPr>
          <a:lstStyle/>
          <a:p>
            <a:r>
              <a:rPr lang="cs-CZ"/>
              <a:t>T</a:t>
            </a:r>
          </a:p>
        </p:txBody>
      </p:sp>
      <p:sp>
        <p:nvSpPr>
          <p:cNvPr id="5128" name="Text Box 10"/>
          <p:cNvSpPr txBox="1">
            <a:spLocks noChangeArrowheads="1"/>
          </p:cNvSpPr>
          <p:nvPr/>
        </p:nvSpPr>
        <p:spPr bwMode="auto">
          <a:xfrm rot="-5400000">
            <a:off x="1436100" y="2767598"/>
            <a:ext cx="417102" cy="338554"/>
          </a:xfrm>
          <a:prstGeom prst="rect">
            <a:avLst/>
          </a:prstGeom>
          <a:noFill/>
          <a:ln w="9525">
            <a:noFill/>
            <a:miter lim="800000"/>
            <a:headEnd/>
            <a:tailEnd/>
          </a:ln>
        </p:spPr>
        <p:txBody>
          <a:bodyPr wrap="none">
            <a:spAutoFit/>
          </a:bodyPr>
          <a:lstStyle/>
          <a:p>
            <a:r>
              <a:rPr lang="cs-CZ" sz="1600"/>
              <a:t>RI</a:t>
            </a:r>
            <a:r>
              <a:rPr lang="cs-CZ" sz="1600" baseline="30000"/>
              <a:t>2</a:t>
            </a:r>
            <a:endParaRPr lang="cs-CZ" sz="1600"/>
          </a:p>
        </p:txBody>
      </p:sp>
      <p:sp>
        <p:nvSpPr>
          <p:cNvPr id="5129" name="Line 11"/>
          <p:cNvSpPr>
            <a:spLocks noChangeShapeType="1"/>
          </p:cNvSpPr>
          <p:nvPr/>
        </p:nvSpPr>
        <p:spPr bwMode="auto">
          <a:xfrm>
            <a:off x="1835151" y="2492376"/>
            <a:ext cx="0" cy="936625"/>
          </a:xfrm>
          <a:prstGeom prst="line">
            <a:avLst/>
          </a:prstGeom>
          <a:noFill/>
          <a:ln w="9525">
            <a:solidFill>
              <a:schemeClr val="tx1"/>
            </a:solidFill>
            <a:round/>
            <a:headEnd type="triangle" w="med" len="med"/>
            <a:tailEnd type="triangle" w="med" len="med"/>
          </a:ln>
        </p:spPr>
        <p:txBody>
          <a:bodyPr/>
          <a:lstStyle/>
          <a:p>
            <a:endParaRPr lang="cs-CZ"/>
          </a:p>
        </p:txBody>
      </p:sp>
      <p:sp>
        <p:nvSpPr>
          <p:cNvPr id="5130" name="Line 12"/>
          <p:cNvSpPr>
            <a:spLocks noChangeShapeType="1"/>
          </p:cNvSpPr>
          <p:nvPr/>
        </p:nvSpPr>
        <p:spPr bwMode="auto">
          <a:xfrm flipV="1">
            <a:off x="2124075" y="2492376"/>
            <a:ext cx="0" cy="936625"/>
          </a:xfrm>
          <a:prstGeom prst="line">
            <a:avLst/>
          </a:prstGeom>
          <a:noFill/>
          <a:ln w="9525">
            <a:solidFill>
              <a:schemeClr val="tx1"/>
            </a:solidFill>
            <a:round/>
            <a:headEnd/>
            <a:tailEnd type="triangle" w="med" len="med"/>
          </a:ln>
        </p:spPr>
        <p:txBody>
          <a:bodyPr/>
          <a:lstStyle/>
          <a:p>
            <a:endParaRPr lang="cs-CZ"/>
          </a:p>
        </p:txBody>
      </p:sp>
      <p:sp>
        <p:nvSpPr>
          <p:cNvPr id="5131" name="Text Box 13"/>
          <p:cNvSpPr txBox="1">
            <a:spLocks noChangeArrowheads="1"/>
          </p:cNvSpPr>
          <p:nvPr/>
        </p:nvSpPr>
        <p:spPr bwMode="auto">
          <a:xfrm rot="-5400000">
            <a:off x="1847850" y="2694573"/>
            <a:ext cx="311150" cy="338554"/>
          </a:xfrm>
          <a:prstGeom prst="rect">
            <a:avLst/>
          </a:prstGeom>
          <a:noFill/>
          <a:ln w="9525">
            <a:noFill/>
            <a:miter lim="800000"/>
            <a:headEnd/>
            <a:tailEnd/>
          </a:ln>
        </p:spPr>
        <p:txBody>
          <a:bodyPr>
            <a:spAutoFit/>
          </a:bodyPr>
          <a:lstStyle/>
          <a:p>
            <a:r>
              <a:rPr lang="cs-CZ" sz="1600"/>
              <a:t>I</a:t>
            </a:r>
          </a:p>
        </p:txBody>
      </p:sp>
      <p:sp>
        <p:nvSpPr>
          <p:cNvPr id="5132" name="Line 14"/>
          <p:cNvSpPr>
            <a:spLocks noChangeShapeType="1"/>
          </p:cNvSpPr>
          <p:nvPr/>
        </p:nvSpPr>
        <p:spPr bwMode="auto">
          <a:xfrm>
            <a:off x="2214564" y="2500313"/>
            <a:ext cx="4105275" cy="0"/>
          </a:xfrm>
          <a:prstGeom prst="line">
            <a:avLst/>
          </a:prstGeom>
          <a:noFill/>
          <a:ln w="9525">
            <a:solidFill>
              <a:srgbClr val="CC3300"/>
            </a:solidFill>
            <a:round/>
            <a:headEnd/>
            <a:tailEnd/>
          </a:ln>
        </p:spPr>
        <p:txBody>
          <a:bodyPr/>
          <a:lstStyle/>
          <a:p>
            <a:endParaRPr lang="cs-CZ"/>
          </a:p>
        </p:txBody>
      </p:sp>
      <p:sp>
        <p:nvSpPr>
          <p:cNvPr id="5133" name="Text Box 16"/>
          <p:cNvSpPr txBox="1">
            <a:spLocks noChangeArrowheads="1"/>
          </p:cNvSpPr>
          <p:nvPr/>
        </p:nvSpPr>
        <p:spPr bwMode="auto">
          <a:xfrm>
            <a:off x="2928939" y="2714626"/>
            <a:ext cx="2517775" cy="369332"/>
          </a:xfrm>
          <a:prstGeom prst="rect">
            <a:avLst/>
          </a:prstGeom>
          <a:noFill/>
          <a:ln w="9525">
            <a:noFill/>
            <a:miter lim="800000"/>
            <a:headEnd/>
            <a:tailEnd/>
          </a:ln>
        </p:spPr>
        <p:txBody>
          <a:bodyPr>
            <a:spAutoFit/>
          </a:bodyPr>
          <a:lstStyle/>
          <a:p>
            <a:r>
              <a:rPr lang="cs-CZ"/>
              <a:t>Stejnosměrný proud</a:t>
            </a:r>
          </a:p>
        </p:txBody>
      </p:sp>
      <p:sp>
        <p:nvSpPr>
          <p:cNvPr id="5134" name="Text Box 17"/>
          <p:cNvSpPr txBox="1">
            <a:spLocks noChangeArrowheads="1"/>
          </p:cNvSpPr>
          <p:nvPr/>
        </p:nvSpPr>
        <p:spPr bwMode="auto">
          <a:xfrm>
            <a:off x="1979712" y="2132856"/>
            <a:ext cx="4608512" cy="400110"/>
          </a:xfrm>
          <a:prstGeom prst="rect">
            <a:avLst/>
          </a:prstGeom>
          <a:noFill/>
          <a:ln w="9525">
            <a:noFill/>
            <a:miter lim="800000"/>
            <a:headEnd/>
            <a:tailEnd/>
          </a:ln>
        </p:spPr>
        <p:txBody>
          <a:bodyPr wrap="square">
            <a:spAutoFit/>
          </a:bodyPr>
          <a:lstStyle/>
          <a:p>
            <a:pPr algn="ctr"/>
            <a:r>
              <a:rPr lang="cs-CZ" sz="2000" b="1" i="1" dirty="0">
                <a:solidFill>
                  <a:srgbClr val="990033"/>
                </a:solidFill>
              </a:rPr>
              <a:t>A = </a:t>
            </a:r>
            <a:r>
              <a:rPr lang="cs-CZ" sz="2000" b="1" i="1" dirty="0" smtClean="0">
                <a:solidFill>
                  <a:srgbClr val="990033"/>
                </a:solidFill>
              </a:rPr>
              <a:t>RI</a:t>
            </a:r>
            <a:r>
              <a:rPr lang="cs-CZ" sz="2000" b="1" i="1" baseline="30000" dirty="0" smtClean="0">
                <a:solidFill>
                  <a:srgbClr val="990033"/>
                </a:solidFill>
              </a:rPr>
              <a:t>2</a:t>
            </a:r>
            <a:r>
              <a:rPr lang="cs-CZ" sz="2000" b="1" i="1" dirty="0" smtClean="0">
                <a:solidFill>
                  <a:srgbClr val="990033"/>
                </a:solidFill>
              </a:rPr>
              <a:t>T   … posuzujeme dobu periody</a:t>
            </a:r>
            <a:endParaRPr lang="cs-CZ" sz="2000" b="1" i="1" dirty="0">
              <a:solidFill>
                <a:srgbClr val="990033"/>
              </a:solidFill>
            </a:endParaRPr>
          </a:p>
        </p:txBody>
      </p:sp>
      <p:sp>
        <p:nvSpPr>
          <p:cNvPr id="5135" name="Line 18"/>
          <p:cNvSpPr>
            <a:spLocks noChangeShapeType="1"/>
          </p:cNvSpPr>
          <p:nvPr/>
        </p:nvSpPr>
        <p:spPr bwMode="auto">
          <a:xfrm>
            <a:off x="2124075" y="3429001"/>
            <a:ext cx="0" cy="3168650"/>
          </a:xfrm>
          <a:prstGeom prst="line">
            <a:avLst/>
          </a:prstGeom>
          <a:noFill/>
          <a:ln w="9525">
            <a:solidFill>
              <a:schemeClr val="tx1"/>
            </a:solidFill>
            <a:round/>
            <a:headEnd/>
            <a:tailEnd/>
          </a:ln>
        </p:spPr>
        <p:txBody>
          <a:bodyPr/>
          <a:lstStyle/>
          <a:p>
            <a:endParaRPr lang="cs-CZ"/>
          </a:p>
        </p:txBody>
      </p:sp>
      <p:sp>
        <p:nvSpPr>
          <p:cNvPr id="5136" name="Line 19"/>
          <p:cNvSpPr>
            <a:spLocks noChangeShapeType="1"/>
          </p:cNvSpPr>
          <p:nvPr/>
        </p:nvSpPr>
        <p:spPr bwMode="auto">
          <a:xfrm>
            <a:off x="6300788" y="3429001"/>
            <a:ext cx="0" cy="3168650"/>
          </a:xfrm>
          <a:prstGeom prst="line">
            <a:avLst/>
          </a:prstGeom>
          <a:noFill/>
          <a:ln w="9525">
            <a:solidFill>
              <a:schemeClr val="tx1"/>
            </a:solidFill>
            <a:round/>
            <a:headEnd/>
            <a:tailEnd/>
          </a:ln>
        </p:spPr>
        <p:txBody>
          <a:bodyPr/>
          <a:lstStyle/>
          <a:p>
            <a:endParaRPr lang="cs-CZ"/>
          </a:p>
        </p:txBody>
      </p:sp>
      <p:sp>
        <p:nvSpPr>
          <p:cNvPr id="5137" name="Line 21"/>
          <p:cNvSpPr>
            <a:spLocks noChangeShapeType="1"/>
          </p:cNvSpPr>
          <p:nvPr/>
        </p:nvSpPr>
        <p:spPr bwMode="auto">
          <a:xfrm>
            <a:off x="755651" y="5734050"/>
            <a:ext cx="7531100" cy="0"/>
          </a:xfrm>
          <a:prstGeom prst="line">
            <a:avLst/>
          </a:prstGeom>
          <a:noFill/>
          <a:ln w="9525">
            <a:solidFill>
              <a:schemeClr val="tx1"/>
            </a:solidFill>
            <a:round/>
            <a:headEnd/>
            <a:tailEnd/>
          </a:ln>
        </p:spPr>
        <p:txBody>
          <a:bodyPr/>
          <a:lstStyle/>
          <a:p>
            <a:endParaRPr lang="cs-CZ"/>
          </a:p>
        </p:txBody>
      </p:sp>
      <p:grpSp>
        <p:nvGrpSpPr>
          <p:cNvPr id="2" name="Group 22"/>
          <p:cNvGrpSpPr>
            <a:grpSpLocks/>
          </p:cNvGrpSpPr>
          <p:nvPr/>
        </p:nvGrpSpPr>
        <p:grpSpPr bwMode="auto">
          <a:xfrm>
            <a:off x="2124075" y="5013326"/>
            <a:ext cx="4248151" cy="1441450"/>
            <a:chOff x="2426" y="754"/>
            <a:chExt cx="818" cy="635"/>
          </a:xfrm>
        </p:grpSpPr>
        <p:sp>
          <p:nvSpPr>
            <p:cNvPr id="5195" name="Freeform 23"/>
            <p:cNvSpPr>
              <a:spLocks/>
            </p:cNvSpPr>
            <p:nvPr/>
          </p:nvSpPr>
          <p:spPr bwMode="auto">
            <a:xfrm>
              <a:off x="2426" y="754"/>
              <a:ext cx="409" cy="318"/>
            </a:xfrm>
            <a:custGeom>
              <a:avLst/>
              <a:gdLst>
                <a:gd name="T0" fmla="*/ 0 w 454"/>
                <a:gd name="T1" fmla="*/ 318 h 318"/>
                <a:gd name="T2" fmla="*/ 167 w 454"/>
                <a:gd name="T3" fmla="*/ 0 h 318"/>
                <a:gd name="T4" fmla="*/ 332 w 454"/>
                <a:gd name="T5" fmla="*/ 318 h 318"/>
                <a:gd name="T6" fmla="*/ 0 60000 65536"/>
                <a:gd name="T7" fmla="*/ 0 60000 65536"/>
                <a:gd name="T8" fmla="*/ 0 60000 65536"/>
                <a:gd name="T9" fmla="*/ 0 w 454"/>
                <a:gd name="T10" fmla="*/ 0 h 318"/>
                <a:gd name="T11" fmla="*/ 454 w 454"/>
                <a:gd name="T12" fmla="*/ 318 h 318"/>
              </a:gdLst>
              <a:ahLst/>
              <a:cxnLst>
                <a:cxn ang="T6">
                  <a:pos x="T0" y="T1"/>
                </a:cxn>
                <a:cxn ang="T7">
                  <a:pos x="T2" y="T3"/>
                </a:cxn>
                <a:cxn ang="T8">
                  <a:pos x="T4" y="T5"/>
                </a:cxn>
              </a:cxnLst>
              <a:rect l="T9" t="T10" r="T11" b="T12"/>
              <a:pathLst>
                <a:path w="454" h="318">
                  <a:moveTo>
                    <a:pt x="0" y="318"/>
                  </a:moveTo>
                  <a:cubicBezTo>
                    <a:pt x="75" y="159"/>
                    <a:pt x="151" y="0"/>
                    <a:pt x="227" y="0"/>
                  </a:cubicBezTo>
                  <a:cubicBezTo>
                    <a:pt x="303" y="0"/>
                    <a:pt x="416" y="265"/>
                    <a:pt x="454" y="318"/>
                  </a:cubicBezTo>
                </a:path>
              </a:pathLst>
            </a:custGeom>
            <a:noFill/>
            <a:ln w="28575">
              <a:solidFill>
                <a:srgbClr val="CC3300"/>
              </a:solidFill>
              <a:round/>
              <a:headEnd/>
              <a:tailEnd/>
            </a:ln>
          </p:spPr>
          <p:txBody>
            <a:bodyPr/>
            <a:lstStyle/>
            <a:p>
              <a:endParaRPr lang="cs-CZ"/>
            </a:p>
          </p:txBody>
        </p:sp>
        <p:sp>
          <p:nvSpPr>
            <p:cNvPr id="5196" name="Freeform 24"/>
            <p:cNvSpPr>
              <a:spLocks/>
            </p:cNvSpPr>
            <p:nvPr/>
          </p:nvSpPr>
          <p:spPr bwMode="auto">
            <a:xfrm rot="10800000">
              <a:off x="2835" y="1071"/>
              <a:ext cx="409" cy="318"/>
            </a:xfrm>
            <a:custGeom>
              <a:avLst/>
              <a:gdLst>
                <a:gd name="T0" fmla="*/ 0 w 454"/>
                <a:gd name="T1" fmla="*/ 318 h 318"/>
                <a:gd name="T2" fmla="*/ 167 w 454"/>
                <a:gd name="T3" fmla="*/ 0 h 318"/>
                <a:gd name="T4" fmla="*/ 332 w 454"/>
                <a:gd name="T5" fmla="*/ 318 h 318"/>
                <a:gd name="T6" fmla="*/ 0 60000 65536"/>
                <a:gd name="T7" fmla="*/ 0 60000 65536"/>
                <a:gd name="T8" fmla="*/ 0 60000 65536"/>
                <a:gd name="T9" fmla="*/ 0 w 454"/>
                <a:gd name="T10" fmla="*/ 0 h 318"/>
                <a:gd name="T11" fmla="*/ 454 w 454"/>
                <a:gd name="T12" fmla="*/ 318 h 318"/>
              </a:gdLst>
              <a:ahLst/>
              <a:cxnLst>
                <a:cxn ang="T6">
                  <a:pos x="T0" y="T1"/>
                </a:cxn>
                <a:cxn ang="T7">
                  <a:pos x="T2" y="T3"/>
                </a:cxn>
                <a:cxn ang="T8">
                  <a:pos x="T4" y="T5"/>
                </a:cxn>
              </a:cxnLst>
              <a:rect l="T9" t="T10" r="T11" b="T12"/>
              <a:pathLst>
                <a:path w="454" h="318">
                  <a:moveTo>
                    <a:pt x="0" y="318"/>
                  </a:moveTo>
                  <a:cubicBezTo>
                    <a:pt x="75" y="159"/>
                    <a:pt x="151" y="0"/>
                    <a:pt x="227" y="0"/>
                  </a:cubicBezTo>
                  <a:cubicBezTo>
                    <a:pt x="303" y="0"/>
                    <a:pt x="416" y="265"/>
                    <a:pt x="454" y="318"/>
                  </a:cubicBezTo>
                </a:path>
              </a:pathLst>
            </a:custGeom>
            <a:noFill/>
            <a:ln w="28575">
              <a:solidFill>
                <a:srgbClr val="CC3300"/>
              </a:solidFill>
              <a:round/>
              <a:headEnd/>
              <a:tailEnd/>
            </a:ln>
          </p:spPr>
          <p:txBody>
            <a:bodyPr/>
            <a:lstStyle/>
            <a:p>
              <a:endParaRPr lang="cs-CZ"/>
            </a:p>
          </p:txBody>
        </p:sp>
      </p:grpSp>
      <p:grpSp>
        <p:nvGrpSpPr>
          <p:cNvPr id="3" name="Group 25"/>
          <p:cNvGrpSpPr>
            <a:grpSpLocks/>
          </p:cNvGrpSpPr>
          <p:nvPr/>
        </p:nvGrpSpPr>
        <p:grpSpPr bwMode="auto">
          <a:xfrm>
            <a:off x="2555876" y="3860800"/>
            <a:ext cx="2378075" cy="1873250"/>
            <a:chOff x="2426" y="754"/>
            <a:chExt cx="818" cy="635"/>
          </a:xfrm>
        </p:grpSpPr>
        <p:sp>
          <p:nvSpPr>
            <p:cNvPr id="5193" name="Freeform 26"/>
            <p:cNvSpPr>
              <a:spLocks/>
            </p:cNvSpPr>
            <p:nvPr/>
          </p:nvSpPr>
          <p:spPr bwMode="auto">
            <a:xfrm>
              <a:off x="2426" y="754"/>
              <a:ext cx="409" cy="318"/>
            </a:xfrm>
            <a:custGeom>
              <a:avLst/>
              <a:gdLst>
                <a:gd name="T0" fmla="*/ 0 w 454"/>
                <a:gd name="T1" fmla="*/ 318 h 318"/>
                <a:gd name="T2" fmla="*/ 167 w 454"/>
                <a:gd name="T3" fmla="*/ 0 h 318"/>
                <a:gd name="T4" fmla="*/ 332 w 454"/>
                <a:gd name="T5" fmla="*/ 318 h 318"/>
                <a:gd name="T6" fmla="*/ 0 60000 65536"/>
                <a:gd name="T7" fmla="*/ 0 60000 65536"/>
                <a:gd name="T8" fmla="*/ 0 60000 65536"/>
                <a:gd name="T9" fmla="*/ 0 w 454"/>
                <a:gd name="T10" fmla="*/ 0 h 318"/>
                <a:gd name="T11" fmla="*/ 454 w 454"/>
                <a:gd name="T12" fmla="*/ 318 h 318"/>
              </a:gdLst>
              <a:ahLst/>
              <a:cxnLst>
                <a:cxn ang="T6">
                  <a:pos x="T0" y="T1"/>
                </a:cxn>
                <a:cxn ang="T7">
                  <a:pos x="T2" y="T3"/>
                </a:cxn>
                <a:cxn ang="T8">
                  <a:pos x="T4" y="T5"/>
                </a:cxn>
              </a:cxnLst>
              <a:rect l="T9" t="T10" r="T11" b="T12"/>
              <a:pathLst>
                <a:path w="454" h="318">
                  <a:moveTo>
                    <a:pt x="0" y="318"/>
                  </a:moveTo>
                  <a:cubicBezTo>
                    <a:pt x="75" y="159"/>
                    <a:pt x="151" y="0"/>
                    <a:pt x="227" y="0"/>
                  </a:cubicBezTo>
                  <a:cubicBezTo>
                    <a:pt x="303" y="0"/>
                    <a:pt x="416" y="265"/>
                    <a:pt x="454" y="318"/>
                  </a:cubicBezTo>
                </a:path>
              </a:pathLst>
            </a:custGeom>
            <a:noFill/>
            <a:ln w="28575">
              <a:solidFill>
                <a:schemeClr val="accent2"/>
              </a:solidFill>
              <a:round/>
              <a:headEnd/>
              <a:tailEnd/>
            </a:ln>
          </p:spPr>
          <p:txBody>
            <a:bodyPr/>
            <a:lstStyle/>
            <a:p>
              <a:endParaRPr lang="cs-CZ"/>
            </a:p>
          </p:txBody>
        </p:sp>
        <p:sp>
          <p:nvSpPr>
            <p:cNvPr id="5194" name="Freeform 27"/>
            <p:cNvSpPr>
              <a:spLocks/>
            </p:cNvSpPr>
            <p:nvPr/>
          </p:nvSpPr>
          <p:spPr bwMode="auto">
            <a:xfrm rot="10800000">
              <a:off x="2835" y="1071"/>
              <a:ext cx="409" cy="318"/>
            </a:xfrm>
            <a:custGeom>
              <a:avLst/>
              <a:gdLst>
                <a:gd name="T0" fmla="*/ 0 w 454"/>
                <a:gd name="T1" fmla="*/ 318 h 318"/>
                <a:gd name="T2" fmla="*/ 167 w 454"/>
                <a:gd name="T3" fmla="*/ 0 h 318"/>
                <a:gd name="T4" fmla="*/ 332 w 454"/>
                <a:gd name="T5" fmla="*/ 318 h 318"/>
                <a:gd name="T6" fmla="*/ 0 60000 65536"/>
                <a:gd name="T7" fmla="*/ 0 60000 65536"/>
                <a:gd name="T8" fmla="*/ 0 60000 65536"/>
                <a:gd name="T9" fmla="*/ 0 w 454"/>
                <a:gd name="T10" fmla="*/ 0 h 318"/>
                <a:gd name="T11" fmla="*/ 454 w 454"/>
                <a:gd name="T12" fmla="*/ 318 h 318"/>
              </a:gdLst>
              <a:ahLst/>
              <a:cxnLst>
                <a:cxn ang="T6">
                  <a:pos x="T0" y="T1"/>
                </a:cxn>
                <a:cxn ang="T7">
                  <a:pos x="T2" y="T3"/>
                </a:cxn>
                <a:cxn ang="T8">
                  <a:pos x="T4" y="T5"/>
                </a:cxn>
              </a:cxnLst>
              <a:rect l="T9" t="T10" r="T11" b="T12"/>
              <a:pathLst>
                <a:path w="454" h="318">
                  <a:moveTo>
                    <a:pt x="0" y="318"/>
                  </a:moveTo>
                  <a:cubicBezTo>
                    <a:pt x="75" y="159"/>
                    <a:pt x="151" y="0"/>
                    <a:pt x="227" y="0"/>
                  </a:cubicBezTo>
                  <a:cubicBezTo>
                    <a:pt x="303" y="0"/>
                    <a:pt x="416" y="265"/>
                    <a:pt x="454" y="318"/>
                  </a:cubicBezTo>
                </a:path>
              </a:pathLst>
            </a:custGeom>
            <a:noFill/>
            <a:ln w="28575">
              <a:solidFill>
                <a:schemeClr val="accent2"/>
              </a:solidFill>
              <a:round/>
              <a:headEnd/>
              <a:tailEnd/>
            </a:ln>
          </p:spPr>
          <p:txBody>
            <a:bodyPr/>
            <a:lstStyle/>
            <a:p>
              <a:endParaRPr lang="cs-CZ"/>
            </a:p>
          </p:txBody>
        </p:sp>
      </p:grpSp>
      <p:grpSp>
        <p:nvGrpSpPr>
          <p:cNvPr id="4" name="Group 28"/>
          <p:cNvGrpSpPr>
            <a:grpSpLocks/>
          </p:cNvGrpSpPr>
          <p:nvPr/>
        </p:nvGrpSpPr>
        <p:grpSpPr bwMode="auto">
          <a:xfrm>
            <a:off x="4932364" y="3860800"/>
            <a:ext cx="1798637" cy="1873250"/>
            <a:chOff x="2426" y="754"/>
            <a:chExt cx="818" cy="635"/>
          </a:xfrm>
        </p:grpSpPr>
        <p:sp>
          <p:nvSpPr>
            <p:cNvPr id="5191" name="Freeform 29"/>
            <p:cNvSpPr>
              <a:spLocks/>
            </p:cNvSpPr>
            <p:nvPr/>
          </p:nvSpPr>
          <p:spPr bwMode="auto">
            <a:xfrm>
              <a:off x="2426" y="754"/>
              <a:ext cx="409" cy="318"/>
            </a:xfrm>
            <a:custGeom>
              <a:avLst/>
              <a:gdLst>
                <a:gd name="T0" fmla="*/ 0 w 454"/>
                <a:gd name="T1" fmla="*/ 318 h 318"/>
                <a:gd name="T2" fmla="*/ 167 w 454"/>
                <a:gd name="T3" fmla="*/ 0 h 318"/>
                <a:gd name="T4" fmla="*/ 332 w 454"/>
                <a:gd name="T5" fmla="*/ 318 h 318"/>
                <a:gd name="T6" fmla="*/ 0 60000 65536"/>
                <a:gd name="T7" fmla="*/ 0 60000 65536"/>
                <a:gd name="T8" fmla="*/ 0 60000 65536"/>
                <a:gd name="T9" fmla="*/ 0 w 454"/>
                <a:gd name="T10" fmla="*/ 0 h 318"/>
                <a:gd name="T11" fmla="*/ 454 w 454"/>
                <a:gd name="T12" fmla="*/ 318 h 318"/>
              </a:gdLst>
              <a:ahLst/>
              <a:cxnLst>
                <a:cxn ang="T6">
                  <a:pos x="T0" y="T1"/>
                </a:cxn>
                <a:cxn ang="T7">
                  <a:pos x="T2" y="T3"/>
                </a:cxn>
                <a:cxn ang="T8">
                  <a:pos x="T4" y="T5"/>
                </a:cxn>
              </a:cxnLst>
              <a:rect l="T9" t="T10" r="T11" b="T12"/>
              <a:pathLst>
                <a:path w="454" h="318">
                  <a:moveTo>
                    <a:pt x="0" y="318"/>
                  </a:moveTo>
                  <a:cubicBezTo>
                    <a:pt x="75" y="159"/>
                    <a:pt x="151" y="0"/>
                    <a:pt x="227" y="0"/>
                  </a:cubicBezTo>
                  <a:cubicBezTo>
                    <a:pt x="303" y="0"/>
                    <a:pt x="416" y="265"/>
                    <a:pt x="454" y="318"/>
                  </a:cubicBezTo>
                </a:path>
              </a:pathLst>
            </a:custGeom>
            <a:noFill/>
            <a:ln w="28575">
              <a:solidFill>
                <a:schemeClr val="accent2"/>
              </a:solidFill>
              <a:round/>
              <a:headEnd/>
              <a:tailEnd/>
            </a:ln>
          </p:spPr>
          <p:txBody>
            <a:bodyPr/>
            <a:lstStyle/>
            <a:p>
              <a:endParaRPr lang="cs-CZ"/>
            </a:p>
          </p:txBody>
        </p:sp>
        <p:sp>
          <p:nvSpPr>
            <p:cNvPr id="5192" name="Freeform 30"/>
            <p:cNvSpPr>
              <a:spLocks/>
            </p:cNvSpPr>
            <p:nvPr/>
          </p:nvSpPr>
          <p:spPr bwMode="auto">
            <a:xfrm rot="10800000">
              <a:off x="2835" y="1071"/>
              <a:ext cx="409" cy="318"/>
            </a:xfrm>
            <a:custGeom>
              <a:avLst/>
              <a:gdLst>
                <a:gd name="T0" fmla="*/ 0 w 454"/>
                <a:gd name="T1" fmla="*/ 318 h 318"/>
                <a:gd name="T2" fmla="*/ 167 w 454"/>
                <a:gd name="T3" fmla="*/ 0 h 318"/>
                <a:gd name="T4" fmla="*/ 332 w 454"/>
                <a:gd name="T5" fmla="*/ 318 h 318"/>
                <a:gd name="T6" fmla="*/ 0 60000 65536"/>
                <a:gd name="T7" fmla="*/ 0 60000 65536"/>
                <a:gd name="T8" fmla="*/ 0 60000 65536"/>
                <a:gd name="T9" fmla="*/ 0 w 454"/>
                <a:gd name="T10" fmla="*/ 0 h 318"/>
                <a:gd name="T11" fmla="*/ 454 w 454"/>
                <a:gd name="T12" fmla="*/ 318 h 318"/>
              </a:gdLst>
              <a:ahLst/>
              <a:cxnLst>
                <a:cxn ang="T6">
                  <a:pos x="T0" y="T1"/>
                </a:cxn>
                <a:cxn ang="T7">
                  <a:pos x="T2" y="T3"/>
                </a:cxn>
                <a:cxn ang="T8">
                  <a:pos x="T4" y="T5"/>
                </a:cxn>
              </a:cxnLst>
              <a:rect l="T9" t="T10" r="T11" b="T12"/>
              <a:pathLst>
                <a:path w="454" h="318">
                  <a:moveTo>
                    <a:pt x="0" y="318"/>
                  </a:moveTo>
                  <a:cubicBezTo>
                    <a:pt x="75" y="159"/>
                    <a:pt x="151" y="0"/>
                    <a:pt x="227" y="0"/>
                  </a:cubicBezTo>
                  <a:cubicBezTo>
                    <a:pt x="303" y="0"/>
                    <a:pt x="416" y="265"/>
                    <a:pt x="454" y="318"/>
                  </a:cubicBezTo>
                </a:path>
              </a:pathLst>
            </a:custGeom>
            <a:noFill/>
            <a:ln w="28575">
              <a:solidFill>
                <a:schemeClr val="accent2"/>
              </a:solidFill>
              <a:round/>
              <a:headEnd/>
              <a:tailEnd/>
            </a:ln>
          </p:spPr>
          <p:txBody>
            <a:bodyPr/>
            <a:lstStyle/>
            <a:p>
              <a:endParaRPr lang="cs-CZ"/>
            </a:p>
          </p:txBody>
        </p:sp>
      </p:grpSp>
      <p:grpSp>
        <p:nvGrpSpPr>
          <p:cNvPr id="5" name="Group 32"/>
          <p:cNvGrpSpPr>
            <a:grpSpLocks/>
          </p:cNvGrpSpPr>
          <p:nvPr/>
        </p:nvGrpSpPr>
        <p:grpSpPr bwMode="auto">
          <a:xfrm>
            <a:off x="755650" y="3860800"/>
            <a:ext cx="1798639" cy="1873250"/>
            <a:chOff x="2426" y="754"/>
            <a:chExt cx="818" cy="635"/>
          </a:xfrm>
        </p:grpSpPr>
        <p:sp>
          <p:nvSpPr>
            <p:cNvPr id="5189" name="Freeform 33"/>
            <p:cNvSpPr>
              <a:spLocks/>
            </p:cNvSpPr>
            <p:nvPr/>
          </p:nvSpPr>
          <p:spPr bwMode="auto">
            <a:xfrm>
              <a:off x="2426" y="754"/>
              <a:ext cx="409" cy="318"/>
            </a:xfrm>
            <a:custGeom>
              <a:avLst/>
              <a:gdLst>
                <a:gd name="T0" fmla="*/ 0 w 454"/>
                <a:gd name="T1" fmla="*/ 318 h 318"/>
                <a:gd name="T2" fmla="*/ 167 w 454"/>
                <a:gd name="T3" fmla="*/ 0 h 318"/>
                <a:gd name="T4" fmla="*/ 332 w 454"/>
                <a:gd name="T5" fmla="*/ 318 h 318"/>
                <a:gd name="T6" fmla="*/ 0 60000 65536"/>
                <a:gd name="T7" fmla="*/ 0 60000 65536"/>
                <a:gd name="T8" fmla="*/ 0 60000 65536"/>
                <a:gd name="T9" fmla="*/ 0 w 454"/>
                <a:gd name="T10" fmla="*/ 0 h 318"/>
                <a:gd name="T11" fmla="*/ 454 w 454"/>
                <a:gd name="T12" fmla="*/ 318 h 318"/>
              </a:gdLst>
              <a:ahLst/>
              <a:cxnLst>
                <a:cxn ang="T6">
                  <a:pos x="T0" y="T1"/>
                </a:cxn>
                <a:cxn ang="T7">
                  <a:pos x="T2" y="T3"/>
                </a:cxn>
                <a:cxn ang="T8">
                  <a:pos x="T4" y="T5"/>
                </a:cxn>
              </a:cxnLst>
              <a:rect l="T9" t="T10" r="T11" b="T12"/>
              <a:pathLst>
                <a:path w="454" h="318">
                  <a:moveTo>
                    <a:pt x="0" y="318"/>
                  </a:moveTo>
                  <a:cubicBezTo>
                    <a:pt x="75" y="159"/>
                    <a:pt x="151" y="0"/>
                    <a:pt x="227" y="0"/>
                  </a:cubicBezTo>
                  <a:cubicBezTo>
                    <a:pt x="303" y="0"/>
                    <a:pt x="416" y="265"/>
                    <a:pt x="454" y="318"/>
                  </a:cubicBezTo>
                </a:path>
              </a:pathLst>
            </a:custGeom>
            <a:noFill/>
            <a:ln w="28575">
              <a:solidFill>
                <a:schemeClr val="accent2"/>
              </a:solidFill>
              <a:round/>
              <a:headEnd/>
              <a:tailEnd/>
            </a:ln>
          </p:spPr>
          <p:txBody>
            <a:bodyPr/>
            <a:lstStyle/>
            <a:p>
              <a:endParaRPr lang="cs-CZ"/>
            </a:p>
          </p:txBody>
        </p:sp>
        <p:sp>
          <p:nvSpPr>
            <p:cNvPr id="5190" name="Freeform 34"/>
            <p:cNvSpPr>
              <a:spLocks/>
            </p:cNvSpPr>
            <p:nvPr/>
          </p:nvSpPr>
          <p:spPr bwMode="auto">
            <a:xfrm rot="10800000">
              <a:off x="2835" y="1071"/>
              <a:ext cx="409" cy="318"/>
            </a:xfrm>
            <a:custGeom>
              <a:avLst/>
              <a:gdLst>
                <a:gd name="T0" fmla="*/ 0 w 454"/>
                <a:gd name="T1" fmla="*/ 318 h 318"/>
                <a:gd name="T2" fmla="*/ 167 w 454"/>
                <a:gd name="T3" fmla="*/ 0 h 318"/>
                <a:gd name="T4" fmla="*/ 332 w 454"/>
                <a:gd name="T5" fmla="*/ 318 h 318"/>
                <a:gd name="T6" fmla="*/ 0 60000 65536"/>
                <a:gd name="T7" fmla="*/ 0 60000 65536"/>
                <a:gd name="T8" fmla="*/ 0 60000 65536"/>
                <a:gd name="T9" fmla="*/ 0 w 454"/>
                <a:gd name="T10" fmla="*/ 0 h 318"/>
                <a:gd name="T11" fmla="*/ 454 w 454"/>
                <a:gd name="T12" fmla="*/ 318 h 318"/>
              </a:gdLst>
              <a:ahLst/>
              <a:cxnLst>
                <a:cxn ang="T6">
                  <a:pos x="T0" y="T1"/>
                </a:cxn>
                <a:cxn ang="T7">
                  <a:pos x="T2" y="T3"/>
                </a:cxn>
                <a:cxn ang="T8">
                  <a:pos x="T4" y="T5"/>
                </a:cxn>
              </a:cxnLst>
              <a:rect l="T9" t="T10" r="T11" b="T12"/>
              <a:pathLst>
                <a:path w="454" h="318">
                  <a:moveTo>
                    <a:pt x="0" y="318"/>
                  </a:moveTo>
                  <a:cubicBezTo>
                    <a:pt x="75" y="159"/>
                    <a:pt x="151" y="0"/>
                    <a:pt x="227" y="0"/>
                  </a:cubicBezTo>
                  <a:cubicBezTo>
                    <a:pt x="303" y="0"/>
                    <a:pt x="416" y="265"/>
                    <a:pt x="454" y="318"/>
                  </a:cubicBezTo>
                </a:path>
              </a:pathLst>
            </a:custGeom>
            <a:noFill/>
            <a:ln w="28575">
              <a:solidFill>
                <a:schemeClr val="accent2"/>
              </a:solidFill>
              <a:round/>
              <a:headEnd/>
              <a:tailEnd/>
            </a:ln>
          </p:spPr>
          <p:txBody>
            <a:bodyPr/>
            <a:lstStyle/>
            <a:p>
              <a:endParaRPr lang="cs-CZ"/>
            </a:p>
          </p:txBody>
        </p:sp>
      </p:grpSp>
      <p:sp>
        <p:nvSpPr>
          <p:cNvPr id="5142" name="Rectangle 35"/>
          <p:cNvSpPr>
            <a:spLocks noChangeArrowheads="1"/>
          </p:cNvSpPr>
          <p:nvPr/>
        </p:nvSpPr>
        <p:spPr bwMode="auto">
          <a:xfrm>
            <a:off x="611189" y="3644901"/>
            <a:ext cx="1512887" cy="2089150"/>
          </a:xfrm>
          <a:prstGeom prst="rect">
            <a:avLst/>
          </a:prstGeom>
          <a:solidFill>
            <a:schemeClr val="bg1"/>
          </a:solidFill>
          <a:ln w="9525">
            <a:noFill/>
            <a:miter lim="800000"/>
            <a:headEnd/>
            <a:tailEnd/>
          </a:ln>
        </p:spPr>
        <p:txBody>
          <a:bodyPr wrap="none" anchor="ctr"/>
          <a:lstStyle/>
          <a:p>
            <a:pPr algn="ctr"/>
            <a:endParaRPr lang="cs-CZ"/>
          </a:p>
        </p:txBody>
      </p:sp>
      <p:sp>
        <p:nvSpPr>
          <p:cNvPr id="5143" name="Rectangle 36"/>
          <p:cNvSpPr>
            <a:spLocks noChangeArrowheads="1"/>
          </p:cNvSpPr>
          <p:nvPr/>
        </p:nvSpPr>
        <p:spPr bwMode="auto">
          <a:xfrm>
            <a:off x="6372225" y="3644901"/>
            <a:ext cx="1512888" cy="2089150"/>
          </a:xfrm>
          <a:prstGeom prst="rect">
            <a:avLst/>
          </a:prstGeom>
          <a:solidFill>
            <a:schemeClr val="bg1"/>
          </a:solidFill>
          <a:ln w="9525">
            <a:noFill/>
            <a:miter lim="800000"/>
            <a:headEnd/>
            <a:tailEnd/>
          </a:ln>
        </p:spPr>
        <p:txBody>
          <a:bodyPr wrap="none" anchor="ctr"/>
          <a:lstStyle/>
          <a:p>
            <a:endParaRPr lang="cs-CZ"/>
          </a:p>
        </p:txBody>
      </p:sp>
      <p:sp>
        <p:nvSpPr>
          <p:cNvPr id="5144" name="Line 38"/>
          <p:cNvSpPr>
            <a:spLocks noChangeShapeType="1"/>
          </p:cNvSpPr>
          <p:nvPr/>
        </p:nvSpPr>
        <p:spPr bwMode="auto">
          <a:xfrm>
            <a:off x="2124077" y="4797425"/>
            <a:ext cx="4176713" cy="0"/>
          </a:xfrm>
          <a:prstGeom prst="line">
            <a:avLst/>
          </a:prstGeom>
          <a:noFill/>
          <a:ln w="9525">
            <a:solidFill>
              <a:schemeClr val="tx1"/>
            </a:solidFill>
            <a:round/>
            <a:headEnd/>
            <a:tailEnd/>
          </a:ln>
        </p:spPr>
        <p:txBody>
          <a:bodyPr/>
          <a:lstStyle/>
          <a:p>
            <a:endParaRPr lang="cs-CZ"/>
          </a:p>
        </p:txBody>
      </p:sp>
      <p:sp>
        <p:nvSpPr>
          <p:cNvPr id="5145" name="Line 39"/>
          <p:cNvSpPr>
            <a:spLocks noChangeShapeType="1"/>
          </p:cNvSpPr>
          <p:nvPr/>
        </p:nvSpPr>
        <p:spPr bwMode="auto">
          <a:xfrm>
            <a:off x="3132139" y="3860800"/>
            <a:ext cx="0" cy="1873250"/>
          </a:xfrm>
          <a:prstGeom prst="line">
            <a:avLst/>
          </a:prstGeom>
          <a:noFill/>
          <a:ln w="9525">
            <a:solidFill>
              <a:schemeClr val="tx1"/>
            </a:solidFill>
            <a:round/>
            <a:headEnd/>
            <a:tailEnd/>
          </a:ln>
        </p:spPr>
        <p:txBody>
          <a:bodyPr/>
          <a:lstStyle/>
          <a:p>
            <a:endParaRPr lang="cs-CZ"/>
          </a:p>
        </p:txBody>
      </p:sp>
      <p:sp>
        <p:nvSpPr>
          <p:cNvPr id="5146" name="Line 40"/>
          <p:cNvSpPr>
            <a:spLocks noChangeShapeType="1"/>
          </p:cNvSpPr>
          <p:nvPr/>
        </p:nvSpPr>
        <p:spPr bwMode="auto">
          <a:xfrm>
            <a:off x="5364163" y="3860800"/>
            <a:ext cx="0" cy="1873250"/>
          </a:xfrm>
          <a:prstGeom prst="line">
            <a:avLst/>
          </a:prstGeom>
          <a:noFill/>
          <a:ln w="9525">
            <a:solidFill>
              <a:schemeClr val="tx1"/>
            </a:solidFill>
            <a:round/>
            <a:headEnd/>
            <a:tailEnd/>
          </a:ln>
        </p:spPr>
        <p:txBody>
          <a:bodyPr/>
          <a:lstStyle/>
          <a:p>
            <a:endParaRPr lang="cs-CZ"/>
          </a:p>
        </p:txBody>
      </p:sp>
      <p:sp>
        <p:nvSpPr>
          <p:cNvPr id="5147" name="Line 41"/>
          <p:cNvSpPr>
            <a:spLocks noChangeShapeType="1"/>
          </p:cNvSpPr>
          <p:nvPr/>
        </p:nvSpPr>
        <p:spPr bwMode="auto">
          <a:xfrm flipV="1">
            <a:off x="4356100" y="4797426"/>
            <a:ext cx="0" cy="936625"/>
          </a:xfrm>
          <a:prstGeom prst="line">
            <a:avLst/>
          </a:prstGeom>
          <a:noFill/>
          <a:ln w="9525">
            <a:solidFill>
              <a:schemeClr val="tx1"/>
            </a:solidFill>
            <a:round/>
            <a:headEnd/>
            <a:tailEnd/>
          </a:ln>
        </p:spPr>
        <p:txBody>
          <a:bodyPr/>
          <a:lstStyle/>
          <a:p>
            <a:endParaRPr lang="cs-CZ"/>
          </a:p>
        </p:txBody>
      </p:sp>
      <p:sp>
        <p:nvSpPr>
          <p:cNvPr id="5148" name="Line 42"/>
          <p:cNvSpPr>
            <a:spLocks noChangeShapeType="1"/>
          </p:cNvSpPr>
          <p:nvPr/>
        </p:nvSpPr>
        <p:spPr bwMode="auto">
          <a:xfrm flipH="1">
            <a:off x="1763714" y="5013325"/>
            <a:ext cx="1368425" cy="0"/>
          </a:xfrm>
          <a:prstGeom prst="line">
            <a:avLst/>
          </a:prstGeom>
          <a:noFill/>
          <a:ln w="9525">
            <a:solidFill>
              <a:schemeClr val="tx1"/>
            </a:solidFill>
            <a:round/>
            <a:headEnd/>
            <a:tailEnd/>
          </a:ln>
        </p:spPr>
        <p:txBody>
          <a:bodyPr/>
          <a:lstStyle/>
          <a:p>
            <a:endParaRPr lang="cs-CZ"/>
          </a:p>
        </p:txBody>
      </p:sp>
      <p:sp>
        <p:nvSpPr>
          <p:cNvPr id="5149" name="Line 43"/>
          <p:cNvSpPr>
            <a:spLocks noChangeShapeType="1"/>
          </p:cNvSpPr>
          <p:nvPr/>
        </p:nvSpPr>
        <p:spPr bwMode="auto">
          <a:xfrm>
            <a:off x="1835151" y="5013326"/>
            <a:ext cx="0" cy="720725"/>
          </a:xfrm>
          <a:prstGeom prst="line">
            <a:avLst/>
          </a:prstGeom>
          <a:noFill/>
          <a:ln w="9525">
            <a:solidFill>
              <a:schemeClr val="tx1"/>
            </a:solidFill>
            <a:round/>
            <a:headEnd type="triangle" w="med" len="med"/>
            <a:tailEnd type="triangle" w="med" len="med"/>
          </a:ln>
        </p:spPr>
        <p:txBody>
          <a:bodyPr/>
          <a:lstStyle/>
          <a:p>
            <a:endParaRPr lang="cs-CZ"/>
          </a:p>
        </p:txBody>
      </p:sp>
      <p:sp>
        <p:nvSpPr>
          <p:cNvPr id="5150" name="Text Box 45"/>
          <p:cNvSpPr txBox="1">
            <a:spLocks noChangeArrowheads="1"/>
          </p:cNvSpPr>
          <p:nvPr/>
        </p:nvSpPr>
        <p:spPr bwMode="auto">
          <a:xfrm rot="-5400000">
            <a:off x="1410291" y="5234574"/>
            <a:ext cx="468718" cy="338554"/>
          </a:xfrm>
          <a:prstGeom prst="rect">
            <a:avLst/>
          </a:prstGeom>
          <a:noFill/>
          <a:ln w="9525">
            <a:noFill/>
            <a:miter lim="800000"/>
            <a:headEnd/>
            <a:tailEnd/>
          </a:ln>
        </p:spPr>
        <p:txBody>
          <a:bodyPr wrap="none">
            <a:spAutoFit/>
          </a:bodyPr>
          <a:lstStyle/>
          <a:p>
            <a:r>
              <a:rPr lang="cs-CZ" sz="1600"/>
              <a:t>I</a:t>
            </a:r>
            <a:r>
              <a:rPr lang="cs-CZ" sz="1600" baseline="-25000"/>
              <a:t>max</a:t>
            </a:r>
            <a:endParaRPr lang="cs-CZ" sz="1600"/>
          </a:p>
        </p:txBody>
      </p:sp>
      <p:sp>
        <p:nvSpPr>
          <p:cNvPr id="5151" name="Line 46"/>
          <p:cNvSpPr>
            <a:spLocks noChangeShapeType="1"/>
          </p:cNvSpPr>
          <p:nvPr/>
        </p:nvSpPr>
        <p:spPr bwMode="auto">
          <a:xfrm flipH="1">
            <a:off x="1258888" y="3860800"/>
            <a:ext cx="1873251" cy="0"/>
          </a:xfrm>
          <a:prstGeom prst="line">
            <a:avLst/>
          </a:prstGeom>
          <a:noFill/>
          <a:ln w="9525">
            <a:solidFill>
              <a:schemeClr val="tx1"/>
            </a:solidFill>
            <a:round/>
            <a:headEnd/>
            <a:tailEnd/>
          </a:ln>
        </p:spPr>
        <p:txBody>
          <a:bodyPr/>
          <a:lstStyle/>
          <a:p>
            <a:endParaRPr lang="cs-CZ"/>
          </a:p>
        </p:txBody>
      </p:sp>
      <p:sp>
        <p:nvSpPr>
          <p:cNvPr id="5152" name="Line 47"/>
          <p:cNvSpPr>
            <a:spLocks noChangeShapeType="1"/>
          </p:cNvSpPr>
          <p:nvPr/>
        </p:nvSpPr>
        <p:spPr bwMode="auto">
          <a:xfrm>
            <a:off x="1403351" y="3860800"/>
            <a:ext cx="0" cy="1873250"/>
          </a:xfrm>
          <a:prstGeom prst="line">
            <a:avLst/>
          </a:prstGeom>
          <a:noFill/>
          <a:ln w="9525">
            <a:solidFill>
              <a:schemeClr val="tx1"/>
            </a:solidFill>
            <a:round/>
            <a:headEnd type="triangle" w="med" len="med"/>
            <a:tailEnd type="triangle" w="med" len="med"/>
          </a:ln>
        </p:spPr>
        <p:txBody>
          <a:bodyPr/>
          <a:lstStyle/>
          <a:p>
            <a:endParaRPr lang="cs-CZ"/>
          </a:p>
        </p:txBody>
      </p:sp>
      <p:sp>
        <p:nvSpPr>
          <p:cNvPr id="5153" name="Text Box 48"/>
          <p:cNvSpPr txBox="1">
            <a:spLocks noChangeArrowheads="1"/>
          </p:cNvSpPr>
          <p:nvPr/>
        </p:nvSpPr>
        <p:spPr bwMode="auto">
          <a:xfrm rot="-5400000">
            <a:off x="814895" y="4687680"/>
            <a:ext cx="649858" cy="338554"/>
          </a:xfrm>
          <a:prstGeom prst="rect">
            <a:avLst/>
          </a:prstGeom>
          <a:noFill/>
          <a:ln w="9525">
            <a:noFill/>
            <a:miter lim="800000"/>
            <a:headEnd/>
            <a:tailEnd/>
          </a:ln>
        </p:spPr>
        <p:txBody>
          <a:bodyPr wrap="none">
            <a:spAutoFit/>
          </a:bodyPr>
          <a:lstStyle/>
          <a:p>
            <a:r>
              <a:rPr lang="cs-CZ" sz="1600"/>
              <a:t>RI</a:t>
            </a:r>
            <a:r>
              <a:rPr lang="cs-CZ" sz="1600" baseline="30000"/>
              <a:t>2</a:t>
            </a:r>
            <a:r>
              <a:rPr lang="cs-CZ" sz="1600" baseline="-25000"/>
              <a:t>max</a:t>
            </a:r>
            <a:endParaRPr lang="cs-CZ" sz="1600"/>
          </a:p>
        </p:txBody>
      </p:sp>
      <p:sp>
        <p:nvSpPr>
          <p:cNvPr id="37922" name="AutoShape 49"/>
          <p:cNvSpPr>
            <a:spLocks/>
          </p:cNvSpPr>
          <p:nvPr/>
        </p:nvSpPr>
        <p:spPr bwMode="auto">
          <a:xfrm>
            <a:off x="3851276" y="3890964"/>
            <a:ext cx="715963" cy="330200"/>
          </a:xfrm>
          <a:prstGeom prst="borderCallout2">
            <a:avLst>
              <a:gd name="adj1" fmla="val 34616"/>
              <a:gd name="adj2" fmla="val 110644"/>
              <a:gd name="adj3" fmla="val 34616"/>
              <a:gd name="adj4" fmla="val 140356"/>
              <a:gd name="adj5" fmla="val 143750"/>
              <a:gd name="adj6" fmla="val 171176"/>
            </a:avLst>
          </a:prstGeom>
          <a:solidFill>
            <a:schemeClr val="accent1">
              <a:lumMod val="40000"/>
              <a:lumOff val="60000"/>
            </a:schemeClr>
          </a:solidFill>
          <a:ln w="9525">
            <a:solidFill>
              <a:schemeClr val="tx1"/>
            </a:solidFill>
            <a:miter lim="800000"/>
            <a:headEnd/>
            <a:tailEnd/>
          </a:ln>
        </p:spPr>
        <p:txBody>
          <a:bodyPr/>
          <a:lstStyle/>
          <a:p>
            <a:pPr algn="ctr">
              <a:defRPr/>
            </a:pPr>
            <a:r>
              <a:rPr lang="cs-CZ" sz="1600"/>
              <a:t>Ri</a:t>
            </a:r>
            <a:r>
              <a:rPr lang="cs-CZ" sz="1600" baseline="30000"/>
              <a:t>2</a:t>
            </a:r>
            <a:endParaRPr lang="cs-CZ" sz="1600"/>
          </a:p>
        </p:txBody>
      </p:sp>
      <p:sp>
        <p:nvSpPr>
          <p:cNvPr id="5155" name="Line 50"/>
          <p:cNvSpPr>
            <a:spLocks noChangeShapeType="1"/>
          </p:cNvSpPr>
          <p:nvPr/>
        </p:nvSpPr>
        <p:spPr bwMode="auto">
          <a:xfrm>
            <a:off x="2987677" y="3933826"/>
            <a:ext cx="144463" cy="142875"/>
          </a:xfrm>
          <a:prstGeom prst="line">
            <a:avLst/>
          </a:prstGeom>
          <a:noFill/>
          <a:ln w="9525">
            <a:solidFill>
              <a:schemeClr val="tx1"/>
            </a:solidFill>
            <a:round/>
            <a:headEnd/>
            <a:tailEnd/>
          </a:ln>
        </p:spPr>
        <p:txBody>
          <a:bodyPr/>
          <a:lstStyle/>
          <a:p>
            <a:endParaRPr lang="cs-CZ"/>
          </a:p>
        </p:txBody>
      </p:sp>
      <p:sp>
        <p:nvSpPr>
          <p:cNvPr id="5156" name="Line 51"/>
          <p:cNvSpPr>
            <a:spLocks noChangeShapeType="1"/>
          </p:cNvSpPr>
          <p:nvPr/>
        </p:nvSpPr>
        <p:spPr bwMode="auto">
          <a:xfrm>
            <a:off x="2843214" y="4076701"/>
            <a:ext cx="288925" cy="288925"/>
          </a:xfrm>
          <a:prstGeom prst="line">
            <a:avLst/>
          </a:prstGeom>
          <a:noFill/>
          <a:ln w="9525">
            <a:solidFill>
              <a:schemeClr val="tx1"/>
            </a:solidFill>
            <a:round/>
            <a:headEnd/>
            <a:tailEnd/>
          </a:ln>
        </p:spPr>
        <p:txBody>
          <a:bodyPr/>
          <a:lstStyle/>
          <a:p>
            <a:endParaRPr lang="cs-CZ"/>
          </a:p>
        </p:txBody>
      </p:sp>
      <p:sp>
        <p:nvSpPr>
          <p:cNvPr id="5157" name="Line 52"/>
          <p:cNvSpPr>
            <a:spLocks noChangeShapeType="1"/>
          </p:cNvSpPr>
          <p:nvPr/>
        </p:nvSpPr>
        <p:spPr bwMode="auto">
          <a:xfrm>
            <a:off x="2771776" y="4292600"/>
            <a:ext cx="360363" cy="360363"/>
          </a:xfrm>
          <a:prstGeom prst="line">
            <a:avLst/>
          </a:prstGeom>
          <a:noFill/>
          <a:ln w="9525">
            <a:solidFill>
              <a:schemeClr val="tx1"/>
            </a:solidFill>
            <a:round/>
            <a:headEnd/>
            <a:tailEnd/>
          </a:ln>
        </p:spPr>
        <p:txBody>
          <a:bodyPr/>
          <a:lstStyle/>
          <a:p>
            <a:endParaRPr lang="cs-CZ"/>
          </a:p>
        </p:txBody>
      </p:sp>
      <p:sp>
        <p:nvSpPr>
          <p:cNvPr id="5158" name="Line 53"/>
          <p:cNvSpPr>
            <a:spLocks noChangeShapeType="1"/>
          </p:cNvSpPr>
          <p:nvPr/>
        </p:nvSpPr>
        <p:spPr bwMode="auto">
          <a:xfrm>
            <a:off x="2700340" y="4508501"/>
            <a:ext cx="287337" cy="288925"/>
          </a:xfrm>
          <a:prstGeom prst="line">
            <a:avLst/>
          </a:prstGeom>
          <a:noFill/>
          <a:ln w="9525">
            <a:solidFill>
              <a:schemeClr val="tx1"/>
            </a:solidFill>
            <a:round/>
            <a:headEnd/>
            <a:tailEnd/>
          </a:ln>
        </p:spPr>
        <p:txBody>
          <a:bodyPr/>
          <a:lstStyle/>
          <a:p>
            <a:endParaRPr lang="cs-CZ"/>
          </a:p>
        </p:txBody>
      </p:sp>
      <p:sp>
        <p:nvSpPr>
          <p:cNvPr id="5159" name="Line 54"/>
          <p:cNvSpPr>
            <a:spLocks noChangeShapeType="1"/>
          </p:cNvSpPr>
          <p:nvPr/>
        </p:nvSpPr>
        <p:spPr bwMode="auto">
          <a:xfrm>
            <a:off x="2627314" y="4724401"/>
            <a:ext cx="73025" cy="73025"/>
          </a:xfrm>
          <a:prstGeom prst="line">
            <a:avLst/>
          </a:prstGeom>
          <a:noFill/>
          <a:ln w="9525">
            <a:solidFill>
              <a:schemeClr val="tx1"/>
            </a:solidFill>
            <a:round/>
            <a:headEnd/>
            <a:tailEnd/>
          </a:ln>
        </p:spPr>
        <p:txBody>
          <a:bodyPr/>
          <a:lstStyle/>
          <a:p>
            <a:endParaRPr lang="cs-CZ"/>
          </a:p>
        </p:txBody>
      </p:sp>
      <p:sp>
        <p:nvSpPr>
          <p:cNvPr id="5160" name="Line 55"/>
          <p:cNvSpPr>
            <a:spLocks noChangeShapeType="1"/>
          </p:cNvSpPr>
          <p:nvPr/>
        </p:nvSpPr>
        <p:spPr bwMode="auto">
          <a:xfrm>
            <a:off x="2268539" y="4797426"/>
            <a:ext cx="215900" cy="215900"/>
          </a:xfrm>
          <a:prstGeom prst="line">
            <a:avLst/>
          </a:prstGeom>
          <a:noFill/>
          <a:ln w="9525">
            <a:solidFill>
              <a:schemeClr val="tx1"/>
            </a:solidFill>
            <a:round/>
            <a:headEnd/>
            <a:tailEnd/>
          </a:ln>
        </p:spPr>
        <p:txBody>
          <a:bodyPr/>
          <a:lstStyle/>
          <a:p>
            <a:endParaRPr lang="cs-CZ"/>
          </a:p>
        </p:txBody>
      </p:sp>
      <p:sp>
        <p:nvSpPr>
          <p:cNvPr id="5161" name="Line 56"/>
          <p:cNvSpPr>
            <a:spLocks noChangeShapeType="1"/>
          </p:cNvSpPr>
          <p:nvPr/>
        </p:nvSpPr>
        <p:spPr bwMode="auto">
          <a:xfrm>
            <a:off x="2124075" y="4941889"/>
            <a:ext cx="287339" cy="288925"/>
          </a:xfrm>
          <a:prstGeom prst="line">
            <a:avLst/>
          </a:prstGeom>
          <a:noFill/>
          <a:ln w="9525">
            <a:solidFill>
              <a:schemeClr val="tx1"/>
            </a:solidFill>
            <a:round/>
            <a:headEnd/>
            <a:tailEnd/>
          </a:ln>
        </p:spPr>
        <p:txBody>
          <a:bodyPr/>
          <a:lstStyle/>
          <a:p>
            <a:endParaRPr lang="cs-CZ"/>
          </a:p>
        </p:txBody>
      </p:sp>
      <p:sp>
        <p:nvSpPr>
          <p:cNvPr id="5162" name="Line 57"/>
          <p:cNvSpPr>
            <a:spLocks noChangeShapeType="1"/>
          </p:cNvSpPr>
          <p:nvPr/>
        </p:nvSpPr>
        <p:spPr bwMode="auto">
          <a:xfrm>
            <a:off x="2124075" y="5157789"/>
            <a:ext cx="215900" cy="215900"/>
          </a:xfrm>
          <a:prstGeom prst="line">
            <a:avLst/>
          </a:prstGeom>
          <a:noFill/>
          <a:ln w="9525">
            <a:solidFill>
              <a:schemeClr val="tx1"/>
            </a:solidFill>
            <a:round/>
            <a:headEnd/>
            <a:tailEnd/>
          </a:ln>
        </p:spPr>
        <p:txBody>
          <a:bodyPr/>
          <a:lstStyle/>
          <a:p>
            <a:endParaRPr lang="cs-CZ"/>
          </a:p>
        </p:txBody>
      </p:sp>
      <p:sp>
        <p:nvSpPr>
          <p:cNvPr id="5163" name="Line 58"/>
          <p:cNvSpPr>
            <a:spLocks noChangeShapeType="1"/>
          </p:cNvSpPr>
          <p:nvPr/>
        </p:nvSpPr>
        <p:spPr bwMode="auto">
          <a:xfrm>
            <a:off x="2124077" y="5445126"/>
            <a:ext cx="144463" cy="144463"/>
          </a:xfrm>
          <a:prstGeom prst="line">
            <a:avLst/>
          </a:prstGeom>
          <a:noFill/>
          <a:ln w="9525">
            <a:solidFill>
              <a:schemeClr val="tx1"/>
            </a:solidFill>
            <a:round/>
            <a:headEnd/>
            <a:tailEnd/>
          </a:ln>
        </p:spPr>
        <p:txBody>
          <a:bodyPr/>
          <a:lstStyle/>
          <a:p>
            <a:endParaRPr lang="cs-CZ"/>
          </a:p>
        </p:txBody>
      </p:sp>
      <p:sp>
        <p:nvSpPr>
          <p:cNvPr id="5164" name="AutoShape 59"/>
          <p:cNvSpPr>
            <a:spLocks noChangeArrowheads="1"/>
          </p:cNvSpPr>
          <p:nvPr/>
        </p:nvSpPr>
        <p:spPr bwMode="auto">
          <a:xfrm rot="10800000">
            <a:off x="2195514" y="4221164"/>
            <a:ext cx="647700" cy="576262"/>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17694720 60000 65536"/>
              <a:gd name="T13" fmla="*/ 11796480 60000 65536"/>
              <a:gd name="T14" fmla="*/ 11796480 60000 65536"/>
              <a:gd name="T15" fmla="*/ 5898240 60000 65536"/>
              <a:gd name="T16" fmla="*/ 0 60000 65536"/>
              <a:gd name="T17" fmla="*/ 0 60000 65536"/>
              <a:gd name="T18" fmla="*/ 0 w 21600"/>
              <a:gd name="T19" fmla="*/ 14400 h 21600"/>
              <a:gd name="T20" fmla="*/ 18514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solidFill>
            <a:srgbClr val="FFFF00"/>
          </a:solidFill>
          <a:ln w="9525">
            <a:noFill/>
            <a:miter lim="800000"/>
            <a:headEnd/>
            <a:tailEnd/>
          </a:ln>
        </p:spPr>
        <p:txBody>
          <a:bodyPr wrap="none" anchor="ctr"/>
          <a:lstStyle/>
          <a:p>
            <a:endParaRPr lang="cs-CZ"/>
          </a:p>
        </p:txBody>
      </p:sp>
      <p:sp>
        <p:nvSpPr>
          <p:cNvPr id="5165" name="Line 60"/>
          <p:cNvSpPr>
            <a:spLocks noChangeShapeType="1"/>
          </p:cNvSpPr>
          <p:nvPr/>
        </p:nvSpPr>
        <p:spPr bwMode="auto">
          <a:xfrm>
            <a:off x="6300788" y="4797425"/>
            <a:ext cx="863600" cy="0"/>
          </a:xfrm>
          <a:prstGeom prst="line">
            <a:avLst/>
          </a:prstGeom>
          <a:noFill/>
          <a:ln w="9525">
            <a:solidFill>
              <a:schemeClr val="tx1"/>
            </a:solidFill>
            <a:round/>
            <a:headEnd/>
            <a:tailEnd/>
          </a:ln>
        </p:spPr>
        <p:txBody>
          <a:bodyPr/>
          <a:lstStyle/>
          <a:p>
            <a:endParaRPr lang="cs-CZ"/>
          </a:p>
        </p:txBody>
      </p:sp>
      <p:sp>
        <p:nvSpPr>
          <p:cNvPr id="5166" name="Line 61"/>
          <p:cNvSpPr>
            <a:spLocks noChangeShapeType="1"/>
          </p:cNvSpPr>
          <p:nvPr/>
        </p:nvSpPr>
        <p:spPr bwMode="auto">
          <a:xfrm>
            <a:off x="7019925" y="4797426"/>
            <a:ext cx="0" cy="936625"/>
          </a:xfrm>
          <a:prstGeom prst="line">
            <a:avLst/>
          </a:prstGeom>
          <a:noFill/>
          <a:ln w="9525">
            <a:solidFill>
              <a:schemeClr val="tx1"/>
            </a:solidFill>
            <a:round/>
            <a:headEnd type="triangle" w="med" len="med"/>
            <a:tailEnd type="triangle" w="med" len="med"/>
          </a:ln>
        </p:spPr>
        <p:txBody>
          <a:bodyPr/>
          <a:lstStyle/>
          <a:p>
            <a:endParaRPr lang="cs-CZ"/>
          </a:p>
        </p:txBody>
      </p:sp>
      <p:grpSp>
        <p:nvGrpSpPr>
          <p:cNvPr id="6" name="Group 66"/>
          <p:cNvGrpSpPr>
            <a:grpSpLocks/>
          </p:cNvGrpSpPr>
          <p:nvPr/>
        </p:nvGrpSpPr>
        <p:grpSpPr bwMode="auto">
          <a:xfrm rot="-5400000">
            <a:off x="6318244" y="5005385"/>
            <a:ext cx="757238" cy="652461"/>
            <a:chOff x="4280" y="3730"/>
            <a:chExt cx="477" cy="411"/>
          </a:xfrm>
        </p:grpSpPr>
        <p:sp>
          <p:nvSpPr>
            <p:cNvPr id="5185" name="Text Box 62"/>
            <p:cNvSpPr txBox="1">
              <a:spLocks noChangeArrowheads="1"/>
            </p:cNvSpPr>
            <p:nvPr/>
          </p:nvSpPr>
          <p:spPr bwMode="auto">
            <a:xfrm>
              <a:off x="4280" y="3820"/>
              <a:ext cx="187" cy="213"/>
            </a:xfrm>
            <a:prstGeom prst="rect">
              <a:avLst/>
            </a:prstGeom>
            <a:noFill/>
            <a:ln w="9525">
              <a:noFill/>
              <a:miter lim="800000"/>
              <a:headEnd/>
              <a:tailEnd/>
            </a:ln>
          </p:spPr>
          <p:txBody>
            <a:bodyPr wrap="none">
              <a:spAutoFit/>
            </a:bodyPr>
            <a:lstStyle/>
            <a:p>
              <a:r>
                <a:rPr lang="cs-CZ" sz="1600"/>
                <a:t>R</a:t>
              </a:r>
            </a:p>
          </p:txBody>
        </p:sp>
        <p:sp>
          <p:nvSpPr>
            <p:cNvPr id="5186" name="Text Box 63"/>
            <p:cNvSpPr txBox="1">
              <a:spLocks noChangeArrowheads="1"/>
            </p:cNvSpPr>
            <p:nvPr/>
          </p:nvSpPr>
          <p:spPr bwMode="auto">
            <a:xfrm>
              <a:off x="4418" y="3730"/>
              <a:ext cx="339" cy="213"/>
            </a:xfrm>
            <a:prstGeom prst="rect">
              <a:avLst/>
            </a:prstGeom>
            <a:noFill/>
            <a:ln w="9525">
              <a:noFill/>
              <a:miter lim="800000"/>
              <a:headEnd/>
              <a:tailEnd/>
            </a:ln>
          </p:spPr>
          <p:txBody>
            <a:bodyPr wrap="none">
              <a:spAutoFit/>
            </a:bodyPr>
            <a:lstStyle/>
            <a:p>
              <a:r>
                <a:rPr lang="cs-CZ" sz="1600"/>
                <a:t>I</a:t>
              </a:r>
              <a:r>
                <a:rPr lang="cs-CZ" sz="1600" baseline="30000"/>
                <a:t>2</a:t>
              </a:r>
              <a:r>
                <a:rPr lang="cs-CZ" sz="1600" baseline="-25000"/>
                <a:t>max</a:t>
              </a:r>
              <a:endParaRPr lang="cs-CZ" sz="1600"/>
            </a:p>
          </p:txBody>
        </p:sp>
        <p:sp>
          <p:nvSpPr>
            <p:cNvPr id="5187" name="Line 64"/>
            <p:cNvSpPr>
              <a:spLocks noChangeShapeType="1"/>
            </p:cNvSpPr>
            <p:nvPr/>
          </p:nvSpPr>
          <p:spPr bwMode="auto">
            <a:xfrm>
              <a:off x="4468" y="3929"/>
              <a:ext cx="272" cy="0"/>
            </a:xfrm>
            <a:prstGeom prst="line">
              <a:avLst/>
            </a:prstGeom>
            <a:noFill/>
            <a:ln w="9525">
              <a:solidFill>
                <a:schemeClr val="tx1"/>
              </a:solidFill>
              <a:round/>
              <a:headEnd/>
              <a:tailEnd/>
            </a:ln>
          </p:spPr>
          <p:txBody>
            <a:bodyPr/>
            <a:lstStyle/>
            <a:p>
              <a:endParaRPr lang="cs-CZ"/>
            </a:p>
          </p:txBody>
        </p:sp>
        <p:sp>
          <p:nvSpPr>
            <p:cNvPr id="5188" name="Text Box 65"/>
            <p:cNvSpPr txBox="1">
              <a:spLocks noChangeArrowheads="1"/>
            </p:cNvSpPr>
            <p:nvPr/>
          </p:nvSpPr>
          <p:spPr bwMode="auto">
            <a:xfrm>
              <a:off x="4512" y="3928"/>
              <a:ext cx="182" cy="213"/>
            </a:xfrm>
            <a:prstGeom prst="rect">
              <a:avLst/>
            </a:prstGeom>
            <a:noFill/>
            <a:ln w="9525">
              <a:noFill/>
              <a:miter lim="800000"/>
              <a:headEnd/>
              <a:tailEnd/>
            </a:ln>
          </p:spPr>
          <p:txBody>
            <a:bodyPr wrap="none">
              <a:spAutoFit/>
            </a:bodyPr>
            <a:lstStyle/>
            <a:p>
              <a:r>
                <a:rPr lang="cs-CZ" sz="1600"/>
                <a:t>2</a:t>
              </a:r>
            </a:p>
          </p:txBody>
        </p:sp>
      </p:grpSp>
      <p:sp>
        <p:nvSpPr>
          <p:cNvPr id="5168" name="Line 67"/>
          <p:cNvSpPr>
            <a:spLocks noChangeShapeType="1"/>
          </p:cNvSpPr>
          <p:nvPr/>
        </p:nvSpPr>
        <p:spPr bwMode="auto">
          <a:xfrm>
            <a:off x="2124077" y="6524625"/>
            <a:ext cx="4176713" cy="0"/>
          </a:xfrm>
          <a:prstGeom prst="line">
            <a:avLst/>
          </a:prstGeom>
          <a:noFill/>
          <a:ln w="9525">
            <a:solidFill>
              <a:schemeClr val="tx1"/>
            </a:solidFill>
            <a:round/>
            <a:headEnd type="triangle" w="med" len="med"/>
            <a:tailEnd type="triangle" w="med" len="med"/>
          </a:ln>
        </p:spPr>
        <p:txBody>
          <a:bodyPr/>
          <a:lstStyle/>
          <a:p>
            <a:endParaRPr lang="cs-CZ"/>
          </a:p>
        </p:txBody>
      </p:sp>
      <p:sp>
        <p:nvSpPr>
          <p:cNvPr id="5169" name="Text Box 68"/>
          <p:cNvSpPr txBox="1">
            <a:spLocks noChangeArrowheads="1"/>
          </p:cNvSpPr>
          <p:nvPr/>
        </p:nvSpPr>
        <p:spPr bwMode="auto">
          <a:xfrm>
            <a:off x="3995739" y="6237289"/>
            <a:ext cx="296876" cy="369332"/>
          </a:xfrm>
          <a:prstGeom prst="rect">
            <a:avLst/>
          </a:prstGeom>
          <a:noFill/>
          <a:ln w="9525">
            <a:noFill/>
            <a:miter lim="800000"/>
            <a:headEnd/>
            <a:tailEnd/>
          </a:ln>
        </p:spPr>
        <p:txBody>
          <a:bodyPr wrap="none">
            <a:spAutoFit/>
          </a:bodyPr>
          <a:lstStyle/>
          <a:p>
            <a:r>
              <a:rPr lang="cs-CZ"/>
              <a:t>T</a:t>
            </a:r>
          </a:p>
        </p:txBody>
      </p:sp>
      <p:sp>
        <p:nvSpPr>
          <p:cNvPr id="5170" name="Text Box 69"/>
          <p:cNvSpPr txBox="1">
            <a:spLocks noChangeArrowheads="1"/>
          </p:cNvSpPr>
          <p:nvPr/>
        </p:nvSpPr>
        <p:spPr bwMode="auto">
          <a:xfrm>
            <a:off x="7956551" y="3789364"/>
            <a:ext cx="647700" cy="584775"/>
          </a:xfrm>
          <a:prstGeom prst="rect">
            <a:avLst/>
          </a:prstGeom>
          <a:noFill/>
          <a:ln w="9525">
            <a:noFill/>
            <a:miter lim="800000"/>
            <a:headEnd/>
            <a:tailEnd/>
          </a:ln>
        </p:spPr>
        <p:txBody>
          <a:bodyPr>
            <a:spAutoFit/>
          </a:bodyPr>
          <a:lstStyle/>
          <a:p>
            <a:pPr algn="ctr"/>
            <a:r>
              <a:rPr lang="cs-CZ" sz="1600" b="1" i="1" dirty="0" smtClean="0"/>
              <a:t>RI</a:t>
            </a:r>
            <a:r>
              <a:rPr lang="cs-CZ" sz="1600" b="1" i="1" baseline="30000" dirty="0" smtClean="0"/>
              <a:t>2</a:t>
            </a:r>
            <a:r>
              <a:rPr lang="cs-CZ" sz="1600" b="1" i="1" dirty="0" smtClean="0"/>
              <a:t>T</a:t>
            </a:r>
            <a:endParaRPr lang="cs-CZ" sz="1600" b="1" i="1" dirty="0"/>
          </a:p>
          <a:p>
            <a:pPr algn="ctr"/>
            <a:endParaRPr lang="cs-CZ" sz="1600" dirty="0"/>
          </a:p>
        </p:txBody>
      </p:sp>
      <p:grpSp>
        <p:nvGrpSpPr>
          <p:cNvPr id="7" name="Group 70"/>
          <p:cNvGrpSpPr>
            <a:grpSpLocks/>
          </p:cNvGrpSpPr>
          <p:nvPr/>
        </p:nvGrpSpPr>
        <p:grpSpPr bwMode="auto">
          <a:xfrm>
            <a:off x="6877053" y="3644903"/>
            <a:ext cx="763588" cy="652463"/>
            <a:chOff x="4274" y="3731"/>
            <a:chExt cx="481" cy="411"/>
          </a:xfrm>
        </p:grpSpPr>
        <p:sp>
          <p:nvSpPr>
            <p:cNvPr id="5181" name="Text Box 71"/>
            <p:cNvSpPr txBox="1">
              <a:spLocks noChangeArrowheads="1"/>
            </p:cNvSpPr>
            <p:nvPr/>
          </p:nvSpPr>
          <p:spPr bwMode="auto">
            <a:xfrm>
              <a:off x="4274" y="3821"/>
              <a:ext cx="189" cy="213"/>
            </a:xfrm>
            <a:prstGeom prst="rect">
              <a:avLst/>
            </a:prstGeom>
            <a:noFill/>
            <a:ln w="9525">
              <a:noFill/>
              <a:miter lim="800000"/>
              <a:headEnd/>
              <a:tailEnd/>
            </a:ln>
          </p:spPr>
          <p:txBody>
            <a:bodyPr wrap="none">
              <a:spAutoFit/>
            </a:bodyPr>
            <a:lstStyle/>
            <a:p>
              <a:r>
                <a:rPr lang="cs-CZ" sz="1600" b="1"/>
                <a:t>R</a:t>
              </a:r>
            </a:p>
          </p:txBody>
        </p:sp>
        <p:sp>
          <p:nvSpPr>
            <p:cNvPr id="5182" name="Text Box 72"/>
            <p:cNvSpPr txBox="1">
              <a:spLocks noChangeArrowheads="1"/>
            </p:cNvSpPr>
            <p:nvPr/>
          </p:nvSpPr>
          <p:spPr bwMode="auto">
            <a:xfrm>
              <a:off x="4410" y="3731"/>
              <a:ext cx="345" cy="213"/>
            </a:xfrm>
            <a:prstGeom prst="rect">
              <a:avLst/>
            </a:prstGeom>
            <a:noFill/>
            <a:ln w="9525">
              <a:noFill/>
              <a:miter lim="800000"/>
              <a:headEnd/>
              <a:tailEnd/>
            </a:ln>
          </p:spPr>
          <p:txBody>
            <a:bodyPr wrap="none">
              <a:spAutoFit/>
            </a:bodyPr>
            <a:lstStyle/>
            <a:p>
              <a:r>
                <a:rPr lang="cs-CZ" sz="1600" b="1"/>
                <a:t>I</a:t>
              </a:r>
              <a:r>
                <a:rPr lang="cs-CZ" sz="1600" b="1" baseline="30000"/>
                <a:t>2</a:t>
              </a:r>
              <a:r>
                <a:rPr lang="cs-CZ" sz="1600" b="1" baseline="-25000"/>
                <a:t>max</a:t>
              </a:r>
              <a:endParaRPr lang="cs-CZ" sz="1600" b="1"/>
            </a:p>
          </p:txBody>
        </p:sp>
        <p:sp>
          <p:nvSpPr>
            <p:cNvPr id="5183" name="Line 73"/>
            <p:cNvSpPr>
              <a:spLocks noChangeShapeType="1"/>
            </p:cNvSpPr>
            <p:nvPr/>
          </p:nvSpPr>
          <p:spPr bwMode="auto">
            <a:xfrm>
              <a:off x="4468" y="3929"/>
              <a:ext cx="272" cy="0"/>
            </a:xfrm>
            <a:prstGeom prst="line">
              <a:avLst/>
            </a:prstGeom>
            <a:noFill/>
            <a:ln w="9525">
              <a:solidFill>
                <a:schemeClr val="tx1"/>
              </a:solidFill>
              <a:round/>
              <a:headEnd/>
              <a:tailEnd/>
            </a:ln>
          </p:spPr>
          <p:txBody>
            <a:bodyPr/>
            <a:lstStyle/>
            <a:p>
              <a:endParaRPr lang="cs-CZ"/>
            </a:p>
          </p:txBody>
        </p:sp>
        <p:sp>
          <p:nvSpPr>
            <p:cNvPr id="5184" name="Text Box 74"/>
            <p:cNvSpPr txBox="1">
              <a:spLocks noChangeArrowheads="1"/>
            </p:cNvSpPr>
            <p:nvPr/>
          </p:nvSpPr>
          <p:spPr bwMode="auto">
            <a:xfrm>
              <a:off x="4513" y="3929"/>
              <a:ext cx="182" cy="213"/>
            </a:xfrm>
            <a:prstGeom prst="rect">
              <a:avLst/>
            </a:prstGeom>
            <a:noFill/>
            <a:ln w="9525">
              <a:noFill/>
              <a:miter lim="800000"/>
              <a:headEnd/>
              <a:tailEnd/>
            </a:ln>
          </p:spPr>
          <p:txBody>
            <a:bodyPr wrap="none">
              <a:spAutoFit/>
            </a:bodyPr>
            <a:lstStyle/>
            <a:p>
              <a:r>
                <a:rPr lang="cs-CZ" sz="1600" b="1"/>
                <a:t>2</a:t>
              </a:r>
            </a:p>
          </p:txBody>
        </p:sp>
      </p:grpSp>
      <p:sp>
        <p:nvSpPr>
          <p:cNvPr id="5172" name="Text Box 75"/>
          <p:cNvSpPr txBox="1">
            <a:spLocks noChangeArrowheads="1"/>
          </p:cNvSpPr>
          <p:nvPr/>
        </p:nvSpPr>
        <p:spPr bwMode="auto">
          <a:xfrm>
            <a:off x="7596190" y="3789363"/>
            <a:ext cx="434734" cy="338554"/>
          </a:xfrm>
          <a:prstGeom prst="rect">
            <a:avLst/>
          </a:prstGeom>
          <a:noFill/>
          <a:ln w="9525">
            <a:noFill/>
            <a:miter lim="800000"/>
            <a:headEnd/>
            <a:tailEnd/>
          </a:ln>
        </p:spPr>
        <p:txBody>
          <a:bodyPr wrap="none">
            <a:spAutoFit/>
          </a:bodyPr>
          <a:lstStyle/>
          <a:p>
            <a:r>
              <a:rPr lang="cs-CZ" sz="1600" b="1" dirty="0" smtClean="0"/>
              <a:t>T </a:t>
            </a:r>
            <a:r>
              <a:rPr lang="cs-CZ" sz="1600" b="1" dirty="0"/>
              <a:t>=</a:t>
            </a:r>
          </a:p>
        </p:txBody>
      </p:sp>
      <p:sp>
        <p:nvSpPr>
          <p:cNvPr id="37941" name="Rectangle 76"/>
          <p:cNvSpPr>
            <a:spLocks noChangeArrowheads="1"/>
          </p:cNvSpPr>
          <p:nvPr/>
        </p:nvSpPr>
        <p:spPr bwMode="auto">
          <a:xfrm>
            <a:off x="2124077" y="4797426"/>
            <a:ext cx="4176713" cy="936625"/>
          </a:xfrm>
          <a:prstGeom prst="rect">
            <a:avLst/>
          </a:prstGeom>
          <a:solidFill>
            <a:schemeClr val="accent2">
              <a:lumMod val="40000"/>
              <a:lumOff val="60000"/>
              <a:alpha val="34901"/>
            </a:schemeClr>
          </a:solidFill>
          <a:ln w="9525">
            <a:noFill/>
            <a:miter lim="800000"/>
            <a:headEnd/>
            <a:tailEnd/>
          </a:ln>
        </p:spPr>
        <p:txBody>
          <a:bodyPr wrap="none" anchor="ctr"/>
          <a:lstStyle/>
          <a:p>
            <a:pPr>
              <a:defRPr/>
            </a:pPr>
            <a:endParaRPr lang="cs-CZ"/>
          </a:p>
        </p:txBody>
      </p:sp>
      <p:sp>
        <p:nvSpPr>
          <p:cNvPr id="5174" name="AutoShape 77"/>
          <p:cNvSpPr>
            <a:spLocks noChangeArrowheads="1"/>
          </p:cNvSpPr>
          <p:nvPr/>
        </p:nvSpPr>
        <p:spPr bwMode="auto">
          <a:xfrm>
            <a:off x="7451726" y="4221164"/>
            <a:ext cx="720725" cy="576262"/>
          </a:xfrm>
          <a:prstGeom prst="downArrow">
            <a:avLst>
              <a:gd name="adj1" fmla="val 32157"/>
              <a:gd name="adj2" fmla="val 42699"/>
            </a:avLst>
          </a:prstGeom>
          <a:solidFill>
            <a:srgbClr val="947118"/>
          </a:solidFill>
          <a:ln w="9525">
            <a:solidFill>
              <a:schemeClr val="tx1"/>
            </a:solidFill>
            <a:miter lim="800000"/>
            <a:headEnd/>
            <a:tailEnd/>
          </a:ln>
        </p:spPr>
        <p:txBody>
          <a:bodyPr wrap="none" anchor="ctr"/>
          <a:lstStyle/>
          <a:p>
            <a:endParaRPr lang="cs-CZ"/>
          </a:p>
        </p:txBody>
      </p:sp>
      <p:sp>
        <p:nvSpPr>
          <p:cNvPr id="5175" name="Rectangle 78"/>
          <p:cNvSpPr>
            <a:spLocks noChangeArrowheads="1"/>
          </p:cNvSpPr>
          <p:nvPr/>
        </p:nvSpPr>
        <p:spPr bwMode="auto">
          <a:xfrm>
            <a:off x="7164290" y="4869160"/>
            <a:ext cx="1512887" cy="792162"/>
          </a:xfrm>
          <a:prstGeom prst="rect">
            <a:avLst/>
          </a:prstGeom>
          <a:solidFill>
            <a:srgbClr val="F5F5A9"/>
          </a:solidFill>
          <a:ln w="9525">
            <a:solidFill>
              <a:schemeClr val="tx1"/>
            </a:solidFill>
            <a:miter lim="800000"/>
            <a:headEnd/>
            <a:tailEnd/>
          </a:ln>
        </p:spPr>
        <p:txBody>
          <a:bodyPr wrap="none" anchor="ctr"/>
          <a:lstStyle/>
          <a:p>
            <a:endParaRPr lang="cs-CZ"/>
          </a:p>
        </p:txBody>
      </p:sp>
      <p:sp>
        <p:nvSpPr>
          <p:cNvPr id="5176" name="Text Box 79"/>
          <p:cNvSpPr txBox="1">
            <a:spLocks noChangeArrowheads="1"/>
          </p:cNvSpPr>
          <p:nvPr/>
        </p:nvSpPr>
        <p:spPr bwMode="auto">
          <a:xfrm>
            <a:off x="7288213" y="5057775"/>
            <a:ext cx="628826" cy="400110"/>
          </a:xfrm>
          <a:prstGeom prst="rect">
            <a:avLst/>
          </a:prstGeom>
          <a:noFill/>
          <a:ln w="9525">
            <a:noFill/>
            <a:miter lim="800000"/>
            <a:headEnd/>
            <a:tailEnd/>
          </a:ln>
        </p:spPr>
        <p:txBody>
          <a:bodyPr wrap="none">
            <a:spAutoFit/>
          </a:bodyPr>
          <a:lstStyle/>
          <a:p>
            <a:r>
              <a:rPr lang="cs-CZ" sz="2000" dirty="0" err="1"/>
              <a:t>I</a:t>
            </a:r>
            <a:r>
              <a:rPr lang="cs-CZ" sz="2000" baseline="-25000" dirty="0" err="1"/>
              <a:t>ef</a:t>
            </a:r>
            <a:r>
              <a:rPr lang="cs-CZ" sz="2000" dirty="0"/>
              <a:t>  =</a:t>
            </a:r>
          </a:p>
        </p:txBody>
      </p:sp>
      <p:sp>
        <p:nvSpPr>
          <p:cNvPr id="5177" name="Text Box 80"/>
          <p:cNvSpPr txBox="1">
            <a:spLocks noChangeArrowheads="1"/>
          </p:cNvSpPr>
          <p:nvPr/>
        </p:nvSpPr>
        <p:spPr bwMode="auto">
          <a:xfrm>
            <a:off x="7956550" y="4868863"/>
            <a:ext cx="538930" cy="400110"/>
          </a:xfrm>
          <a:prstGeom prst="rect">
            <a:avLst/>
          </a:prstGeom>
          <a:noFill/>
          <a:ln w="9525">
            <a:noFill/>
            <a:miter lim="800000"/>
            <a:headEnd/>
            <a:tailEnd/>
          </a:ln>
        </p:spPr>
        <p:txBody>
          <a:bodyPr wrap="none">
            <a:spAutoFit/>
          </a:bodyPr>
          <a:lstStyle/>
          <a:p>
            <a:r>
              <a:rPr lang="cs-CZ" sz="2000" dirty="0" err="1"/>
              <a:t>I</a:t>
            </a:r>
            <a:r>
              <a:rPr lang="cs-CZ" sz="2000" baseline="-25000" dirty="0" err="1"/>
              <a:t>max</a:t>
            </a:r>
            <a:endParaRPr lang="cs-CZ" sz="2000" dirty="0"/>
          </a:p>
        </p:txBody>
      </p:sp>
      <p:sp>
        <p:nvSpPr>
          <p:cNvPr id="5178" name="Line 81"/>
          <p:cNvSpPr>
            <a:spLocks noChangeShapeType="1"/>
          </p:cNvSpPr>
          <p:nvPr/>
        </p:nvSpPr>
        <p:spPr bwMode="auto">
          <a:xfrm>
            <a:off x="7956551" y="5229225"/>
            <a:ext cx="431800" cy="0"/>
          </a:xfrm>
          <a:prstGeom prst="line">
            <a:avLst/>
          </a:prstGeom>
          <a:noFill/>
          <a:ln w="9525">
            <a:solidFill>
              <a:schemeClr val="tx1"/>
            </a:solidFill>
            <a:round/>
            <a:headEnd/>
            <a:tailEnd/>
          </a:ln>
        </p:spPr>
        <p:txBody>
          <a:bodyPr/>
          <a:lstStyle/>
          <a:p>
            <a:endParaRPr lang="cs-CZ"/>
          </a:p>
        </p:txBody>
      </p:sp>
      <p:sp>
        <p:nvSpPr>
          <p:cNvPr id="5179" name="Text Box 82"/>
          <p:cNvSpPr txBox="1">
            <a:spLocks noChangeArrowheads="1"/>
          </p:cNvSpPr>
          <p:nvPr/>
        </p:nvSpPr>
        <p:spPr bwMode="auto">
          <a:xfrm>
            <a:off x="7956550" y="5229225"/>
            <a:ext cx="453970" cy="400110"/>
          </a:xfrm>
          <a:prstGeom prst="rect">
            <a:avLst/>
          </a:prstGeom>
          <a:noFill/>
          <a:ln w="9525">
            <a:noFill/>
            <a:miter lim="800000"/>
            <a:headEnd/>
            <a:tailEnd/>
          </a:ln>
        </p:spPr>
        <p:txBody>
          <a:bodyPr wrap="none">
            <a:spAutoFit/>
          </a:bodyPr>
          <a:lstStyle/>
          <a:p>
            <a:r>
              <a:rPr lang="cs-CZ" sz="2000" dirty="0">
                <a:latin typeface="Symbol" pitchFamily="18" charset="2"/>
              </a:rPr>
              <a:t>Ö2</a:t>
            </a:r>
          </a:p>
        </p:txBody>
      </p:sp>
      <p:sp>
        <p:nvSpPr>
          <p:cNvPr id="5180" name="AutoShape 83"/>
          <p:cNvSpPr>
            <a:spLocks noChangeArrowheads="1"/>
          </p:cNvSpPr>
          <p:nvPr/>
        </p:nvSpPr>
        <p:spPr bwMode="auto">
          <a:xfrm rot="10800000" flipH="1">
            <a:off x="3419475" y="4221164"/>
            <a:ext cx="649288" cy="576262"/>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17694720 60000 65536"/>
              <a:gd name="T13" fmla="*/ 11796480 60000 65536"/>
              <a:gd name="T14" fmla="*/ 11796480 60000 65536"/>
              <a:gd name="T15" fmla="*/ 5898240 60000 65536"/>
              <a:gd name="T16" fmla="*/ 0 60000 65536"/>
              <a:gd name="T17" fmla="*/ 0 60000 65536"/>
              <a:gd name="T18" fmla="*/ 0 w 21600"/>
              <a:gd name="T19" fmla="*/ 14400 h 21600"/>
              <a:gd name="T20" fmla="*/ 18514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solidFill>
            <a:srgbClr val="FFFF00"/>
          </a:solidFill>
          <a:ln w="9525">
            <a:noFill/>
            <a:miter lim="800000"/>
            <a:headEnd/>
            <a:tailEnd/>
          </a:ln>
        </p:spPr>
        <p:txBody>
          <a:bodyPr wrap="none" anchor="ctr"/>
          <a:lstStyle/>
          <a:p>
            <a:endParaRPr lang="cs-CZ"/>
          </a:p>
        </p:txBody>
      </p:sp>
      <p:sp>
        <p:nvSpPr>
          <p:cNvPr id="77" name="Zaoblený obdélník 76">
            <a:hlinkClick r:id="rId2" action="ppaction://hlinksldjump"/>
          </p:cNvPr>
          <p:cNvSpPr/>
          <p:nvPr/>
        </p:nvSpPr>
        <p:spPr>
          <a:xfrm>
            <a:off x="7236296" y="6093296"/>
            <a:ext cx="1440160" cy="432048"/>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cs-CZ" dirty="0" smtClean="0"/>
              <a:t>zpět</a:t>
            </a:r>
            <a:endParaRPr lang="cs-CZ" dirty="0"/>
          </a:p>
        </p:txBody>
      </p:sp>
      <p:sp>
        <p:nvSpPr>
          <p:cNvPr id="78" name="Obdélník 77"/>
          <p:cNvSpPr/>
          <p:nvPr/>
        </p:nvSpPr>
        <p:spPr>
          <a:xfrm>
            <a:off x="6444208" y="2924944"/>
            <a:ext cx="2446504" cy="369332"/>
          </a:xfrm>
          <a:prstGeom prst="rect">
            <a:avLst/>
          </a:prstGeom>
        </p:spPr>
        <p:txBody>
          <a:bodyPr wrap="none">
            <a:spAutoFit/>
          </a:bodyPr>
          <a:lstStyle/>
          <a:p>
            <a:r>
              <a:rPr lang="cs-CZ" dirty="0" err="1" smtClean="0">
                <a:latin typeface="Times New Roman" pitchFamily="18" charset="0"/>
                <a:cs typeface="Times New Roman" pitchFamily="18" charset="0"/>
              </a:rPr>
              <a:t>I</a:t>
            </a:r>
            <a:r>
              <a:rPr lang="cs-CZ" baseline="-25000" dirty="0" err="1" smtClean="0">
                <a:latin typeface="Times New Roman" pitchFamily="18" charset="0"/>
                <a:cs typeface="Times New Roman" pitchFamily="18" charset="0"/>
              </a:rPr>
              <a:t>ef</a:t>
            </a:r>
            <a:r>
              <a:rPr lang="cs-CZ" baseline="-25000" dirty="0" smtClean="0">
                <a:latin typeface="Times New Roman" pitchFamily="18" charset="0"/>
                <a:cs typeface="Times New Roman" pitchFamily="18" charset="0"/>
              </a:rPr>
              <a:t> </a:t>
            </a:r>
            <a:r>
              <a:rPr lang="cs-CZ" dirty="0" smtClean="0">
                <a:latin typeface="Times New Roman" pitchFamily="18" charset="0"/>
                <a:cs typeface="Times New Roman" pitchFamily="18" charset="0"/>
              </a:rPr>
              <a:t> … efektivní hodnota </a:t>
            </a:r>
            <a:endParaRPr lang="cs-CZ"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descr="střídavý proud.jpg"/>
          <p:cNvPicPr>
            <a:picLocks noChangeAspect="1"/>
          </p:cNvPicPr>
          <p:nvPr/>
        </p:nvPicPr>
        <p:blipFill>
          <a:blip r:embed="rId2" cstate="screen"/>
          <a:stretch>
            <a:fillRect/>
          </a:stretch>
        </p:blipFill>
        <p:spPr>
          <a:xfrm>
            <a:off x="0" y="2"/>
            <a:ext cx="9144000" cy="6857999"/>
          </a:xfrm>
          <a:prstGeom prst="rect">
            <a:avLst/>
          </a:prstGeom>
        </p:spPr>
      </p:pic>
      <p:sp>
        <p:nvSpPr>
          <p:cNvPr id="3" name="TextovéPole 2"/>
          <p:cNvSpPr txBox="1"/>
          <p:nvPr/>
        </p:nvSpPr>
        <p:spPr>
          <a:xfrm>
            <a:off x="2051720" y="764705"/>
            <a:ext cx="4297458" cy="769441"/>
          </a:xfrm>
          <a:prstGeom prst="rect">
            <a:avLst/>
          </a:prstGeom>
          <a:noFill/>
        </p:spPr>
        <p:txBody>
          <a:bodyPr wrap="none" rtlCol="0">
            <a:spAutoFit/>
          </a:bodyPr>
          <a:lstStyle/>
          <a:p>
            <a:r>
              <a:rPr lang="cs-CZ" sz="4400" b="1" dirty="0" smtClean="0">
                <a:solidFill>
                  <a:schemeClr val="accent3">
                    <a:lumMod val="75000"/>
                  </a:schemeClr>
                </a:solidFill>
              </a:rPr>
              <a:t>Konec prezentace</a:t>
            </a:r>
            <a:endParaRPr lang="cs-CZ" sz="4400" b="1" dirty="0">
              <a:solidFill>
                <a:schemeClr val="accent3">
                  <a:lumMod val="75000"/>
                </a:schemeClr>
              </a:solidFill>
            </a:endParaRPr>
          </a:p>
        </p:txBody>
      </p:sp>
      <p:sp>
        <p:nvSpPr>
          <p:cNvPr id="4" name="TextovéPole 3"/>
          <p:cNvSpPr txBox="1"/>
          <p:nvPr/>
        </p:nvSpPr>
        <p:spPr>
          <a:xfrm>
            <a:off x="539552" y="5805265"/>
            <a:ext cx="8424936" cy="523220"/>
          </a:xfrm>
          <a:prstGeom prst="rect">
            <a:avLst/>
          </a:prstGeom>
          <a:noFill/>
        </p:spPr>
        <p:txBody>
          <a:bodyPr wrap="square" rtlCol="0">
            <a:spAutoFit/>
          </a:bodyPr>
          <a:lstStyle/>
          <a:p>
            <a:r>
              <a:rPr lang="cs-CZ" sz="2800" dirty="0" smtClean="0">
                <a:solidFill>
                  <a:schemeClr val="accent3">
                    <a:lumMod val="75000"/>
                  </a:schemeClr>
                </a:solidFill>
              </a:rPr>
              <a:t>Všechny materiály a obrázky jsou z archivu autora.</a:t>
            </a:r>
            <a:endParaRPr lang="cs-CZ" sz="2800" dirty="0">
              <a:solidFill>
                <a:schemeClr val="accent3">
                  <a:lumMod val="75000"/>
                </a:schemeClr>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9"/>
            <a:ext cx="8229600" cy="418058"/>
          </a:xfrm>
        </p:spPr>
        <p:style>
          <a:lnRef idx="2">
            <a:schemeClr val="accent6"/>
          </a:lnRef>
          <a:fillRef idx="1">
            <a:schemeClr val="lt1"/>
          </a:fillRef>
          <a:effectRef idx="0">
            <a:schemeClr val="accent6"/>
          </a:effectRef>
          <a:fontRef idx="minor">
            <a:schemeClr val="dk1"/>
          </a:fontRef>
        </p:style>
        <p:txBody>
          <a:bodyPr>
            <a:noAutofit/>
          </a:bodyPr>
          <a:lstStyle/>
          <a:p>
            <a:r>
              <a:rPr lang="cs-CZ" sz="2800" dirty="0" smtClean="0"/>
              <a:t>Pracovní list</a:t>
            </a:r>
            <a:endParaRPr lang="cs-CZ" sz="2800" dirty="0"/>
          </a:p>
        </p:txBody>
      </p:sp>
      <p:sp>
        <p:nvSpPr>
          <p:cNvPr id="3" name="TextovéPole 2"/>
          <p:cNvSpPr txBox="1"/>
          <p:nvPr/>
        </p:nvSpPr>
        <p:spPr>
          <a:xfrm>
            <a:off x="467544" y="836712"/>
            <a:ext cx="1733167" cy="400110"/>
          </a:xfrm>
          <a:prstGeom prst="rect">
            <a:avLst/>
          </a:prstGeom>
          <a:noFill/>
        </p:spPr>
        <p:txBody>
          <a:bodyPr wrap="none" rtlCol="0">
            <a:spAutoFit/>
          </a:bodyPr>
          <a:lstStyle/>
          <a:p>
            <a:r>
              <a:rPr lang="cs-CZ" sz="2000" b="1" dirty="0" smtClean="0">
                <a:solidFill>
                  <a:schemeClr val="accent2">
                    <a:lumMod val="75000"/>
                  </a:schemeClr>
                </a:solidFill>
              </a:rPr>
              <a:t>u = 50.sin 314t</a:t>
            </a:r>
            <a:endParaRPr lang="cs-CZ" sz="2000" b="1" dirty="0">
              <a:solidFill>
                <a:schemeClr val="accent2">
                  <a:lumMod val="75000"/>
                </a:schemeClr>
              </a:solidFill>
            </a:endParaRPr>
          </a:p>
        </p:txBody>
      </p:sp>
      <p:sp>
        <p:nvSpPr>
          <p:cNvPr id="4" name="Obdélník 3"/>
          <p:cNvSpPr/>
          <p:nvPr/>
        </p:nvSpPr>
        <p:spPr>
          <a:xfrm>
            <a:off x="539552" y="1268760"/>
            <a:ext cx="8136904" cy="2126864"/>
          </a:xfrm>
          <a:prstGeom prst="rect">
            <a:avLst/>
          </a:prstGeom>
        </p:spPr>
        <p:txBody>
          <a:bodyPr wrap="square">
            <a:spAutoFit/>
          </a:bodyPr>
          <a:lstStyle/>
          <a:p>
            <a:pPr marL="342900" indent="-342900">
              <a:lnSpc>
                <a:spcPct val="150000"/>
              </a:lnSpc>
              <a:buFont typeface="+mj-lt"/>
              <a:buAutoNum type="arabicPeriod"/>
            </a:pPr>
            <a:r>
              <a:rPr lang="cs-CZ" dirty="0" smtClean="0"/>
              <a:t>Do pracovních listů napište:</a:t>
            </a:r>
          </a:p>
          <a:p>
            <a:pPr marL="800100" lvl="1" indent="-342900">
              <a:lnSpc>
                <a:spcPct val="150000"/>
              </a:lnSpc>
              <a:buFont typeface="+mj-lt"/>
              <a:buAutoNum type="alphaLcParenR"/>
            </a:pPr>
            <a:r>
              <a:rPr lang="cs-CZ" dirty="0" smtClean="0"/>
              <a:t>Úhlovou rychlost pohybu </a:t>
            </a:r>
            <a:r>
              <a:rPr lang="cs-CZ" dirty="0" err="1" smtClean="0"/>
              <a:t>fázoru</a:t>
            </a:r>
            <a:r>
              <a:rPr lang="cs-CZ" dirty="0" smtClean="0"/>
              <a:t> …………………………………………………………………….</a:t>
            </a:r>
          </a:p>
          <a:p>
            <a:pPr marL="800100" lvl="1" indent="-342900">
              <a:lnSpc>
                <a:spcPct val="150000"/>
              </a:lnSpc>
              <a:buFont typeface="+mj-lt"/>
              <a:buAutoNum type="alphaLcParenR"/>
            </a:pPr>
            <a:r>
              <a:rPr lang="cs-CZ" dirty="0" smtClean="0"/>
              <a:t>Dobu periody tohoto pohybu (při konstantní úhlové rychlosti) …………………....</a:t>
            </a:r>
          </a:p>
          <a:p>
            <a:pPr marL="800100" lvl="1" indent="-342900">
              <a:lnSpc>
                <a:spcPct val="150000"/>
              </a:lnSpc>
              <a:buFont typeface="+mj-lt"/>
              <a:buAutoNum type="alphaLcParenR"/>
            </a:pPr>
            <a:r>
              <a:rPr lang="cs-CZ" dirty="0" smtClean="0"/>
              <a:t>Frekvenci pohybu </a:t>
            </a:r>
            <a:r>
              <a:rPr lang="cs-CZ" dirty="0" err="1" smtClean="0"/>
              <a:t>fázoru</a:t>
            </a:r>
            <a:r>
              <a:rPr lang="cs-CZ" dirty="0" smtClean="0"/>
              <a:t> (při konstantní úhlové rychlosti)  ……………………………</a:t>
            </a:r>
          </a:p>
          <a:p>
            <a:pPr marL="342900" indent="-342900">
              <a:lnSpc>
                <a:spcPct val="150000"/>
              </a:lnSpc>
              <a:buFont typeface="+mj-lt"/>
              <a:buAutoNum type="arabicPeriod"/>
            </a:pPr>
            <a:r>
              <a:rPr lang="cs-CZ" dirty="0" smtClean="0"/>
              <a:t>Jak velké napětí ukáže voltmetr? ……………………………..</a:t>
            </a:r>
            <a:endParaRPr lang="cs-CZ" dirty="0"/>
          </a:p>
        </p:txBody>
      </p:sp>
      <p:cxnSp>
        <p:nvCxnSpPr>
          <p:cNvPr id="6" name="Přímá spojovací šipka 5"/>
          <p:cNvCxnSpPr/>
          <p:nvPr/>
        </p:nvCxnSpPr>
        <p:spPr>
          <a:xfrm>
            <a:off x="539552" y="6093296"/>
            <a:ext cx="4896544" cy="0"/>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cxnSp>
        <p:nvCxnSpPr>
          <p:cNvPr id="8" name="Přímá spojovací šipka 7"/>
          <p:cNvCxnSpPr/>
          <p:nvPr/>
        </p:nvCxnSpPr>
        <p:spPr>
          <a:xfrm flipV="1">
            <a:off x="971600" y="3356992"/>
            <a:ext cx="0" cy="3096344"/>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sp>
        <p:nvSpPr>
          <p:cNvPr id="10" name="Obdélník 9"/>
          <p:cNvSpPr/>
          <p:nvPr/>
        </p:nvSpPr>
        <p:spPr>
          <a:xfrm>
            <a:off x="971600" y="5733256"/>
            <a:ext cx="3888432"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Obdélník 10"/>
          <p:cNvSpPr/>
          <p:nvPr/>
        </p:nvSpPr>
        <p:spPr>
          <a:xfrm>
            <a:off x="971600" y="5373216"/>
            <a:ext cx="3888432"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 name="Obdélník 11"/>
          <p:cNvSpPr/>
          <p:nvPr/>
        </p:nvSpPr>
        <p:spPr>
          <a:xfrm>
            <a:off x="971600" y="5013176"/>
            <a:ext cx="3888432"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 name="Obdélník 12"/>
          <p:cNvSpPr/>
          <p:nvPr/>
        </p:nvSpPr>
        <p:spPr>
          <a:xfrm>
            <a:off x="971600" y="4653136"/>
            <a:ext cx="3888432"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4" name="Obdélník 13"/>
          <p:cNvSpPr/>
          <p:nvPr/>
        </p:nvSpPr>
        <p:spPr>
          <a:xfrm>
            <a:off x="971600" y="4293096"/>
            <a:ext cx="3888432"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5" name="Obdélník 14"/>
          <p:cNvSpPr/>
          <p:nvPr/>
        </p:nvSpPr>
        <p:spPr>
          <a:xfrm>
            <a:off x="971600" y="3933056"/>
            <a:ext cx="3888432"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6" name="Obdélník 15"/>
          <p:cNvSpPr/>
          <p:nvPr/>
        </p:nvSpPr>
        <p:spPr>
          <a:xfrm>
            <a:off x="971600" y="3573016"/>
            <a:ext cx="3888432"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8" name="Obdélník 17"/>
          <p:cNvSpPr/>
          <p:nvPr/>
        </p:nvSpPr>
        <p:spPr>
          <a:xfrm>
            <a:off x="971600" y="3573016"/>
            <a:ext cx="360000" cy="252028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Obdélník 18"/>
          <p:cNvSpPr/>
          <p:nvPr/>
        </p:nvSpPr>
        <p:spPr>
          <a:xfrm>
            <a:off x="971600" y="3573016"/>
            <a:ext cx="360000" cy="252028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0" name="Obdélník 19"/>
          <p:cNvSpPr/>
          <p:nvPr/>
        </p:nvSpPr>
        <p:spPr>
          <a:xfrm>
            <a:off x="971600" y="3573016"/>
            <a:ext cx="360000" cy="252028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1" name="Obdélník 20"/>
          <p:cNvSpPr/>
          <p:nvPr/>
        </p:nvSpPr>
        <p:spPr>
          <a:xfrm>
            <a:off x="971600" y="3573016"/>
            <a:ext cx="360000" cy="252028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2" name="Obdélník 21"/>
          <p:cNvSpPr/>
          <p:nvPr/>
        </p:nvSpPr>
        <p:spPr>
          <a:xfrm>
            <a:off x="1331640" y="3573016"/>
            <a:ext cx="360000" cy="252028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3" name="Obdélník 22"/>
          <p:cNvSpPr/>
          <p:nvPr/>
        </p:nvSpPr>
        <p:spPr>
          <a:xfrm>
            <a:off x="1691680" y="3573016"/>
            <a:ext cx="360000" cy="252028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4" name="Obdélník 23"/>
          <p:cNvSpPr/>
          <p:nvPr/>
        </p:nvSpPr>
        <p:spPr>
          <a:xfrm>
            <a:off x="2051720" y="3573016"/>
            <a:ext cx="360000" cy="252028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5" name="Obdélník 24"/>
          <p:cNvSpPr/>
          <p:nvPr/>
        </p:nvSpPr>
        <p:spPr>
          <a:xfrm>
            <a:off x="2411760" y="3573016"/>
            <a:ext cx="360000" cy="252028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6" name="Obdélník 25"/>
          <p:cNvSpPr/>
          <p:nvPr/>
        </p:nvSpPr>
        <p:spPr>
          <a:xfrm>
            <a:off x="2771800" y="3573016"/>
            <a:ext cx="360000" cy="252028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7" name="Obdélník 26"/>
          <p:cNvSpPr/>
          <p:nvPr/>
        </p:nvSpPr>
        <p:spPr>
          <a:xfrm>
            <a:off x="3131840" y="3573016"/>
            <a:ext cx="360000" cy="252028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8" name="Obdélník 27"/>
          <p:cNvSpPr/>
          <p:nvPr/>
        </p:nvSpPr>
        <p:spPr>
          <a:xfrm>
            <a:off x="3491880" y="3573016"/>
            <a:ext cx="360000" cy="252028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9" name="Obdélník 28"/>
          <p:cNvSpPr/>
          <p:nvPr/>
        </p:nvSpPr>
        <p:spPr>
          <a:xfrm>
            <a:off x="3851920" y="3573016"/>
            <a:ext cx="360000" cy="252028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0" name="Obdélník 29"/>
          <p:cNvSpPr/>
          <p:nvPr/>
        </p:nvSpPr>
        <p:spPr>
          <a:xfrm>
            <a:off x="4211960" y="3573016"/>
            <a:ext cx="360000" cy="252028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1" name="Obdélník 30"/>
          <p:cNvSpPr/>
          <p:nvPr/>
        </p:nvSpPr>
        <p:spPr>
          <a:xfrm>
            <a:off x="5148064" y="3573016"/>
            <a:ext cx="3672408" cy="2339102"/>
          </a:xfrm>
          <a:prstGeom prst="rect">
            <a:avLst/>
          </a:prstGeom>
        </p:spPr>
        <p:txBody>
          <a:bodyPr wrap="square">
            <a:spAutoFit/>
          </a:bodyPr>
          <a:lstStyle/>
          <a:p>
            <a:pPr marL="342900" indent="-342900">
              <a:buFont typeface="+mj-lt"/>
              <a:buAutoNum type="arabicPeriod"/>
            </a:pPr>
            <a:r>
              <a:rPr lang="cs-CZ" sz="1600" dirty="0" smtClean="0"/>
              <a:t>Do pracovního listu nakreslete kartézský souřadný systém a do něj umístěte </a:t>
            </a:r>
            <a:r>
              <a:rPr lang="cs-CZ" sz="1600" dirty="0" err="1" smtClean="0"/>
              <a:t>fázor</a:t>
            </a:r>
            <a:r>
              <a:rPr lang="cs-CZ" sz="1600" dirty="0" smtClean="0"/>
              <a:t> elektrického napětí. Počáteční fáze </a:t>
            </a:r>
            <a:r>
              <a:rPr lang="cs-CZ" sz="1600" dirty="0" smtClean="0">
                <a:latin typeface="Symbol" pitchFamily="18" charset="2"/>
              </a:rPr>
              <a:t>a</a:t>
            </a:r>
            <a:r>
              <a:rPr lang="cs-CZ" sz="1600" baseline="-25000" dirty="0" smtClean="0">
                <a:latin typeface="Symbol" pitchFamily="18" charset="2"/>
              </a:rPr>
              <a:t>0</a:t>
            </a:r>
            <a:r>
              <a:rPr lang="cs-CZ" sz="1600" dirty="0" smtClean="0"/>
              <a:t> = 45°, maximální hodnota je 70,71 V. Měřítko obrázku volte: 1 cm je 10 V.</a:t>
            </a:r>
          </a:p>
          <a:p>
            <a:pPr marL="342900" indent="-342900">
              <a:buFont typeface="+mj-lt"/>
              <a:buAutoNum type="arabicPeriod"/>
            </a:pPr>
            <a:r>
              <a:rPr lang="cs-CZ" sz="1600" dirty="0" smtClean="0"/>
              <a:t>Vypočtěte úhlovou rychlost, je-li frekvence pohybu </a:t>
            </a:r>
            <a:r>
              <a:rPr lang="cs-CZ" sz="1600" dirty="0" err="1" smtClean="0"/>
              <a:t>fázoru</a:t>
            </a:r>
            <a:r>
              <a:rPr lang="cs-CZ" sz="1600" dirty="0" smtClean="0"/>
              <a:t> f = 100 Hz</a:t>
            </a:r>
          </a:p>
          <a:p>
            <a:pPr marL="342900" indent="-342900">
              <a:buFont typeface="+mj-lt"/>
              <a:buAutoNum type="arabicPeriod"/>
            </a:pPr>
            <a:r>
              <a:rPr lang="cs-CZ" sz="1600" dirty="0" smtClean="0"/>
              <a:t>Jaká je efektivní hodnota napětí?</a:t>
            </a:r>
            <a:endParaRPr lang="cs-CZ" sz="1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490066"/>
          </a:xfrm>
        </p:spPr>
        <p:style>
          <a:lnRef idx="2">
            <a:schemeClr val="accent6"/>
          </a:lnRef>
          <a:fillRef idx="1">
            <a:schemeClr val="lt1"/>
          </a:fillRef>
          <a:effectRef idx="0">
            <a:schemeClr val="accent6"/>
          </a:effectRef>
          <a:fontRef idx="minor">
            <a:schemeClr val="dk1"/>
          </a:fontRef>
        </p:style>
        <p:txBody>
          <a:bodyPr>
            <a:noAutofit/>
          </a:bodyPr>
          <a:lstStyle/>
          <a:p>
            <a:r>
              <a:rPr lang="cs-CZ" sz="2800" dirty="0" smtClean="0"/>
              <a:t>Pracovní list - pokračování</a:t>
            </a:r>
            <a:endParaRPr lang="cs-CZ" sz="2800" dirty="0"/>
          </a:p>
        </p:txBody>
      </p:sp>
      <p:sp>
        <p:nvSpPr>
          <p:cNvPr id="3" name="Obdélník 2"/>
          <p:cNvSpPr/>
          <p:nvPr/>
        </p:nvSpPr>
        <p:spPr>
          <a:xfrm>
            <a:off x="467544" y="980728"/>
            <a:ext cx="8280920" cy="1754326"/>
          </a:xfrm>
          <a:prstGeom prst="rect">
            <a:avLst/>
          </a:prstGeom>
        </p:spPr>
        <p:txBody>
          <a:bodyPr wrap="square">
            <a:spAutoFit/>
          </a:bodyPr>
          <a:lstStyle/>
          <a:p>
            <a:r>
              <a:rPr lang="cs-CZ" i="1" dirty="0" smtClean="0"/>
              <a:t>Jak je vidět z okamžitých průběhů napětí a proudu, na rezistoru není mezi oběma průběhy žádný fázový posun. Oba průběhy mají ve stejném okamžiku maximální hodnotu a ve stejném okamžiku protínají časovou osu.</a:t>
            </a:r>
          </a:p>
          <a:p>
            <a:pPr marL="342900" indent="-342900"/>
            <a:r>
              <a:rPr lang="cs-CZ" dirty="0" smtClean="0"/>
              <a:t>3.   Oba </a:t>
            </a:r>
            <a:r>
              <a:rPr lang="cs-CZ" dirty="0" err="1" smtClean="0"/>
              <a:t>fázory</a:t>
            </a:r>
            <a:r>
              <a:rPr lang="cs-CZ" dirty="0" smtClean="0"/>
              <a:t> mají </a:t>
            </a:r>
            <a:r>
              <a:rPr lang="cs-CZ" b="1" dirty="0" smtClean="0"/>
              <a:t>velikost</a:t>
            </a:r>
            <a:r>
              <a:rPr lang="cs-CZ" dirty="0" smtClean="0"/>
              <a:t> rovnu efektivní hodnotě. Vypočtěte amplitudy u obou veličin a  nakreslete do souřadného systému průběhy jejich okamžitých hodnot, je-li U = 5V; I= 20mA. Měřítko: 1V … 10 mm; 10 </a:t>
            </a:r>
            <a:r>
              <a:rPr lang="cs-CZ" dirty="0" err="1" smtClean="0"/>
              <a:t>mA</a:t>
            </a:r>
            <a:r>
              <a:rPr lang="cs-CZ" dirty="0" smtClean="0"/>
              <a:t> … 10 mm; 10 milisekund … 40 mm</a:t>
            </a:r>
          </a:p>
        </p:txBody>
      </p:sp>
      <p:cxnSp>
        <p:nvCxnSpPr>
          <p:cNvPr id="31" name="Přímá spojovací šipka 30"/>
          <p:cNvCxnSpPr/>
          <p:nvPr/>
        </p:nvCxnSpPr>
        <p:spPr>
          <a:xfrm>
            <a:off x="251520" y="4797152"/>
            <a:ext cx="8280920" cy="0"/>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cxnSp>
        <p:nvCxnSpPr>
          <p:cNvPr id="32" name="Přímá spojovací šipka 31"/>
          <p:cNvCxnSpPr/>
          <p:nvPr/>
        </p:nvCxnSpPr>
        <p:spPr>
          <a:xfrm flipV="1">
            <a:off x="683568" y="2780928"/>
            <a:ext cx="0" cy="3888432"/>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sp>
        <p:nvSpPr>
          <p:cNvPr id="33" name="Obdélník 32"/>
          <p:cNvSpPr/>
          <p:nvPr/>
        </p:nvSpPr>
        <p:spPr>
          <a:xfrm>
            <a:off x="683568" y="5157192"/>
            <a:ext cx="3960000"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4" name="Obdélník 33"/>
          <p:cNvSpPr/>
          <p:nvPr/>
        </p:nvSpPr>
        <p:spPr>
          <a:xfrm>
            <a:off x="683568" y="4797152"/>
            <a:ext cx="7200000"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5" name="Obdélník 34"/>
          <p:cNvSpPr/>
          <p:nvPr/>
        </p:nvSpPr>
        <p:spPr>
          <a:xfrm>
            <a:off x="683568" y="4437112"/>
            <a:ext cx="7200000"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6" name="Obdélník 35"/>
          <p:cNvSpPr/>
          <p:nvPr/>
        </p:nvSpPr>
        <p:spPr>
          <a:xfrm>
            <a:off x="683568" y="4077072"/>
            <a:ext cx="7200000"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7" name="Obdélník 36"/>
          <p:cNvSpPr/>
          <p:nvPr/>
        </p:nvSpPr>
        <p:spPr>
          <a:xfrm>
            <a:off x="683568" y="3717032"/>
            <a:ext cx="7200000"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8" name="Obdélník 37"/>
          <p:cNvSpPr/>
          <p:nvPr/>
        </p:nvSpPr>
        <p:spPr>
          <a:xfrm>
            <a:off x="683568" y="3356992"/>
            <a:ext cx="7200000"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9" name="Obdélník 38"/>
          <p:cNvSpPr/>
          <p:nvPr/>
        </p:nvSpPr>
        <p:spPr>
          <a:xfrm>
            <a:off x="683568" y="2996952"/>
            <a:ext cx="7200000"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0" name="Obdélník 39"/>
          <p:cNvSpPr/>
          <p:nvPr/>
        </p:nvSpPr>
        <p:spPr>
          <a:xfrm>
            <a:off x="683568" y="2996952"/>
            <a:ext cx="360000" cy="252028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1" name="Obdélník 40"/>
          <p:cNvSpPr/>
          <p:nvPr/>
        </p:nvSpPr>
        <p:spPr>
          <a:xfrm>
            <a:off x="683568" y="2996952"/>
            <a:ext cx="360000" cy="252028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2" name="Obdélník 41"/>
          <p:cNvSpPr/>
          <p:nvPr/>
        </p:nvSpPr>
        <p:spPr>
          <a:xfrm>
            <a:off x="683568" y="2996952"/>
            <a:ext cx="360000" cy="252028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3" name="Obdélník 42"/>
          <p:cNvSpPr/>
          <p:nvPr/>
        </p:nvSpPr>
        <p:spPr>
          <a:xfrm>
            <a:off x="68356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4" name="Obdélník 43"/>
          <p:cNvSpPr/>
          <p:nvPr/>
        </p:nvSpPr>
        <p:spPr>
          <a:xfrm>
            <a:off x="104360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5" name="Obdélník 44"/>
          <p:cNvSpPr/>
          <p:nvPr/>
        </p:nvSpPr>
        <p:spPr>
          <a:xfrm>
            <a:off x="140364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6" name="Obdélník 45"/>
          <p:cNvSpPr/>
          <p:nvPr/>
        </p:nvSpPr>
        <p:spPr>
          <a:xfrm>
            <a:off x="176368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7" name="Obdélník 46"/>
          <p:cNvSpPr/>
          <p:nvPr/>
        </p:nvSpPr>
        <p:spPr>
          <a:xfrm>
            <a:off x="212372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8" name="Obdélník 47"/>
          <p:cNvSpPr/>
          <p:nvPr/>
        </p:nvSpPr>
        <p:spPr>
          <a:xfrm>
            <a:off x="248376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9" name="Obdélník 48"/>
          <p:cNvSpPr/>
          <p:nvPr/>
        </p:nvSpPr>
        <p:spPr>
          <a:xfrm>
            <a:off x="284380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0" name="Obdélník 49"/>
          <p:cNvSpPr/>
          <p:nvPr/>
        </p:nvSpPr>
        <p:spPr>
          <a:xfrm>
            <a:off x="320384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1" name="Obdélník 50"/>
          <p:cNvSpPr/>
          <p:nvPr/>
        </p:nvSpPr>
        <p:spPr>
          <a:xfrm>
            <a:off x="356388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2" name="Obdélník 51"/>
          <p:cNvSpPr/>
          <p:nvPr/>
        </p:nvSpPr>
        <p:spPr>
          <a:xfrm>
            <a:off x="392392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3" name="Obdélník 52"/>
          <p:cNvSpPr/>
          <p:nvPr/>
        </p:nvSpPr>
        <p:spPr>
          <a:xfrm>
            <a:off x="683568" y="5517232"/>
            <a:ext cx="7200000"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4" name="Obdélník 53"/>
          <p:cNvSpPr/>
          <p:nvPr/>
        </p:nvSpPr>
        <p:spPr>
          <a:xfrm>
            <a:off x="683568" y="5877272"/>
            <a:ext cx="3960000"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5" name="Obdélník 54"/>
          <p:cNvSpPr/>
          <p:nvPr/>
        </p:nvSpPr>
        <p:spPr>
          <a:xfrm>
            <a:off x="683568" y="6237312"/>
            <a:ext cx="7200000"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20</a:t>
            </a:r>
          </a:p>
          <a:p>
            <a:pPr algn="ctr"/>
            <a:endParaRPr lang="cs-CZ" dirty="0"/>
          </a:p>
        </p:txBody>
      </p:sp>
      <p:sp>
        <p:nvSpPr>
          <p:cNvPr id="56" name="Obdélník 55"/>
          <p:cNvSpPr/>
          <p:nvPr/>
        </p:nvSpPr>
        <p:spPr>
          <a:xfrm>
            <a:off x="464400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7" name="Obdélník 56"/>
          <p:cNvSpPr/>
          <p:nvPr/>
        </p:nvSpPr>
        <p:spPr>
          <a:xfrm>
            <a:off x="500404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8" name="Obdélník 57"/>
          <p:cNvSpPr/>
          <p:nvPr/>
        </p:nvSpPr>
        <p:spPr>
          <a:xfrm>
            <a:off x="536408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9" name="Obdélník 58"/>
          <p:cNvSpPr/>
          <p:nvPr/>
        </p:nvSpPr>
        <p:spPr>
          <a:xfrm>
            <a:off x="572412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0" name="Obdélník 59"/>
          <p:cNvSpPr/>
          <p:nvPr/>
        </p:nvSpPr>
        <p:spPr>
          <a:xfrm>
            <a:off x="608416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1" name="Obdélník 60"/>
          <p:cNvSpPr/>
          <p:nvPr/>
        </p:nvSpPr>
        <p:spPr>
          <a:xfrm>
            <a:off x="644420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2" name="Obdélník 61"/>
          <p:cNvSpPr/>
          <p:nvPr/>
        </p:nvSpPr>
        <p:spPr>
          <a:xfrm>
            <a:off x="680424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3" name="Obdélník 62"/>
          <p:cNvSpPr/>
          <p:nvPr/>
        </p:nvSpPr>
        <p:spPr>
          <a:xfrm>
            <a:off x="716428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4" name="Obdélník 63"/>
          <p:cNvSpPr/>
          <p:nvPr/>
        </p:nvSpPr>
        <p:spPr>
          <a:xfrm>
            <a:off x="752432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562074"/>
          </a:xfrm>
        </p:spPr>
        <p:style>
          <a:lnRef idx="2">
            <a:schemeClr val="accent6"/>
          </a:lnRef>
          <a:fillRef idx="1">
            <a:schemeClr val="lt1"/>
          </a:fillRef>
          <a:effectRef idx="0">
            <a:schemeClr val="accent6"/>
          </a:effectRef>
          <a:fontRef idx="minor">
            <a:schemeClr val="dk1"/>
          </a:fontRef>
        </p:style>
        <p:txBody>
          <a:bodyPr>
            <a:noAutofit/>
          </a:bodyPr>
          <a:lstStyle/>
          <a:p>
            <a:r>
              <a:rPr lang="cs-CZ" sz="2800" dirty="0" smtClean="0"/>
              <a:t>Pracovní list - pokračování</a:t>
            </a:r>
            <a:endParaRPr lang="cs-CZ" sz="2800" dirty="0"/>
          </a:p>
        </p:txBody>
      </p:sp>
      <p:sp>
        <p:nvSpPr>
          <p:cNvPr id="3" name="Obdélník 2"/>
          <p:cNvSpPr/>
          <p:nvPr/>
        </p:nvSpPr>
        <p:spPr>
          <a:xfrm>
            <a:off x="467544" y="836712"/>
            <a:ext cx="8280920" cy="2031325"/>
          </a:xfrm>
          <a:prstGeom prst="rect">
            <a:avLst/>
          </a:prstGeom>
        </p:spPr>
        <p:txBody>
          <a:bodyPr wrap="square">
            <a:spAutoFit/>
          </a:bodyPr>
          <a:lstStyle/>
          <a:p>
            <a:r>
              <a:rPr lang="cs-CZ" i="1" dirty="0" smtClean="0"/>
              <a:t>U cívky je fázový posun mezi napětím a proudem 90°. O tento úhel napětí předbíhá proud.</a:t>
            </a:r>
          </a:p>
          <a:p>
            <a:r>
              <a:rPr lang="cs-CZ" i="1" dirty="0" smtClean="0"/>
              <a:t> 4.   </a:t>
            </a:r>
            <a:r>
              <a:rPr lang="cs-CZ" dirty="0" smtClean="0"/>
              <a:t>Oba </a:t>
            </a:r>
            <a:r>
              <a:rPr lang="cs-CZ" dirty="0" err="1" smtClean="0"/>
              <a:t>fázory</a:t>
            </a:r>
            <a:r>
              <a:rPr lang="cs-CZ" dirty="0" smtClean="0"/>
              <a:t> mají </a:t>
            </a:r>
            <a:r>
              <a:rPr lang="cs-CZ" b="1" dirty="0" smtClean="0"/>
              <a:t>velikost</a:t>
            </a:r>
            <a:r>
              <a:rPr lang="cs-CZ" dirty="0" smtClean="0"/>
              <a:t> rovnu efektivní hodnotě. Vypočtěte amplitudy u obou veličin a  nakreslete do souřadného systému průběhy jejich okamžitých hodnot, je-li U = 5V; I= 20mA. Frekvence obou veličin je 50 Hz. Měřítko: 1V … 10 mm; 10 </a:t>
            </a:r>
            <a:r>
              <a:rPr lang="cs-CZ" dirty="0" err="1" smtClean="0"/>
              <a:t>mA</a:t>
            </a:r>
            <a:r>
              <a:rPr lang="cs-CZ" dirty="0" smtClean="0"/>
              <a:t> … 10 mm; 10 milisekund … 40 mm</a:t>
            </a:r>
          </a:p>
          <a:p>
            <a:pPr marL="342900" indent="-342900"/>
            <a:r>
              <a:rPr lang="cs-CZ" dirty="0" smtClean="0"/>
              <a:t>5.    Popište časovou osu tak, aby se daly odečíst doby pro amplitudy a nulové hodnoty. </a:t>
            </a:r>
            <a:endParaRPr lang="cs-CZ" dirty="0"/>
          </a:p>
        </p:txBody>
      </p:sp>
      <p:cxnSp>
        <p:nvCxnSpPr>
          <p:cNvPr id="4" name="Přímá spojovací šipka 3"/>
          <p:cNvCxnSpPr/>
          <p:nvPr/>
        </p:nvCxnSpPr>
        <p:spPr>
          <a:xfrm>
            <a:off x="251520" y="4797152"/>
            <a:ext cx="8280920" cy="0"/>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cxnSp>
        <p:nvCxnSpPr>
          <p:cNvPr id="5" name="Přímá spojovací šipka 4"/>
          <p:cNvCxnSpPr/>
          <p:nvPr/>
        </p:nvCxnSpPr>
        <p:spPr>
          <a:xfrm flipV="1">
            <a:off x="683568" y="2780928"/>
            <a:ext cx="0" cy="3888432"/>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sp>
        <p:nvSpPr>
          <p:cNvPr id="6" name="Obdélník 5"/>
          <p:cNvSpPr/>
          <p:nvPr/>
        </p:nvSpPr>
        <p:spPr>
          <a:xfrm>
            <a:off x="683568" y="5157192"/>
            <a:ext cx="3960000"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Obdélník 6"/>
          <p:cNvSpPr/>
          <p:nvPr/>
        </p:nvSpPr>
        <p:spPr>
          <a:xfrm>
            <a:off x="683568" y="4797152"/>
            <a:ext cx="7200000"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Obdélník 7"/>
          <p:cNvSpPr/>
          <p:nvPr/>
        </p:nvSpPr>
        <p:spPr>
          <a:xfrm>
            <a:off x="683568" y="4437112"/>
            <a:ext cx="7200000"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Obdélník 8"/>
          <p:cNvSpPr/>
          <p:nvPr/>
        </p:nvSpPr>
        <p:spPr>
          <a:xfrm>
            <a:off x="683568" y="4077072"/>
            <a:ext cx="7200000"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 name="Obdélník 9"/>
          <p:cNvSpPr/>
          <p:nvPr/>
        </p:nvSpPr>
        <p:spPr>
          <a:xfrm>
            <a:off x="683568" y="3717032"/>
            <a:ext cx="7200000"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Obdélník 10"/>
          <p:cNvSpPr/>
          <p:nvPr/>
        </p:nvSpPr>
        <p:spPr>
          <a:xfrm>
            <a:off x="683568" y="3356992"/>
            <a:ext cx="7200000"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 name="Obdélník 11"/>
          <p:cNvSpPr/>
          <p:nvPr/>
        </p:nvSpPr>
        <p:spPr>
          <a:xfrm>
            <a:off x="683568" y="2996952"/>
            <a:ext cx="7200000"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 name="Obdélník 12"/>
          <p:cNvSpPr/>
          <p:nvPr/>
        </p:nvSpPr>
        <p:spPr>
          <a:xfrm>
            <a:off x="683568" y="2996952"/>
            <a:ext cx="360000" cy="252028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4" name="Obdélník 13"/>
          <p:cNvSpPr/>
          <p:nvPr/>
        </p:nvSpPr>
        <p:spPr>
          <a:xfrm>
            <a:off x="683568" y="2996952"/>
            <a:ext cx="360000" cy="252028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5" name="Obdélník 14"/>
          <p:cNvSpPr/>
          <p:nvPr/>
        </p:nvSpPr>
        <p:spPr>
          <a:xfrm>
            <a:off x="683568" y="2996952"/>
            <a:ext cx="360000" cy="252028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6" name="Obdélník 15"/>
          <p:cNvSpPr/>
          <p:nvPr/>
        </p:nvSpPr>
        <p:spPr>
          <a:xfrm>
            <a:off x="68356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Obdélník 16"/>
          <p:cNvSpPr/>
          <p:nvPr/>
        </p:nvSpPr>
        <p:spPr>
          <a:xfrm>
            <a:off x="104360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8" name="Obdélník 17"/>
          <p:cNvSpPr/>
          <p:nvPr/>
        </p:nvSpPr>
        <p:spPr>
          <a:xfrm>
            <a:off x="140364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Obdélník 18"/>
          <p:cNvSpPr/>
          <p:nvPr/>
        </p:nvSpPr>
        <p:spPr>
          <a:xfrm>
            <a:off x="176368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0" name="Obdélník 19"/>
          <p:cNvSpPr/>
          <p:nvPr/>
        </p:nvSpPr>
        <p:spPr>
          <a:xfrm>
            <a:off x="212372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1" name="Obdélník 20"/>
          <p:cNvSpPr/>
          <p:nvPr/>
        </p:nvSpPr>
        <p:spPr>
          <a:xfrm>
            <a:off x="248376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2" name="Obdélník 21"/>
          <p:cNvSpPr/>
          <p:nvPr/>
        </p:nvSpPr>
        <p:spPr>
          <a:xfrm>
            <a:off x="284380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3" name="Obdélník 22"/>
          <p:cNvSpPr/>
          <p:nvPr/>
        </p:nvSpPr>
        <p:spPr>
          <a:xfrm>
            <a:off x="320384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4" name="Obdélník 23"/>
          <p:cNvSpPr/>
          <p:nvPr/>
        </p:nvSpPr>
        <p:spPr>
          <a:xfrm>
            <a:off x="356388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5" name="Obdélník 24"/>
          <p:cNvSpPr/>
          <p:nvPr/>
        </p:nvSpPr>
        <p:spPr>
          <a:xfrm>
            <a:off x="392392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6" name="Obdélník 25"/>
          <p:cNvSpPr/>
          <p:nvPr/>
        </p:nvSpPr>
        <p:spPr>
          <a:xfrm>
            <a:off x="683568" y="5517232"/>
            <a:ext cx="7200000"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7" name="Obdélník 26"/>
          <p:cNvSpPr/>
          <p:nvPr/>
        </p:nvSpPr>
        <p:spPr>
          <a:xfrm>
            <a:off x="683568" y="5877272"/>
            <a:ext cx="3960000"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8" name="Obdélník 27"/>
          <p:cNvSpPr/>
          <p:nvPr/>
        </p:nvSpPr>
        <p:spPr>
          <a:xfrm>
            <a:off x="683568" y="6237312"/>
            <a:ext cx="7200000" cy="3600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20</a:t>
            </a:r>
          </a:p>
          <a:p>
            <a:pPr algn="ctr"/>
            <a:endParaRPr lang="cs-CZ" dirty="0"/>
          </a:p>
        </p:txBody>
      </p:sp>
      <p:sp>
        <p:nvSpPr>
          <p:cNvPr id="30" name="Obdélník 29"/>
          <p:cNvSpPr/>
          <p:nvPr/>
        </p:nvSpPr>
        <p:spPr>
          <a:xfrm>
            <a:off x="464400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1" name="Obdélník 30"/>
          <p:cNvSpPr/>
          <p:nvPr/>
        </p:nvSpPr>
        <p:spPr>
          <a:xfrm>
            <a:off x="500404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2" name="Obdélník 31"/>
          <p:cNvSpPr/>
          <p:nvPr/>
        </p:nvSpPr>
        <p:spPr>
          <a:xfrm>
            <a:off x="536408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3" name="Obdélník 32"/>
          <p:cNvSpPr/>
          <p:nvPr/>
        </p:nvSpPr>
        <p:spPr>
          <a:xfrm>
            <a:off x="572412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4" name="Obdélník 33"/>
          <p:cNvSpPr/>
          <p:nvPr/>
        </p:nvSpPr>
        <p:spPr>
          <a:xfrm>
            <a:off x="608416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5" name="Obdélník 34"/>
          <p:cNvSpPr/>
          <p:nvPr/>
        </p:nvSpPr>
        <p:spPr>
          <a:xfrm>
            <a:off x="644420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6" name="Obdélník 35"/>
          <p:cNvSpPr/>
          <p:nvPr/>
        </p:nvSpPr>
        <p:spPr>
          <a:xfrm>
            <a:off x="680424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7" name="Obdélník 36"/>
          <p:cNvSpPr/>
          <p:nvPr/>
        </p:nvSpPr>
        <p:spPr>
          <a:xfrm>
            <a:off x="716428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8" name="Obdélník 37"/>
          <p:cNvSpPr/>
          <p:nvPr/>
        </p:nvSpPr>
        <p:spPr>
          <a:xfrm>
            <a:off x="7524328" y="2996952"/>
            <a:ext cx="360000" cy="360040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562074"/>
          </a:xfrm>
        </p:spPr>
        <p:style>
          <a:lnRef idx="2">
            <a:schemeClr val="accent6"/>
          </a:lnRef>
          <a:fillRef idx="1">
            <a:schemeClr val="lt1"/>
          </a:fillRef>
          <a:effectRef idx="0">
            <a:schemeClr val="accent6"/>
          </a:effectRef>
          <a:fontRef idx="minor">
            <a:schemeClr val="dk1"/>
          </a:fontRef>
        </p:style>
        <p:txBody>
          <a:bodyPr>
            <a:noAutofit/>
          </a:bodyPr>
          <a:lstStyle/>
          <a:p>
            <a:r>
              <a:rPr lang="cs-CZ" sz="2800" dirty="0" smtClean="0"/>
              <a:t>Pracovní list - pokračování</a:t>
            </a:r>
            <a:endParaRPr lang="cs-CZ" sz="2800" dirty="0"/>
          </a:p>
        </p:txBody>
      </p:sp>
      <p:sp>
        <p:nvSpPr>
          <p:cNvPr id="3" name="Obdélník 2"/>
          <p:cNvSpPr/>
          <p:nvPr/>
        </p:nvSpPr>
        <p:spPr>
          <a:xfrm>
            <a:off x="467544" y="908720"/>
            <a:ext cx="8208912" cy="1477328"/>
          </a:xfrm>
          <a:prstGeom prst="rect">
            <a:avLst/>
          </a:prstGeom>
        </p:spPr>
        <p:txBody>
          <a:bodyPr wrap="square">
            <a:spAutoFit/>
          </a:bodyPr>
          <a:lstStyle/>
          <a:p>
            <a:pPr marL="342900" indent="-342900">
              <a:buFont typeface="+mj-lt"/>
              <a:buAutoNum type="arabicPeriod"/>
            </a:pPr>
            <a:r>
              <a:rPr lang="cs-CZ" dirty="0" smtClean="0"/>
              <a:t>Jak velkou hodnotu má elektrické napětí v čase t = 0,2s, je-li </a:t>
            </a:r>
            <a:r>
              <a:rPr lang="el-GR" dirty="0" smtClean="0"/>
              <a:t>ω</a:t>
            </a:r>
            <a:r>
              <a:rPr lang="cs-CZ" dirty="0" smtClean="0"/>
              <a:t> = 628 rad.s</a:t>
            </a:r>
            <a:r>
              <a:rPr lang="cs-CZ" baseline="30000" dirty="0" smtClean="0"/>
              <a:t>-1</a:t>
            </a:r>
            <a:r>
              <a:rPr lang="cs-CZ" dirty="0" smtClean="0"/>
              <a:t> a voltmetr udává napětí U = 110V?</a:t>
            </a:r>
          </a:p>
          <a:p>
            <a:pPr marL="342900" indent="-342900">
              <a:buFont typeface="+mj-lt"/>
              <a:buAutoNum type="arabicPeriod"/>
            </a:pPr>
            <a:r>
              <a:rPr lang="cs-CZ" dirty="0" smtClean="0"/>
              <a:t>Jak velký úhel proti vodorovné ose souřadného systému svírá </a:t>
            </a:r>
            <a:r>
              <a:rPr lang="cs-CZ" dirty="0" err="1" smtClean="0"/>
              <a:t>fázor</a:t>
            </a:r>
            <a:r>
              <a:rPr lang="cs-CZ" dirty="0" smtClean="0"/>
              <a:t> napětí v čase </a:t>
            </a:r>
          </a:p>
          <a:p>
            <a:pPr marL="342900" indent="-342900"/>
            <a:r>
              <a:rPr lang="cs-CZ" dirty="0" smtClean="0"/>
              <a:t>       t = 0,2s.  Nejprve zjistěte úhel v radiánech, vypočtěte kolik otáček vykoná </a:t>
            </a:r>
            <a:r>
              <a:rPr lang="cs-CZ" dirty="0" err="1" smtClean="0"/>
              <a:t>fázor</a:t>
            </a:r>
            <a:r>
              <a:rPr lang="cs-CZ" dirty="0" smtClean="0"/>
              <a:t>, pak zbylý úhel převeďte na stupně.</a:t>
            </a:r>
            <a:endParaRPr lang="cs-CZ"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648</TotalTime>
  <Words>1362</Words>
  <Application>Microsoft Office PowerPoint</Application>
  <PresentationFormat>Předvádění na obrazovce (4:3)</PresentationFormat>
  <Paragraphs>161</Paragraphs>
  <Slides>11</Slides>
  <Notes>0</Notes>
  <HiddenSlides>0</HiddenSlides>
  <MMClips>0</MMClips>
  <ScaleCrop>false</ScaleCrop>
  <HeadingPairs>
    <vt:vector size="4" baseType="variant">
      <vt:variant>
        <vt:lpstr>Motiv</vt:lpstr>
      </vt:variant>
      <vt:variant>
        <vt:i4>1</vt:i4>
      </vt:variant>
      <vt:variant>
        <vt:lpstr>Nadpisy snímků</vt:lpstr>
      </vt:variant>
      <vt:variant>
        <vt:i4>11</vt:i4>
      </vt:variant>
    </vt:vector>
  </HeadingPairs>
  <TitlesOfParts>
    <vt:vector size="12" baseType="lpstr">
      <vt:lpstr>Motiv sady Office</vt:lpstr>
      <vt:lpstr>Snímek 1</vt:lpstr>
      <vt:lpstr>Fázory</vt:lpstr>
      <vt:lpstr>Operace s fázory</vt:lpstr>
      <vt:lpstr>RLC obvody</vt:lpstr>
      <vt:lpstr>RLC obvody 2</vt:lpstr>
      <vt:lpstr>Efektivní hodnota střídavého proudu</vt:lpstr>
      <vt:lpstr>Snímek 7</vt:lpstr>
      <vt:lpstr>Pracovní list</vt:lpstr>
      <vt:lpstr>Pracovní list - pokračování</vt:lpstr>
      <vt:lpstr>Pracovní list - pokračování</vt:lpstr>
      <vt:lpstr>Pracovní list - pokračování</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Opatrný</dc:creator>
  <cp:lastModifiedBy>Opatrný</cp:lastModifiedBy>
  <cp:revision>35</cp:revision>
  <dcterms:created xsi:type="dcterms:W3CDTF">2013-03-14T10:53:53Z</dcterms:created>
  <dcterms:modified xsi:type="dcterms:W3CDTF">2013-03-15T21:16:16Z</dcterms:modified>
</cp:coreProperties>
</file>