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Mgr. </a:t>
          </a:r>
          <a:r>
            <a:rPr lang="cs-CZ" sz="2000" dirty="0" smtClean="0"/>
            <a:t>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dirty="0" smtClean="0"/>
            <a:t>: Předložková spojení 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smtClean="0"/>
            <a:t>NÁZEV:VY_22_INOVACE_24_NJ8_</a:t>
          </a:r>
          <a:r>
            <a:rPr lang="cs-CZ" sz="2000" dirty="0" err="1" smtClean="0"/>
            <a:t>Wo</a:t>
          </a:r>
          <a:r>
            <a:rPr lang="cs-CZ" sz="2000" dirty="0" smtClean="0"/>
            <a:t> </a:t>
          </a:r>
          <a:r>
            <a:rPr lang="cs-CZ" sz="2000" dirty="0" err="1" smtClean="0"/>
            <a:t>ist</a:t>
          </a:r>
          <a:r>
            <a:rPr lang="cs-CZ" sz="2000" dirty="0" smtClean="0"/>
            <a:t> </a:t>
          </a:r>
          <a:r>
            <a:rPr lang="cs-CZ" sz="2000" dirty="0" err="1" smtClean="0"/>
            <a:t>die</a:t>
          </a:r>
          <a:r>
            <a:rPr lang="cs-CZ" sz="2000" dirty="0" smtClean="0"/>
            <a:t> </a:t>
          </a:r>
          <a:r>
            <a:rPr lang="cs-CZ" sz="2000" dirty="0" err="1" smtClean="0"/>
            <a:t>Katze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0" custLinFactNeighborY="1213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B7DD38B-19C9-457C-AAAC-1C40E8A8397B}" type="presOf" srcId="{D1D4F407-5343-4D3F-B5B9-D407B03CAEB4}" destId="{AED2198E-93D5-4001-81B4-73124B309672}" srcOrd="1" destOrd="0" presId="urn:microsoft.com/office/officeart/2005/8/layout/target3"/>
    <dgm:cxn modelId="{8CF27F83-EF0B-4DC2-A64E-860499B3C1FA}" type="presOf" srcId="{1F4F8BC0-F267-4379-9FE7-6FFC8B64BAD8}" destId="{017154CD-D9A9-4968-AD11-1207A3C4C00A}" srcOrd="1" destOrd="0" presId="urn:microsoft.com/office/officeart/2005/8/layout/target3"/>
    <dgm:cxn modelId="{BD0DE170-6DD9-4E59-B39F-74E9D18A1A4B}" type="presOf" srcId="{26CBEA56-8CFD-48C0-BD6E-2EB16B1FBF42}" destId="{92E1E9E3-D1F0-4866-9424-7ECC0DD990BC}" srcOrd="1" destOrd="0" presId="urn:microsoft.com/office/officeart/2005/8/layout/target3"/>
    <dgm:cxn modelId="{5EEF4759-256C-462B-8CE0-64DDD8DD8FA4}" type="presOf" srcId="{1AE9165A-6B70-4FFD-A49C-881BF73B4F04}" destId="{BD3627E9-8FC8-4A2F-B3EA-FAE798EF81D8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6BCE4418-DC71-44B9-AD8D-26A2382CDC20}" type="presOf" srcId="{1F4F8BC0-F267-4379-9FE7-6FFC8B64BAD8}" destId="{C8857ABF-5052-4733-A46C-0F8B764FF76F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718FE49-90F4-4D9E-AF28-B81460E03335}" type="presOf" srcId="{26CBEA56-8CFD-48C0-BD6E-2EB16B1FBF42}" destId="{5583D5C5-FAFF-4548-819C-80E289F73770}" srcOrd="0" destOrd="0" presId="urn:microsoft.com/office/officeart/2005/8/layout/target3"/>
    <dgm:cxn modelId="{4C57DB84-2341-49F9-80A2-27915ED60C7D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BE248DB-47B3-47B2-9EFA-FE54E8C77F61}" type="presOf" srcId="{1AE9165A-6B70-4FFD-A49C-881BF73B4F04}" destId="{A9F01C16-B5C0-47B0-9750-F7E5E11674A0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7B671CBD-A1B7-4937-AA0B-2CC9A9DE4621}" type="presOf" srcId="{757F3AB3-0718-4624-B441-E567A8F0AB56}" destId="{333A1088-737F-45CB-B68E-254E46348037}" srcOrd="0" destOrd="0" presId="urn:microsoft.com/office/officeart/2005/8/layout/target3"/>
    <dgm:cxn modelId="{EEC59460-9F0B-41B7-964E-90BED4AF17C8}" type="presOf" srcId="{D1B46980-6531-4606-95E6-44980827E919}" destId="{2BE915AB-18AA-4053-B92C-3BFC9ED204BB}" srcOrd="1" destOrd="0" presId="urn:microsoft.com/office/officeart/2005/8/layout/target3"/>
    <dgm:cxn modelId="{2C5CFF06-2579-4A88-9BA0-26C74138DE7C}" type="presOf" srcId="{D1B46980-6531-4606-95E6-44980827E919}" destId="{6140AFEC-043D-4C43-A2F9-D0F5331DF3A3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0676B052-473D-47BF-8EE0-BAA6F7F7E475}" type="presParOf" srcId="{333A1088-737F-45CB-B68E-254E46348037}" destId="{F5ABB229-8D3B-4694-996A-96F23CF14429}" srcOrd="0" destOrd="0" presId="urn:microsoft.com/office/officeart/2005/8/layout/target3"/>
    <dgm:cxn modelId="{1B963E6F-2E8B-4E6B-9496-DCC7774AD63A}" type="presParOf" srcId="{333A1088-737F-45CB-B68E-254E46348037}" destId="{F41139FD-01EE-4571-8B17-4FB00FC51163}" srcOrd="1" destOrd="0" presId="urn:microsoft.com/office/officeart/2005/8/layout/target3"/>
    <dgm:cxn modelId="{939F25C0-5345-4B20-84B3-9F67A49C9429}" type="presParOf" srcId="{333A1088-737F-45CB-B68E-254E46348037}" destId="{D005CE8C-CC26-4C3E-AC11-E15060ECD759}" srcOrd="2" destOrd="0" presId="urn:microsoft.com/office/officeart/2005/8/layout/target3"/>
    <dgm:cxn modelId="{CDB8358A-5812-4EE2-98B5-37698AB6C3D3}" type="presParOf" srcId="{333A1088-737F-45CB-B68E-254E46348037}" destId="{2C702D82-9B77-49B7-9568-BB8EB47C3372}" srcOrd="3" destOrd="0" presId="urn:microsoft.com/office/officeart/2005/8/layout/target3"/>
    <dgm:cxn modelId="{58A5C6B4-51E3-4E87-BAA4-ED9CC70CDE75}" type="presParOf" srcId="{333A1088-737F-45CB-B68E-254E46348037}" destId="{A52A0455-90FF-4808-ABD0-F02540D31D5A}" srcOrd="4" destOrd="0" presId="urn:microsoft.com/office/officeart/2005/8/layout/target3"/>
    <dgm:cxn modelId="{82CAB59A-29E8-4610-8C6B-5BB58CD1F444}" type="presParOf" srcId="{333A1088-737F-45CB-B68E-254E46348037}" destId="{6140AFEC-043D-4C43-A2F9-D0F5331DF3A3}" srcOrd="5" destOrd="0" presId="urn:microsoft.com/office/officeart/2005/8/layout/target3"/>
    <dgm:cxn modelId="{6CD90E32-2B8F-4FB4-A3D0-FD34A9A1D823}" type="presParOf" srcId="{333A1088-737F-45CB-B68E-254E46348037}" destId="{71A10DEB-455E-4133-A618-0A0EE82A21E3}" srcOrd="6" destOrd="0" presId="urn:microsoft.com/office/officeart/2005/8/layout/target3"/>
    <dgm:cxn modelId="{A3911842-2166-41D8-9369-CCF666858FE5}" type="presParOf" srcId="{333A1088-737F-45CB-B68E-254E46348037}" destId="{DA6A876D-6D25-492F-8BDC-9AE6A6CFB1FA}" srcOrd="7" destOrd="0" presId="urn:microsoft.com/office/officeart/2005/8/layout/target3"/>
    <dgm:cxn modelId="{90DAC2E5-E4A1-4F27-BDA1-6D3D2653DA7B}" type="presParOf" srcId="{333A1088-737F-45CB-B68E-254E46348037}" destId="{A9F01C16-B5C0-47B0-9750-F7E5E11674A0}" srcOrd="8" destOrd="0" presId="urn:microsoft.com/office/officeart/2005/8/layout/target3"/>
    <dgm:cxn modelId="{8FB2B02C-8B30-4B9B-AA9E-05E1A9023423}" type="presParOf" srcId="{333A1088-737F-45CB-B68E-254E46348037}" destId="{5C0CF724-3222-4429-B09A-F154A62FD507}" srcOrd="9" destOrd="0" presId="urn:microsoft.com/office/officeart/2005/8/layout/target3"/>
    <dgm:cxn modelId="{9F23E54F-69B9-42F4-A0F0-19A3968675F2}" type="presParOf" srcId="{333A1088-737F-45CB-B68E-254E46348037}" destId="{71A5FEA7-FE77-4220-960F-2AB7AE466FE5}" srcOrd="10" destOrd="0" presId="urn:microsoft.com/office/officeart/2005/8/layout/target3"/>
    <dgm:cxn modelId="{E35F901C-893D-49CD-87BA-F5299FE29523}" type="presParOf" srcId="{333A1088-737F-45CB-B68E-254E46348037}" destId="{C8857ABF-5052-4733-A46C-0F8B764FF76F}" srcOrd="11" destOrd="0" presId="urn:microsoft.com/office/officeart/2005/8/layout/target3"/>
    <dgm:cxn modelId="{959C4207-B082-4391-AD7E-9495E7AD4FF1}" type="presParOf" srcId="{333A1088-737F-45CB-B68E-254E46348037}" destId="{1839E65E-6E97-41D2-A171-98C033275D27}" srcOrd="12" destOrd="0" presId="urn:microsoft.com/office/officeart/2005/8/layout/target3"/>
    <dgm:cxn modelId="{B03C821F-5654-49CE-8D34-C8FA5A2F47F4}" type="presParOf" srcId="{333A1088-737F-45CB-B68E-254E46348037}" destId="{914F10DC-A7FA-462B-9334-03354AC7EA9F}" srcOrd="13" destOrd="0" presId="urn:microsoft.com/office/officeart/2005/8/layout/target3"/>
    <dgm:cxn modelId="{638B5C5D-EB69-4BC1-AF87-992C71B9005C}" type="presParOf" srcId="{333A1088-737F-45CB-B68E-254E46348037}" destId="{5583D5C5-FAFF-4548-819C-80E289F73770}" srcOrd="14" destOrd="0" presId="urn:microsoft.com/office/officeart/2005/8/layout/target3"/>
    <dgm:cxn modelId="{FF5397D3-A122-45E7-A639-B7C0A8B983B3}" type="presParOf" srcId="{333A1088-737F-45CB-B68E-254E46348037}" destId="{AED2198E-93D5-4001-81B4-73124B309672}" srcOrd="15" destOrd="0" presId="urn:microsoft.com/office/officeart/2005/8/layout/target3"/>
    <dgm:cxn modelId="{C68B9DAA-5D2A-4A5A-B07F-D40F4E891F5A}" type="presParOf" srcId="{333A1088-737F-45CB-B68E-254E46348037}" destId="{2BE915AB-18AA-4053-B92C-3BFC9ED204BB}" srcOrd="16" destOrd="0" presId="urn:microsoft.com/office/officeart/2005/8/layout/target3"/>
    <dgm:cxn modelId="{E9A26990-103B-4958-939E-F704AED8CE6F}" type="presParOf" srcId="{333A1088-737F-45CB-B68E-254E46348037}" destId="{BD3627E9-8FC8-4A2F-B3EA-FAE798EF81D8}" srcOrd="17" destOrd="0" presId="urn:microsoft.com/office/officeart/2005/8/layout/target3"/>
    <dgm:cxn modelId="{842139BE-5890-47B4-957C-D3F21E89E75F}" type="presParOf" srcId="{333A1088-737F-45CB-B68E-254E46348037}" destId="{017154CD-D9A9-4968-AD11-1207A3C4C00A}" srcOrd="18" destOrd="0" presId="urn:microsoft.com/office/officeart/2005/8/layout/target3"/>
    <dgm:cxn modelId="{F88EB86E-5836-4868-A3F6-DDFA0B9FBEC2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</a:t>
          </a:r>
          <a:r>
            <a:rPr lang="cs-CZ" sz="2000" kern="1200" dirty="0" smtClean="0"/>
            <a:t>Hana Halamová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NÁZEV:VY_22_INOVACE_24_NJ8_</a:t>
          </a:r>
          <a:r>
            <a:rPr lang="cs-CZ" sz="2000" kern="1200" dirty="0" err="1" smtClean="0"/>
            <a:t>Wo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ist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die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Katze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dirty="0" smtClean="0"/>
            <a:t>: Předložková spojení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F85FA-916D-42D1-B9B6-6B804E65EEE5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1922-C3B7-4342-B847-AA2E70B892C1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F85FA-916D-42D1-B9B6-6B804E65EEE5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1922-C3B7-4342-B847-AA2E70B892C1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F85FA-916D-42D1-B9B6-6B804E65EEE5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1922-C3B7-4342-B847-AA2E70B892C1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F85FA-916D-42D1-B9B6-6B804E65EEE5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1922-C3B7-4342-B847-AA2E70B892C1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F85FA-916D-42D1-B9B6-6B804E65EEE5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1922-C3B7-4342-B847-AA2E70B892C1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F85FA-916D-42D1-B9B6-6B804E65EEE5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1922-C3B7-4342-B847-AA2E70B892C1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F85FA-916D-42D1-B9B6-6B804E65EEE5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1922-C3B7-4342-B847-AA2E70B892C1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F85FA-916D-42D1-B9B6-6B804E65EEE5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1922-C3B7-4342-B847-AA2E70B892C1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F85FA-916D-42D1-B9B6-6B804E65EEE5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1922-C3B7-4342-B847-AA2E70B892C1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F85FA-916D-42D1-B9B6-6B804E65EEE5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1922-C3B7-4342-B847-AA2E70B892C1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F85FA-916D-42D1-B9B6-6B804E65EEE5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1922-C3B7-4342-B847-AA2E70B892C1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F85FA-916D-42D1-B9B6-6B804E65EEE5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0B1922-C3B7-4342-B847-AA2E70B892C1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43608" y="1772816"/>
            <a:ext cx="6912768" cy="29361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německého jazyka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v 8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Procvičování předložkových spojení na otázku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Wo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?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5" descr="C:\Users\Hana\AppData\Local\Microsoft\Windows\Temporary Internet Files\Content.IE5\XML7BTHL\MC900436255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836712"/>
            <a:ext cx="5580112" cy="558011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043608" y="188640"/>
            <a:ext cx="6120680" cy="9233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dirty="0" err="1" smtClean="0"/>
              <a:t>Wo</a:t>
            </a:r>
            <a:r>
              <a:rPr lang="cs-CZ" sz="5400" dirty="0" smtClean="0"/>
              <a:t> </a:t>
            </a:r>
            <a:r>
              <a:rPr lang="cs-CZ" sz="5400" dirty="0" err="1" smtClean="0"/>
              <a:t>ist</a:t>
            </a:r>
            <a:r>
              <a:rPr lang="cs-CZ" sz="5400" dirty="0" smtClean="0"/>
              <a:t> </a:t>
            </a:r>
            <a:r>
              <a:rPr lang="cs-CZ" sz="5400" dirty="0" err="1" smtClean="0"/>
              <a:t>die</a:t>
            </a:r>
            <a:r>
              <a:rPr lang="cs-CZ" sz="5400" dirty="0" smtClean="0"/>
              <a:t> </a:t>
            </a:r>
            <a:r>
              <a:rPr lang="cs-CZ" sz="5400" dirty="0" err="1" smtClean="0"/>
              <a:t>Katze</a:t>
            </a:r>
            <a:r>
              <a:rPr lang="cs-CZ" sz="5400" dirty="0" smtClean="0"/>
              <a:t>?</a:t>
            </a:r>
            <a:endParaRPr lang="de-DE" sz="5400" dirty="0"/>
          </a:p>
        </p:txBody>
      </p:sp>
      <p:grpSp>
        <p:nvGrpSpPr>
          <p:cNvPr id="22" name="Skupina 21"/>
          <p:cNvGrpSpPr/>
          <p:nvPr/>
        </p:nvGrpSpPr>
        <p:grpSpPr>
          <a:xfrm>
            <a:off x="0" y="980728"/>
            <a:ext cx="2880320" cy="2520280"/>
            <a:chOff x="0" y="1052736"/>
            <a:chExt cx="2880320" cy="2520280"/>
          </a:xfrm>
        </p:grpSpPr>
        <p:sp>
          <p:nvSpPr>
            <p:cNvPr id="9" name="Slunce 8"/>
            <p:cNvSpPr/>
            <p:nvPr/>
          </p:nvSpPr>
          <p:spPr>
            <a:xfrm>
              <a:off x="0" y="1052736"/>
              <a:ext cx="2880320" cy="2520280"/>
            </a:xfrm>
            <a:prstGeom prst="sun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971600" y="1916832"/>
              <a:ext cx="115212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err="1" smtClean="0"/>
                <a:t>auf</a:t>
              </a:r>
              <a:endParaRPr lang="de-DE" sz="4000" b="1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915816" y="1196752"/>
            <a:ext cx="2880320" cy="2520280"/>
            <a:chOff x="2843808" y="1196752"/>
            <a:chExt cx="2880320" cy="2520280"/>
          </a:xfrm>
          <a:solidFill>
            <a:srgbClr val="FFFF00"/>
          </a:solidFill>
        </p:grpSpPr>
        <p:sp>
          <p:nvSpPr>
            <p:cNvPr id="14" name="Slunce 13"/>
            <p:cNvSpPr/>
            <p:nvPr/>
          </p:nvSpPr>
          <p:spPr>
            <a:xfrm>
              <a:off x="2843808" y="1196752"/>
              <a:ext cx="2880320" cy="2520280"/>
            </a:xfrm>
            <a:prstGeom prst="su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563888" y="2132856"/>
              <a:ext cx="1584176" cy="707886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4000" b="1" dirty="0" err="1" smtClean="0"/>
                <a:t>neben</a:t>
              </a:r>
              <a:endParaRPr lang="de-DE" sz="4000" b="1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012160" y="332656"/>
            <a:ext cx="2880320" cy="2520280"/>
            <a:chOff x="6012160" y="332656"/>
            <a:chExt cx="2880320" cy="2520280"/>
          </a:xfrm>
          <a:solidFill>
            <a:srgbClr val="FFFF00"/>
          </a:solidFill>
        </p:grpSpPr>
        <p:sp>
          <p:nvSpPr>
            <p:cNvPr id="10" name="Slunce 9"/>
            <p:cNvSpPr/>
            <p:nvPr/>
          </p:nvSpPr>
          <p:spPr>
            <a:xfrm>
              <a:off x="6012160" y="332656"/>
              <a:ext cx="2880320" cy="2520280"/>
            </a:xfrm>
            <a:prstGeom prst="su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6660232" y="1268760"/>
              <a:ext cx="1656184" cy="707886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/>
                <a:t> </a:t>
              </a:r>
              <a:r>
                <a:rPr lang="cs-CZ" sz="4000" b="1" dirty="0" err="1" smtClean="0"/>
                <a:t>hinter</a:t>
              </a:r>
              <a:endParaRPr lang="de-DE" sz="4000" b="1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0" y="3861048"/>
            <a:ext cx="2880320" cy="2520280"/>
            <a:chOff x="467544" y="3861048"/>
            <a:chExt cx="2880320" cy="2520280"/>
          </a:xfrm>
          <a:solidFill>
            <a:srgbClr val="FFFF00"/>
          </a:solidFill>
        </p:grpSpPr>
        <p:sp>
          <p:nvSpPr>
            <p:cNvPr id="12" name="Slunce 11"/>
            <p:cNvSpPr/>
            <p:nvPr/>
          </p:nvSpPr>
          <p:spPr>
            <a:xfrm>
              <a:off x="467544" y="3861048"/>
              <a:ext cx="2880320" cy="2520280"/>
            </a:xfrm>
            <a:prstGeom prst="su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187624" y="4725144"/>
              <a:ext cx="1512168" cy="769441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4400" b="1" dirty="0" err="1" smtClean="0"/>
                <a:t>unter</a:t>
              </a:r>
              <a:endParaRPr lang="de-DE" sz="4400" b="1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6084168" y="3501008"/>
            <a:ext cx="2880320" cy="2520280"/>
            <a:chOff x="3491880" y="4149080"/>
            <a:chExt cx="2880320" cy="2520280"/>
          </a:xfrm>
        </p:grpSpPr>
        <p:sp>
          <p:nvSpPr>
            <p:cNvPr id="11" name="Slunce 10"/>
            <p:cNvSpPr/>
            <p:nvPr/>
          </p:nvSpPr>
          <p:spPr>
            <a:xfrm>
              <a:off x="3491880" y="4149080"/>
              <a:ext cx="2880320" cy="2520280"/>
            </a:xfrm>
            <a:prstGeom prst="sun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4355976" y="5013176"/>
              <a:ext cx="1152128" cy="769441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vor</a:t>
              </a:r>
              <a:endParaRPr lang="de-DE" sz="4400" b="1" dirty="0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3203848" y="3789040"/>
            <a:ext cx="2880320" cy="2520280"/>
            <a:chOff x="6263680" y="3356992"/>
            <a:chExt cx="2880320" cy="2520280"/>
          </a:xfrm>
          <a:solidFill>
            <a:srgbClr val="FFFF00"/>
          </a:solidFill>
        </p:grpSpPr>
        <p:sp>
          <p:nvSpPr>
            <p:cNvPr id="13" name="Slunce 12"/>
            <p:cNvSpPr/>
            <p:nvPr/>
          </p:nvSpPr>
          <p:spPr>
            <a:xfrm>
              <a:off x="6263680" y="3356992"/>
              <a:ext cx="2880320" cy="2520280"/>
            </a:xfrm>
            <a:prstGeom prst="sun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6804248" y="4221088"/>
              <a:ext cx="2051720" cy="646331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3600" b="1" dirty="0" err="1" smtClean="0"/>
                <a:t>zwischen</a:t>
              </a:r>
              <a:endParaRPr lang="de-DE" sz="3600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7"/>
          <p:cNvGrpSpPr/>
          <p:nvPr/>
        </p:nvGrpSpPr>
        <p:grpSpPr>
          <a:xfrm>
            <a:off x="3994288" y="1556792"/>
            <a:ext cx="5149712" cy="5157091"/>
            <a:chOff x="3994288" y="1700909"/>
            <a:chExt cx="5149712" cy="5157091"/>
          </a:xfrm>
        </p:grpSpPr>
        <p:pic>
          <p:nvPicPr>
            <p:cNvPr id="10242" name="Picture 2" descr="C:\Users\Hana\AppData\Local\Microsoft\Windows\Temporary Internet Files\Content.IE5\J7RCU7LJ\MP900430537[1]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994288" y="1700909"/>
              <a:ext cx="5149712" cy="5157091"/>
            </a:xfrm>
            <a:prstGeom prst="rect">
              <a:avLst/>
            </a:prstGeom>
            <a:noFill/>
          </p:spPr>
        </p:pic>
        <p:pic>
          <p:nvPicPr>
            <p:cNvPr id="10244" name="Picture 4" descr="C:\Users\Hana\AppData\Local\Microsoft\Windows\Temporary Internet Files\Content.IE5\XML7BTHL\MC900436255[1]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139952" y="3645024"/>
              <a:ext cx="3024336" cy="3024336"/>
            </a:xfrm>
            <a:prstGeom prst="rect">
              <a:avLst/>
            </a:prstGeom>
            <a:noFill/>
          </p:spPr>
        </p:pic>
      </p:grpSp>
      <p:sp>
        <p:nvSpPr>
          <p:cNvPr id="7" name="TextovéPole 6"/>
          <p:cNvSpPr txBox="1"/>
          <p:nvPr/>
        </p:nvSpPr>
        <p:spPr>
          <a:xfrm>
            <a:off x="0" y="0"/>
            <a:ext cx="66602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7030A0"/>
                </a:solidFill>
              </a:rPr>
              <a:t>Die </a:t>
            </a:r>
            <a:r>
              <a:rPr lang="cs-CZ" sz="4800" dirty="0" err="1" smtClean="0">
                <a:solidFill>
                  <a:srgbClr val="7030A0"/>
                </a:solidFill>
              </a:rPr>
              <a:t>Katze</a:t>
            </a:r>
            <a:r>
              <a:rPr lang="cs-CZ" sz="4800" dirty="0" smtClean="0">
                <a:solidFill>
                  <a:srgbClr val="7030A0"/>
                </a:solidFill>
              </a:rPr>
              <a:t> </a:t>
            </a:r>
            <a:r>
              <a:rPr lang="cs-CZ" sz="4800" dirty="0" err="1" smtClean="0">
                <a:solidFill>
                  <a:srgbClr val="7030A0"/>
                </a:solidFill>
              </a:rPr>
              <a:t>steht</a:t>
            </a:r>
            <a:r>
              <a:rPr lang="cs-CZ" sz="4800" dirty="0" smtClean="0">
                <a:solidFill>
                  <a:srgbClr val="7030A0"/>
                </a:solidFill>
              </a:rPr>
              <a:t> </a:t>
            </a:r>
          </a:p>
          <a:p>
            <a:r>
              <a:rPr lang="cs-CZ" sz="6000" b="1" dirty="0" err="1" smtClean="0">
                <a:solidFill>
                  <a:srgbClr val="7030A0"/>
                </a:solidFill>
              </a:rPr>
              <a:t>neben</a:t>
            </a:r>
            <a:r>
              <a:rPr lang="cs-CZ" sz="6000" dirty="0" smtClean="0"/>
              <a:t> </a:t>
            </a:r>
            <a:r>
              <a:rPr lang="cs-CZ" sz="6000" dirty="0" err="1" smtClean="0"/>
              <a:t>dem</a:t>
            </a:r>
            <a:r>
              <a:rPr lang="cs-CZ" sz="6000" dirty="0" smtClean="0"/>
              <a:t> </a:t>
            </a:r>
            <a:r>
              <a:rPr lang="cs-CZ" sz="6000" dirty="0" err="1" smtClean="0"/>
              <a:t>Bett</a:t>
            </a:r>
            <a:r>
              <a:rPr lang="cs-CZ" sz="3600" dirty="0" smtClean="0">
                <a:solidFill>
                  <a:srgbClr val="7030A0"/>
                </a:solidFill>
              </a:rPr>
              <a:t>.</a:t>
            </a:r>
          </a:p>
          <a:p>
            <a:endParaRPr lang="cs-CZ" sz="6000" dirty="0" smtClean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573016"/>
            <a:ext cx="324036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err="1" smtClean="0"/>
              <a:t>Wo</a:t>
            </a:r>
            <a:r>
              <a:rPr lang="cs-CZ" sz="5400" dirty="0" smtClean="0"/>
              <a:t> </a:t>
            </a:r>
            <a:r>
              <a:rPr lang="cs-CZ" sz="5400" dirty="0" err="1" smtClean="0"/>
              <a:t>steht</a:t>
            </a:r>
            <a:r>
              <a:rPr lang="cs-CZ" sz="5400" dirty="0" smtClean="0"/>
              <a:t> </a:t>
            </a:r>
            <a:r>
              <a:rPr lang="cs-CZ" sz="5400" dirty="0" err="1" smtClean="0"/>
              <a:t>die</a:t>
            </a:r>
            <a:r>
              <a:rPr lang="cs-CZ" sz="5400" dirty="0" smtClean="0"/>
              <a:t> </a:t>
            </a:r>
            <a:r>
              <a:rPr lang="cs-CZ" sz="5400" dirty="0" err="1" smtClean="0"/>
              <a:t>Katze</a:t>
            </a:r>
            <a:r>
              <a:rPr lang="cs-CZ" sz="5400" dirty="0" smtClean="0"/>
              <a:t> ?</a:t>
            </a:r>
            <a:endParaRPr lang="de-DE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7"/>
          <p:cNvGrpSpPr/>
          <p:nvPr/>
        </p:nvGrpSpPr>
        <p:grpSpPr>
          <a:xfrm>
            <a:off x="3779912" y="1196752"/>
            <a:ext cx="5095901" cy="5324038"/>
            <a:chOff x="3779912" y="1340768"/>
            <a:chExt cx="5095901" cy="5324038"/>
          </a:xfrm>
        </p:grpSpPr>
        <p:pic>
          <p:nvPicPr>
            <p:cNvPr id="11266" name="Picture 2" descr="C:\Users\Hana\AppData\Local\Microsoft\Windows\Temporary Internet Files\Content.IE5\K2VSUM3N\MC900411914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779912" y="1844824"/>
              <a:ext cx="5095901" cy="4819982"/>
            </a:xfrm>
            <a:prstGeom prst="rect">
              <a:avLst/>
            </a:prstGeom>
            <a:noFill/>
          </p:spPr>
        </p:pic>
        <p:pic>
          <p:nvPicPr>
            <p:cNvPr id="11269" name="Picture 5" descr="C:\Users\Hana\AppData\Local\Microsoft\Windows\Temporary Internet Files\Content.IE5\XML7BTHL\MC900436255[2]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580112" y="1340768"/>
              <a:ext cx="2116604" cy="2116604"/>
            </a:xfrm>
            <a:prstGeom prst="rect">
              <a:avLst/>
            </a:prstGeom>
            <a:noFill/>
          </p:spPr>
        </p:pic>
      </p:grpSp>
      <p:sp>
        <p:nvSpPr>
          <p:cNvPr id="6" name="TextovéPole 5"/>
          <p:cNvSpPr txBox="1"/>
          <p:nvPr/>
        </p:nvSpPr>
        <p:spPr>
          <a:xfrm>
            <a:off x="0" y="548680"/>
            <a:ext cx="788436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Die </a:t>
            </a:r>
            <a:r>
              <a:rPr lang="cs-CZ" sz="4000" dirty="0" err="1" smtClean="0"/>
              <a:t>Katze</a:t>
            </a:r>
            <a:r>
              <a:rPr lang="cs-CZ" sz="4000" dirty="0" smtClean="0"/>
              <a:t> </a:t>
            </a:r>
            <a:r>
              <a:rPr lang="cs-CZ" sz="4000" dirty="0" err="1" smtClean="0"/>
              <a:t>steht</a:t>
            </a:r>
            <a:r>
              <a:rPr lang="cs-CZ" sz="4000" dirty="0" smtClean="0"/>
              <a:t>  </a:t>
            </a:r>
            <a:r>
              <a:rPr lang="cs-CZ" sz="6600" b="1" dirty="0" err="1" smtClean="0">
                <a:solidFill>
                  <a:srgbClr val="7030A0"/>
                </a:solidFill>
              </a:rPr>
              <a:t>auf</a:t>
            </a:r>
            <a:r>
              <a:rPr lang="cs-CZ" sz="4800" dirty="0" smtClean="0"/>
              <a:t> </a:t>
            </a:r>
            <a:r>
              <a:rPr lang="cs-CZ" sz="4800" dirty="0" err="1" smtClean="0"/>
              <a:t>dem</a:t>
            </a:r>
            <a:r>
              <a:rPr lang="cs-CZ" sz="4800" dirty="0" smtClean="0"/>
              <a:t> </a:t>
            </a:r>
            <a:r>
              <a:rPr lang="cs-CZ" sz="4800" dirty="0" err="1" smtClean="0"/>
              <a:t>Tisch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323528" y="3068960"/>
            <a:ext cx="4617151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7200" dirty="0" err="1" smtClean="0"/>
              <a:t>Wo</a:t>
            </a:r>
            <a:r>
              <a:rPr lang="cs-CZ" sz="7200" dirty="0" smtClean="0"/>
              <a:t> </a:t>
            </a:r>
            <a:r>
              <a:rPr lang="cs-CZ" sz="7200" dirty="0" err="1" smtClean="0"/>
              <a:t>steht</a:t>
            </a:r>
            <a:r>
              <a:rPr lang="cs-CZ" sz="7200" dirty="0" smtClean="0"/>
              <a:t> </a:t>
            </a:r>
            <a:r>
              <a:rPr lang="cs-CZ" sz="7200" dirty="0" err="1" smtClean="0"/>
              <a:t>die</a:t>
            </a:r>
            <a:r>
              <a:rPr lang="cs-CZ" sz="7200" dirty="0" smtClean="0"/>
              <a:t> </a:t>
            </a:r>
            <a:r>
              <a:rPr lang="cs-CZ" sz="7200" dirty="0" err="1" smtClean="0"/>
              <a:t>Katze</a:t>
            </a:r>
            <a:r>
              <a:rPr lang="cs-CZ" sz="7200" dirty="0" smtClean="0"/>
              <a:t> ?</a:t>
            </a:r>
            <a:endParaRPr lang="de-DE" sz="7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Hana\AppData\Local\Microsoft\Windows\Temporary Internet Files\Content.IE5\XML7BTHL\MC900436255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2924944"/>
            <a:ext cx="1828572" cy="1828572"/>
          </a:xfrm>
          <a:prstGeom prst="rect">
            <a:avLst/>
          </a:prstGeom>
          <a:noFill/>
        </p:spPr>
      </p:pic>
      <p:grpSp>
        <p:nvGrpSpPr>
          <p:cNvPr id="2" name="Skupina 6"/>
          <p:cNvGrpSpPr/>
          <p:nvPr/>
        </p:nvGrpSpPr>
        <p:grpSpPr>
          <a:xfrm>
            <a:off x="0" y="0"/>
            <a:ext cx="8512225" cy="6858000"/>
            <a:chOff x="0" y="0"/>
            <a:chExt cx="8512225" cy="6858000"/>
          </a:xfrm>
        </p:grpSpPr>
        <p:pic>
          <p:nvPicPr>
            <p:cNvPr id="12300" name="Picture 12" descr="C:\Users\Hana\AppData\Local\Microsoft\Windows\Temporary Internet Files\Content.IE5\XML7BTHL\MP900411742[1]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0"/>
              <a:ext cx="8512225" cy="6858000"/>
            </a:xfrm>
            <a:prstGeom prst="rect">
              <a:avLst/>
            </a:prstGeom>
            <a:noFill/>
          </p:spPr>
        </p:pic>
        <p:pic>
          <p:nvPicPr>
            <p:cNvPr id="12301" name="Picture 13" descr="C:\Users\Hana\AppData\Local\Microsoft\Windows\Temporary Internet Files\Content.IE5\D65YRR2W\MC900436255[1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2348880"/>
              <a:ext cx="2836684" cy="2836684"/>
            </a:xfrm>
            <a:prstGeom prst="rect">
              <a:avLst/>
            </a:prstGeom>
            <a:noFill/>
          </p:spPr>
        </p:pic>
      </p:grpSp>
      <p:sp>
        <p:nvSpPr>
          <p:cNvPr id="8" name="Obdélník 7"/>
          <p:cNvSpPr/>
          <p:nvPr/>
        </p:nvSpPr>
        <p:spPr>
          <a:xfrm>
            <a:off x="323528" y="260648"/>
            <a:ext cx="616021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err="1" smtClean="0"/>
              <a:t>Wo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steht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die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Katze</a:t>
            </a:r>
            <a:r>
              <a:rPr lang="cs-CZ" sz="5400" b="1" dirty="0" smtClean="0"/>
              <a:t> ?</a:t>
            </a:r>
            <a:endParaRPr lang="de-DE" sz="5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79912" y="1124744"/>
            <a:ext cx="536408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sz="4400" b="1" dirty="0" err="1" smtClean="0">
                <a:solidFill>
                  <a:srgbClr val="C00000"/>
                </a:solidFill>
              </a:rPr>
              <a:t>im</a:t>
            </a:r>
            <a:r>
              <a:rPr lang="cs-CZ" sz="4400" b="1" dirty="0" smtClean="0">
                <a:solidFill>
                  <a:srgbClr val="C00000"/>
                </a:solidFill>
              </a:rPr>
              <a:t> </a:t>
            </a:r>
            <a:r>
              <a:rPr lang="cs-CZ" sz="4400" b="1" dirty="0" err="1" smtClean="0">
                <a:solidFill>
                  <a:srgbClr val="C00000"/>
                </a:solidFill>
              </a:rPr>
              <a:t>Arbeitszimmer</a:t>
            </a:r>
            <a:r>
              <a:rPr lang="cs-CZ" sz="4400" b="1" dirty="0" smtClean="0">
                <a:solidFill>
                  <a:srgbClr val="C00000"/>
                </a:solidFill>
              </a:rPr>
              <a:t> </a:t>
            </a:r>
            <a:r>
              <a:rPr lang="cs-CZ" sz="4400" b="1" dirty="0" err="1" smtClean="0">
                <a:solidFill>
                  <a:srgbClr val="C00000"/>
                </a:solidFill>
              </a:rPr>
              <a:t>auf</a:t>
            </a:r>
            <a:r>
              <a:rPr lang="cs-CZ" sz="4400" b="1" dirty="0" smtClean="0">
                <a:solidFill>
                  <a:srgbClr val="C00000"/>
                </a:solidFill>
              </a:rPr>
              <a:t> </a:t>
            </a:r>
            <a:r>
              <a:rPr lang="cs-CZ" sz="4400" b="1" dirty="0" err="1" smtClean="0">
                <a:solidFill>
                  <a:srgbClr val="C00000"/>
                </a:solidFill>
              </a:rPr>
              <a:t>dem</a:t>
            </a:r>
            <a:r>
              <a:rPr lang="cs-CZ" sz="4400" b="1" dirty="0" smtClean="0">
                <a:solidFill>
                  <a:srgbClr val="C00000"/>
                </a:solidFill>
              </a:rPr>
              <a:t> </a:t>
            </a:r>
            <a:r>
              <a:rPr lang="cs-CZ" sz="4400" b="1" dirty="0" err="1" smtClean="0">
                <a:solidFill>
                  <a:srgbClr val="C00000"/>
                </a:solidFill>
              </a:rPr>
              <a:t>Schreibtisch</a:t>
            </a:r>
            <a:endParaRPr lang="de-DE" sz="4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Hana\AppData\Local\Microsoft\Windows\Temporary Internet Files\Content.IE5\XML7BTHL\MC900436255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4149080"/>
            <a:ext cx="2282841" cy="2282841"/>
          </a:xfrm>
          <a:prstGeom prst="rect">
            <a:avLst/>
          </a:prstGeom>
          <a:noFill/>
        </p:spPr>
      </p:pic>
      <p:pic>
        <p:nvPicPr>
          <p:cNvPr id="13320" name="Picture 8" descr="C:\Users\Hana\AppData\Local\Microsoft\Windows\Temporary Internet Files\Content.IE5\J7RCU7LJ\MC9001936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66940" y="1844824"/>
            <a:ext cx="6677060" cy="501317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0" y="1124744"/>
            <a:ext cx="93610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Die </a:t>
            </a:r>
            <a:r>
              <a:rPr lang="cs-CZ" sz="3600" dirty="0" err="1" smtClean="0"/>
              <a:t>Katze</a:t>
            </a:r>
            <a:r>
              <a:rPr lang="cs-CZ" sz="3600" dirty="0" smtClean="0"/>
              <a:t> </a:t>
            </a:r>
            <a:r>
              <a:rPr lang="cs-CZ" sz="3600" dirty="0" err="1" smtClean="0"/>
              <a:t>ist</a:t>
            </a:r>
            <a:r>
              <a:rPr lang="cs-CZ" sz="3600" dirty="0" smtClean="0"/>
              <a:t>  </a:t>
            </a:r>
            <a:r>
              <a:rPr lang="cs-CZ" sz="5400" b="1" dirty="0" err="1" smtClean="0">
                <a:solidFill>
                  <a:srgbClr val="C00000"/>
                </a:solidFill>
              </a:rPr>
              <a:t>unter</a:t>
            </a:r>
            <a:r>
              <a:rPr lang="cs-CZ" sz="4400" dirty="0" smtClean="0">
                <a:solidFill>
                  <a:srgbClr val="C00000"/>
                </a:solidFill>
              </a:rPr>
              <a:t>  </a:t>
            </a:r>
            <a:r>
              <a:rPr lang="cs-CZ" sz="4400" dirty="0" err="1" smtClean="0">
                <a:solidFill>
                  <a:srgbClr val="C00000"/>
                </a:solidFill>
              </a:rPr>
              <a:t>dem</a:t>
            </a:r>
            <a:r>
              <a:rPr lang="cs-CZ" sz="4400" dirty="0" smtClean="0">
                <a:solidFill>
                  <a:srgbClr val="C00000"/>
                </a:solidFill>
              </a:rPr>
              <a:t> </a:t>
            </a:r>
            <a:r>
              <a:rPr lang="cs-CZ" sz="4400" dirty="0" err="1" smtClean="0">
                <a:solidFill>
                  <a:srgbClr val="C00000"/>
                </a:solidFill>
              </a:rPr>
              <a:t>Schreibtisch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0"/>
            <a:ext cx="59766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err="1" smtClean="0"/>
              <a:t>Wo</a:t>
            </a:r>
            <a:r>
              <a:rPr lang="cs-CZ" sz="5400" dirty="0" smtClean="0"/>
              <a:t> </a:t>
            </a:r>
            <a:r>
              <a:rPr lang="cs-CZ" sz="5400" dirty="0" err="1" smtClean="0"/>
              <a:t>ist</a:t>
            </a:r>
            <a:r>
              <a:rPr lang="cs-CZ" sz="5400" dirty="0" smtClean="0"/>
              <a:t> </a:t>
            </a:r>
            <a:r>
              <a:rPr lang="cs-CZ" sz="5400" dirty="0" err="1" smtClean="0"/>
              <a:t>die</a:t>
            </a:r>
            <a:r>
              <a:rPr lang="cs-CZ" sz="5400" dirty="0" smtClean="0"/>
              <a:t> </a:t>
            </a:r>
            <a:r>
              <a:rPr lang="cs-CZ" sz="5400" dirty="0" err="1" smtClean="0"/>
              <a:t>Katze</a:t>
            </a:r>
            <a:r>
              <a:rPr lang="cs-CZ" sz="5400" dirty="0" smtClean="0"/>
              <a:t> ?</a:t>
            </a:r>
            <a:endParaRPr lang="de-DE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Hana\AppData\Local\Microsoft\Windows\Temporary Internet Files\Content.IE5\XML7BTHL\MC900436255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4221088"/>
            <a:ext cx="1828572" cy="1828572"/>
          </a:xfrm>
          <a:prstGeom prst="rect">
            <a:avLst/>
          </a:prstGeom>
          <a:noFill/>
        </p:spPr>
      </p:pic>
      <p:pic>
        <p:nvPicPr>
          <p:cNvPr id="14339" name="Picture 3" descr="C:\Users\Hana\AppData\Local\Microsoft\Windows\Temporary Internet Files\Content.IE5\J7RCU7LJ\MC9001936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2046540"/>
            <a:ext cx="6840760" cy="4794719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0" y="1196752"/>
            <a:ext cx="88569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Die </a:t>
            </a:r>
            <a:r>
              <a:rPr lang="cs-CZ" sz="4000" dirty="0" err="1" smtClean="0"/>
              <a:t>Katze</a:t>
            </a:r>
            <a:r>
              <a:rPr lang="cs-CZ" sz="4000" dirty="0" smtClean="0"/>
              <a:t> </a:t>
            </a:r>
            <a:r>
              <a:rPr lang="cs-CZ" sz="4000" dirty="0" err="1" smtClean="0"/>
              <a:t>ist</a:t>
            </a:r>
            <a:r>
              <a:rPr lang="cs-CZ" sz="4000" dirty="0" smtClean="0"/>
              <a:t> </a:t>
            </a:r>
            <a:r>
              <a:rPr lang="cs-CZ" sz="4800" b="1" dirty="0" smtClean="0"/>
              <a:t> </a:t>
            </a:r>
            <a:r>
              <a:rPr lang="cs-CZ" sz="4800" b="1" dirty="0" err="1" smtClean="0">
                <a:solidFill>
                  <a:srgbClr val="C00000"/>
                </a:solidFill>
              </a:rPr>
              <a:t>hinter</a:t>
            </a:r>
            <a:r>
              <a:rPr lang="cs-CZ" sz="4800" b="1" dirty="0" smtClean="0">
                <a:solidFill>
                  <a:srgbClr val="C00000"/>
                </a:solidFill>
              </a:rPr>
              <a:t>  </a:t>
            </a:r>
            <a:r>
              <a:rPr lang="cs-CZ" sz="4000" dirty="0" err="1" smtClean="0">
                <a:solidFill>
                  <a:srgbClr val="C00000"/>
                </a:solidFill>
              </a:rPr>
              <a:t>dem</a:t>
            </a:r>
            <a:r>
              <a:rPr lang="cs-CZ" sz="4000" dirty="0" smtClean="0">
                <a:solidFill>
                  <a:srgbClr val="C00000"/>
                </a:solidFill>
              </a:rPr>
              <a:t> </a:t>
            </a:r>
            <a:r>
              <a:rPr lang="cs-CZ" sz="4000" dirty="0" err="1" smtClean="0">
                <a:solidFill>
                  <a:srgbClr val="C00000"/>
                </a:solidFill>
              </a:rPr>
              <a:t>Schreibtisch</a:t>
            </a:r>
            <a:r>
              <a:rPr lang="cs-CZ" sz="4000" dirty="0" smtClean="0">
                <a:solidFill>
                  <a:srgbClr val="C00000"/>
                </a:solidFill>
              </a:rPr>
              <a:t>.</a:t>
            </a:r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395536" y="0"/>
            <a:ext cx="538339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 err="1" smtClean="0">
                <a:solidFill>
                  <a:prstClr val="black"/>
                </a:solidFill>
              </a:rPr>
              <a:t>Wo</a:t>
            </a:r>
            <a:r>
              <a:rPr lang="cs-CZ" sz="5400" dirty="0" smtClean="0">
                <a:solidFill>
                  <a:prstClr val="black"/>
                </a:solidFill>
              </a:rPr>
              <a:t> </a:t>
            </a:r>
            <a:r>
              <a:rPr lang="cs-CZ" sz="5400" dirty="0" err="1" smtClean="0">
                <a:solidFill>
                  <a:prstClr val="black"/>
                </a:solidFill>
              </a:rPr>
              <a:t>ist</a:t>
            </a:r>
            <a:r>
              <a:rPr lang="cs-CZ" sz="5400" dirty="0" smtClean="0">
                <a:solidFill>
                  <a:prstClr val="black"/>
                </a:solidFill>
              </a:rPr>
              <a:t> </a:t>
            </a:r>
            <a:r>
              <a:rPr lang="cs-CZ" sz="5400" dirty="0" err="1" smtClean="0">
                <a:solidFill>
                  <a:prstClr val="black"/>
                </a:solidFill>
              </a:rPr>
              <a:t>die</a:t>
            </a:r>
            <a:r>
              <a:rPr lang="cs-CZ" sz="5400" dirty="0" smtClean="0">
                <a:solidFill>
                  <a:prstClr val="black"/>
                </a:solidFill>
              </a:rPr>
              <a:t> </a:t>
            </a:r>
            <a:r>
              <a:rPr lang="cs-CZ" sz="5400" dirty="0" err="1" smtClean="0">
                <a:solidFill>
                  <a:prstClr val="black"/>
                </a:solidFill>
              </a:rPr>
              <a:t>Katze</a:t>
            </a:r>
            <a:r>
              <a:rPr lang="cs-CZ" sz="5400" dirty="0" smtClean="0">
                <a:solidFill>
                  <a:prstClr val="black"/>
                </a:solidFill>
              </a:rPr>
              <a:t> ?</a:t>
            </a:r>
            <a:endParaRPr lang="de-DE" sz="54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6"/>
          <p:cNvGrpSpPr/>
          <p:nvPr/>
        </p:nvGrpSpPr>
        <p:grpSpPr>
          <a:xfrm>
            <a:off x="755576" y="2780928"/>
            <a:ext cx="6679687" cy="3672408"/>
            <a:chOff x="755576" y="2780928"/>
            <a:chExt cx="6679687" cy="3672408"/>
          </a:xfrm>
        </p:grpSpPr>
        <p:pic>
          <p:nvPicPr>
            <p:cNvPr id="15362" name="Picture 2" descr="C:\Users\Hana\AppData\Local\Microsoft\Windows\Temporary Internet Files\Content.IE5\XML7BTHL\MC900436255[2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55576" y="4149080"/>
              <a:ext cx="1828572" cy="1828572"/>
            </a:xfrm>
            <a:prstGeom prst="rect">
              <a:avLst/>
            </a:prstGeom>
            <a:noFill/>
          </p:spPr>
        </p:pic>
        <p:pic>
          <p:nvPicPr>
            <p:cNvPr id="15363" name="Picture 3" descr="C:\Users\Hana\AppData\Local\Microsoft\Windows\Temporary Internet Files\Content.IE5\J7RCU7LJ\MC900193640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195736" y="2780928"/>
              <a:ext cx="5239527" cy="3672408"/>
            </a:xfrm>
            <a:prstGeom prst="rect">
              <a:avLst/>
            </a:prstGeom>
            <a:noFill/>
          </p:spPr>
        </p:pic>
      </p:grpSp>
      <p:sp>
        <p:nvSpPr>
          <p:cNvPr id="5" name="TextovéPole 4"/>
          <p:cNvSpPr txBox="1"/>
          <p:nvPr/>
        </p:nvSpPr>
        <p:spPr>
          <a:xfrm>
            <a:off x="0" y="1412776"/>
            <a:ext cx="92890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Die </a:t>
            </a:r>
            <a:r>
              <a:rPr lang="cs-CZ" sz="4000" dirty="0" err="1" smtClean="0"/>
              <a:t>Katze</a:t>
            </a:r>
            <a:r>
              <a:rPr lang="cs-CZ" sz="4000" dirty="0" smtClean="0"/>
              <a:t> </a:t>
            </a:r>
            <a:r>
              <a:rPr lang="cs-CZ" sz="4000" dirty="0" err="1" smtClean="0"/>
              <a:t>ist</a:t>
            </a:r>
            <a:r>
              <a:rPr lang="cs-CZ" sz="4000" dirty="0" smtClean="0"/>
              <a:t>  </a:t>
            </a:r>
            <a:r>
              <a:rPr lang="cs-CZ" sz="5400" b="1" dirty="0" err="1" smtClean="0">
                <a:solidFill>
                  <a:srgbClr val="C00000"/>
                </a:solidFill>
              </a:rPr>
              <a:t>neben</a:t>
            </a:r>
            <a:r>
              <a:rPr lang="cs-CZ" sz="6000" b="1" dirty="0" smtClean="0">
                <a:solidFill>
                  <a:srgbClr val="C00000"/>
                </a:solidFill>
              </a:rPr>
              <a:t> </a:t>
            </a:r>
            <a:r>
              <a:rPr lang="cs-CZ" sz="4000" dirty="0" smtClean="0">
                <a:solidFill>
                  <a:srgbClr val="C00000"/>
                </a:solidFill>
              </a:rPr>
              <a:t> </a:t>
            </a:r>
            <a:r>
              <a:rPr lang="cs-CZ" sz="4000" dirty="0" err="1" smtClean="0">
                <a:solidFill>
                  <a:srgbClr val="C00000"/>
                </a:solidFill>
              </a:rPr>
              <a:t>dem</a:t>
            </a:r>
            <a:r>
              <a:rPr lang="cs-CZ" sz="4000" dirty="0" smtClean="0">
                <a:solidFill>
                  <a:srgbClr val="C00000"/>
                </a:solidFill>
              </a:rPr>
              <a:t> </a:t>
            </a:r>
            <a:r>
              <a:rPr lang="cs-CZ" sz="4000" dirty="0" err="1" smtClean="0">
                <a:solidFill>
                  <a:srgbClr val="C00000"/>
                </a:solidFill>
              </a:rPr>
              <a:t>Schreibtisch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611560" y="188640"/>
            <a:ext cx="538339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 err="1" smtClean="0">
                <a:solidFill>
                  <a:prstClr val="black"/>
                </a:solidFill>
              </a:rPr>
              <a:t>Wo</a:t>
            </a:r>
            <a:r>
              <a:rPr lang="cs-CZ" sz="5400" dirty="0" smtClean="0">
                <a:solidFill>
                  <a:prstClr val="black"/>
                </a:solidFill>
              </a:rPr>
              <a:t> </a:t>
            </a:r>
            <a:r>
              <a:rPr lang="cs-CZ" sz="5400" dirty="0" err="1" smtClean="0">
                <a:solidFill>
                  <a:prstClr val="black"/>
                </a:solidFill>
              </a:rPr>
              <a:t>ist</a:t>
            </a:r>
            <a:r>
              <a:rPr lang="cs-CZ" sz="5400" dirty="0" smtClean="0">
                <a:solidFill>
                  <a:prstClr val="black"/>
                </a:solidFill>
              </a:rPr>
              <a:t> </a:t>
            </a:r>
            <a:r>
              <a:rPr lang="cs-CZ" sz="5400" dirty="0" err="1" smtClean="0">
                <a:solidFill>
                  <a:prstClr val="black"/>
                </a:solidFill>
              </a:rPr>
              <a:t>die</a:t>
            </a:r>
            <a:r>
              <a:rPr lang="cs-CZ" sz="5400" dirty="0" smtClean="0">
                <a:solidFill>
                  <a:prstClr val="black"/>
                </a:solidFill>
              </a:rPr>
              <a:t> </a:t>
            </a:r>
            <a:r>
              <a:rPr lang="cs-CZ" sz="5400" dirty="0" err="1" smtClean="0">
                <a:solidFill>
                  <a:prstClr val="black"/>
                </a:solidFill>
              </a:rPr>
              <a:t>Katze</a:t>
            </a:r>
            <a:r>
              <a:rPr lang="cs-CZ" sz="5400" dirty="0" smtClean="0">
                <a:solidFill>
                  <a:prstClr val="black"/>
                </a:solidFill>
              </a:rPr>
              <a:t> ?</a:t>
            </a:r>
            <a:endParaRPr lang="de-DE" sz="54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6"/>
          <p:cNvGrpSpPr/>
          <p:nvPr/>
        </p:nvGrpSpPr>
        <p:grpSpPr>
          <a:xfrm>
            <a:off x="323528" y="1628800"/>
            <a:ext cx="8820472" cy="4868214"/>
            <a:chOff x="0" y="1801146"/>
            <a:chExt cx="9365680" cy="5056854"/>
          </a:xfrm>
        </p:grpSpPr>
        <p:pic>
          <p:nvPicPr>
            <p:cNvPr id="16386" name="Picture 2" descr="C:\Users\Hana\AppData\Local\Microsoft\Windows\Temporary Internet Files\Content.IE5\XML7BTHL\MC900436255[2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355976" y="4077072"/>
              <a:ext cx="2304256" cy="2304256"/>
            </a:xfrm>
            <a:prstGeom prst="rect">
              <a:avLst/>
            </a:prstGeom>
            <a:noFill/>
          </p:spPr>
        </p:pic>
        <p:pic>
          <p:nvPicPr>
            <p:cNvPr id="16387" name="Picture 3" descr="C:\Users\Hana\AppData\Local\Microsoft\Windows\Temporary Internet Files\Content.IE5\J7RCU7LJ\MC900193640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2708920"/>
              <a:ext cx="4877060" cy="3789040"/>
            </a:xfrm>
            <a:prstGeom prst="rect">
              <a:avLst/>
            </a:prstGeom>
            <a:noFill/>
          </p:spPr>
        </p:pic>
        <p:pic>
          <p:nvPicPr>
            <p:cNvPr id="16411" name="Picture 27" descr="C:\Users\Hana\AppData\Local\Microsoft\Windows\Temporary Internet Files\Content.IE5\K2VSUM3N\MC900383832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796136" y="1801146"/>
              <a:ext cx="3569544" cy="5056854"/>
            </a:xfrm>
            <a:prstGeom prst="rect">
              <a:avLst/>
            </a:prstGeom>
            <a:noFill/>
          </p:spPr>
        </p:pic>
      </p:grpSp>
      <p:sp>
        <p:nvSpPr>
          <p:cNvPr id="28" name="TextovéPole 27"/>
          <p:cNvSpPr txBox="1"/>
          <p:nvPr/>
        </p:nvSpPr>
        <p:spPr>
          <a:xfrm>
            <a:off x="179512" y="836712"/>
            <a:ext cx="89644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Die </a:t>
            </a:r>
            <a:r>
              <a:rPr lang="cs-CZ" sz="4000" dirty="0" err="1" smtClean="0"/>
              <a:t>Katze</a:t>
            </a:r>
            <a:r>
              <a:rPr lang="cs-CZ" sz="4000" dirty="0" smtClean="0"/>
              <a:t> </a:t>
            </a:r>
            <a:r>
              <a:rPr lang="cs-CZ" sz="4000" dirty="0" err="1" smtClean="0"/>
              <a:t>steht</a:t>
            </a:r>
            <a:r>
              <a:rPr lang="cs-CZ" sz="4000" dirty="0" smtClean="0"/>
              <a:t> </a:t>
            </a:r>
            <a:r>
              <a:rPr lang="cs-CZ" sz="4000" b="1" dirty="0" smtClean="0"/>
              <a:t> </a:t>
            </a:r>
            <a:r>
              <a:rPr lang="cs-CZ" sz="5400" b="1" dirty="0" err="1" smtClean="0">
                <a:solidFill>
                  <a:srgbClr val="C00000"/>
                </a:solidFill>
              </a:rPr>
              <a:t>zwischen</a:t>
            </a:r>
            <a:r>
              <a:rPr lang="cs-CZ" sz="5400" b="1" dirty="0" smtClean="0">
                <a:solidFill>
                  <a:srgbClr val="C00000"/>
                </a:solidFill>
              </a:rPr>
              <a:t>  </a:t>
            </a:r>
            <a:r>
              <a:rPr lang="cs-CZ" sz="5400" dirty="0" err="1" smtClean="0">
                <a:solidFill>
                  <a:srgbClr val="C00000"/>
                </a:solidFill>
              </a:rPr>
              <a:t>dem</a:t>
            </a:r>
            <a:r>
              <a:rPr lang="cs-CZ" sz="5400" dirty="0" smtClean="0">
                <a:solidFill>
                  <a:srgbClr val="C00000"/>
                </a:solidFill>
              </a:rPr>
              <a:t> </a:t>
            </a:r>
            <a:r>
              <a:rPr lang="cs-CZ" sz="5400" dirty="0" err="1" smtClean="0">
                <a:solidFill>
                  <a:srgbClr val="C00000"/>
                </a:solidFill>
              </a:rPr>
              <a:t>Tisch</a:t>
            </a:r>
            <a:r>
              <a:rPr lang="cs-CZ" sz="5400" dirty="0" smtClean="0">
                <a:solidFill>
                  <a:srgbClr val="C00000"/>
                </a:solidFill>
              </a:rPr>
              <a:t> </a:t>
            </a:r>
            <a:r>
              <a:rPr lang="cs-CZ" sz="5400" dirty="0" err="1" smtClean="0">
                <a:solidFill>
                  <a:srgbClr val="C00000"/>
                </a:solidFill>
              </a:rPr>
              <a:t>und</a:t>
            </a:r>
            <a:r>
              <a:rPr lang="cs-CZ" sz="5400" dirty="0" smtClean="0">
                <a:solidFill>
                  <a:srgbClr val="C00000"/>
                </a:solidFill>
              </a:rPr>
              <a:t> </a:t>
            </a:r>
            <a:r>
              <a:rPr lang="cs-CZ" sz="5400" dirty="0" err="1" smtClean="0">
                <a:solidFill>
                  <a:srgbClr val="C00000"/>
                </a:solidFill>
              </a:rPr>
              <a:t>dem</a:t>
            </a:r>
            <a:r>
              <a:rPr lang="cs-CZ" sz="5400" dirty="0" smtClean="0">
                <a:solidFill>
                  <a:srgbClr val="C00000"/>
                </a:solidFill>
              </a:rPr>
              <a:t> </a:t>
            </a:r>
            <a:r>
              <a:rPr lang="cs-CZ" sz="5400" dirty="0" err="1" smtClean="0">
                <a:solidFill>
                  <a:srgbClr val="C00000"/>
                </a:solidFill>
              </a:rPr>
              <a:t>Stuhl</a:t>
            </a:r>
            <a:r>
              <a:rPr lang="cs-CZ" sz="5400" dirty="0" smtClean="0">
                <a:solidFill>
                  <a:srgbClr val="C00000"/>
                </a:solidFill>
              </a:rPr>
              <a:t>.</a:t>
            </a:r>
            <a:endParaRPr lang="cs-CZ" sz="5400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5576" y="0"/>
            <a:ext cx="538339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5400" dirty="0" err="1" smtClean="0">
                <a:solidFill>
                  <a:prstClr val="black"/>
                </a:solidFill>
              </a:rPr>
              <a:t>Wo</a:t>
            </a:r>
            <a:r>
              <a:rPr lang="cs-CZ" sz="5400" dirty="0" smtClean="0">
                <a:solidFill>
                  <a:prstClr val="black"/>
                </a:solidFill>
              </a:rPr>
              <a:t> </a:t>
            </a:r>
            <a:r>
              <a:rPr lang="cs-CZ" sz="5400" dirty="0" err="1" smtClean="0">
                <a:solidFill>
                  <a:prstClr val="black"/>
                </a:solidFill>
              </a:rPr>
              <a:t>ist</a:t>
            </a:r>
            <a:r>
              <a:rPr lang="cs-CZ" sz="5400" dirty="0" smtClean="0">
                <a:solidFill>
                  <a:prstClr val="black"/>
                </a:solidFill>
              </a:rPr>
              <a:t> </a:t>
            </a:r>
            <a:r>
              <a:rPr lang="cs-CZ" sz="5400" dirty="0" err="1" smtClean="0">
                <a:solidFill>
                  <a:prstClr val="black"/>
                </a:solidFill>
              </a:rPr>
              <a:t>die</a:t>
            </a:r>
            <a:r>
              <a:rPr lang="cs-CZ" sz="5400" dirty="0" smtClean="0">
                <a:solidFill>
                  <a:prstClr val="black"/>
                </a:solidFill>
              </a:rPr>
              <a:t> </a:t>
            </a:r>
            <a:r>
              <a:rPr lang="cs-CZ" sz="5400" dirty="0" err="1" smtClean="0">
                <a:solidFill>
                  <a:prstClr val="black"/>
                </a:solidFill>
              </a:rPr>
              <a:t>Katze</a:t>
            </a:r>
            <a:r>
              <a:rPr lang="cs-CZ" sz="5400" dirty="0" smtClean="0">
                <a:solidFill>
                  <a:prstClr val="black"/>
                </a:solidFill>
              </a:rPr>
              <a:t> ?</a:t>
            </a:r>
            <a:endParaRPr lang="de-DE" sz="54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149</Words>
  <Application>Microsoft Office PowerPoint</Application>
  <PresentationFormat>Předvádění na obrazovce (4:3)</PresentationFormat>
  <Paragraphs>40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6</cp:revision>
  <dcterms:created xsi:type="dcterms:W3CDTF">2012-11-26T23:52:42Z</dcterms:created>
  <dcterms:modified xsi:type="dcterms:W3CDTF">2013-03-16T00:13:46Z</dcterms:modified>
</cp:coreProperties>
</file>