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7"/>
  </p:notesMasterIdLst>
  <p:sldIdLst>
    <p:sldId id="270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6C2C47-7D5B-4A1E-893E-DD29E1B0E4A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05F0C6B-A2C9-49DB-83FD-E4554738AAFF}">
      <dgm:prSet phldrT="[Text]"/>
      <dgm:spPr/>
      <dgm:t>
        <a:bodyPr/>
        <a:lstStyle/>
        <a:p>
          <a:r>
            <a:rPr lang="cs-CZ" dirty="0" smtClean="0"/>
            <a:t>trh</a:t>
          </a:r>
          <a:endParaRPr lang="cs-CZ" dirty="0"/>
        </a:p>
      </dgm:t>
    </dgm:pt>
    <dgm:pt modelId="{BED81E28-2AF9-4B02-AFD7-2CAB6A4BCE90}" type="parTrans" cxnId="{9909AEF9-DA88-452D-BF2B-C52C590EC57C}">
      <dgm:prSet/>
      <dgm:spPr/>
      <dgm:t>
        <a:bodyPr/>
        <a:lstStyle/>
        <a:p>
          <a:endParaRPr lang="cs-CZ"/>
        </a:p>
      </dgm:t>
    </dgm:pt>
    <dgm:pt modelId="{42D5F44B-CD43-4E24-8D7B-C2D094C04FC0}" type="sibTrans" cxnId="{9909AEF9-DA88-452D-BF2B-C52C590EC57C}">
      <dgm:prSet/>
      <dgm:spPr/>
      <dgm:t>
        <a:bodyPr/>
        <a:lstStyle/>
        <a:p>
          <a:endParaRPr lang="cs-CZ"/>
        </a:p>
      </dgm:t>
    </dgm:pt>
    <dgm:pt modelId="{6FF3AD35-828F-4FF8-A967-1FAD2FDF30DD}">
      <dgm:prSet phldrT="[Text]"/>
      <dgm:spPr/>
      <dgm:t>
        <a:bodyPr/>
        <a:lstStyle/>
        <a:p>
          <a:r>
            <a:rPr lang="cs-CZ" dirty="0" smtClean="0"/>
            <a:t>kupující</a:t>
          </a:r>
          <a:endParaRPr lang="cs-CZ" dirty="0"/>
        </a:p>
      </dgm:t>
    </dgm:pt>
    <dgm:pt modelId="{4E438870-7905-4DAA-AE45-6DD827455B4C}" type="parTrans" cxnId="{6C6535B5-F8A9-4FD8-AE34-4811445319B9}">
      <dgm:prSet/>
      <dgm:spPr/>
      <dgm:t>
        <a:bodyPr/>
        <a:lstStyle/>
        <a:p>
          <a:endParaRPr lang="cs-CZ"/>
        </a:p>
      </dgm:t>
    </dgm:pt>
    <dgm:pt modelId="{131849A3-F00C-4DF8-995D-6CC4767D92D3}" type="sibTrans" cxnId="{6C6535B5-F8A9-4FD8-AE34-4811445319B9}">
      <dgm:prSet/>
      <dgm:spPr/>
      <dgm:t>
        <a:bodyPr/>
        <a:lstStyle/>
        <a:p>
          <a:endParaRPr lang="cs-CZ"/>
        </a:p>
      </dgm:t>
    </dgm:pt>
    <dgm:pt modelId="{87DBC391-8C11-4287-8B8A-C0DA9AD7AC83}">
      <dgm:prSet phldrT="[Text]"/>
      <dgm:spPr/>
      <dgm:t>
        <a:bodyPr/>
        <a:lstStyle/>
        <a:p>
          <a:r>
            <a:rPr lang="cs-CZ" dirty="0" smtClean="0"/>
            <a:t>firmy</a:t>
          </a:r>
          <a:endParaRPr lang="cs-CZ" dirty="0"/>
        </a:p>
      </dgm:t>
    </dgm:pt>
    <dgm:pt modelId="{CA89F8C8-00E9-4210-9293-83344090E0E9}" type="parTrans" cxnId="{339A12AD-EEC0-466F-BB81-93CCBDCD5F18}">
      <dgm:prSet/>
      <dgm:spPr/>
      <dgm:t>
        <a:bodyPr/>
        <a:lstStyle/>
        <a:p>
          <a:endParaRPr lang="cs-CZ"/>
        </a:p>
      </dgm:t>
    </dgm:pt>
    <dgm:pt modelId="{A84B81D6-077E-4817-92DA-358366F7ECD5}" type="sibTrans" cxnId="{339A12AD-EEC0-466F-BB81-93CCBDCD5F18}">
      <dgm:prSet/>
      <dgm:spPr/>
      <dgm:t>
        <a:bodyPr/>
        <a:lstStyle/>
        <a:p>
          <a:endParaRPr lang="cs-CZ"/>
        </a:p>
      </dgm:t>
    </dgm:pt>
    <dgm:pt modelId="{43E593BD-B021-4EC5-8121-27CFCAE7A59F}" type="pres">
      <dgm:prSet presAssocID="{216C2C47-7D5B-4A1E-893E-DD29E1B0E4A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D000C9-3344-49E2-92E7-2B848AB87BD9}" type="pres">
      <dgm:prSet presAssocID="{405F0C6B-A2C9-49DB-83FD-E4554738AAFF}" presName="node" presStyleLbl="node1" presStyleIdx="0" presStyleCnt="3" custScaleX="42378" custScaleY="51247" custRadScaleRad="119231" custRadScaleInc="-82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A3D52-EBB8-450A-BC27-921D48460D38}" type="pres">
      <dgm:prSet presAssocID="{42D5F44B-CD43-4E24-8D7B-C2D094C04FC0}" presName="sibTrans" presStyleLbl="sibTrans2D1" presStyleIdx="0" presStyleCnt="3" custFlipVert="1" custFlipHor="0" custScaleX="43619" custScaleY="32137" custLinFactX="20007" custLinFactY="-100000" custLinFactNeighborX="100000" custLinFactNeighborY="-160275"/>
      <dgm:spPr/>
      <dgm:t>
        <a:bodyPr/>
        <a:lstStyle/>
        <a:p>
          <a:endParaRPr lang="cs-CZ"/>
        </a:p>
      </dgm:t>
    </dgm:pt>
    <dgm:pt modelId="{1F8CEB4D-5296-4B35-9E54-5A856B95700F}" type="pres">
      <dgm:prSet presAssocID="{42D5F44B-CD43-4E24-8D7B-C2D094C04FC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945DA3F6-C776-464B-ADCD-871D4FC47D8A}" type="pres">
      <dgm:prSet presAssocID="{6FF3AD35-828F-4FF8-A967-1FAD2FDF30DD}" presName="node" presStyleLbl="node1" presStyleIdx="1" presStyleCnt="3" custScaleX="65676" custScaleY="65676" custRadScaleRad="153208" custRadScaleInc="-168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26C435-21E5-4CE0-9F78-48978EAF1498}" type="pres">
      <dgm:prSet presAssocID="{131849A3-F00C-4DF8-995D-6CC4767D92D3}" presName="sibTrans" presStyleLbl="sibTrans2D1" presStyleIdx="1" presStyleCnt="3" custScaleX="154716"/>
      <dgm:spPr/>
      <dgm:t>
        <a:bodyPr/>
        <a:lstStyle/>
        <a:p>
          <a:endParaRPr lang="cs-CZ"/>
        </a:p>
      </dgm:t>
    </dgm:pt>
    <dgm:pt modelId="{3DC95DB1-74CB-4D57-BAB5-4E8A36FF0662}" type="pres">
      <dgm:prSet presAssocID="{131849A3-F00C-4DF8-995D-6CC4767D92D3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E3CB7D88-C794-461B-87EA-3D1F18C94838}" type="pres">
      <dgm:prSet presAssocID="{87DBC391-8C11-4287-8B8A-C0DA9AD7AC83}" presName="node" presStyleLbl="node1" presStyleIdx="2" presStyleCnt="3" custScaleX="73059" custScaleY="83413" custRadScaleRad="171639" custRadScaleInc="185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D923BA-D009-467E-BFA5-540C4E3D9367}" type="pres">
      <dgm:prSet presAssocID="{A84B81D6-077E-4817-92DA-358366F7ECD5}" presName="sibTrans" presStyleLbl="sibTrans2D1" presStyleIdx="2" presStyleCnt="3" custAng="2925781" custFlipVert="1" custScaleX="250777" custScaleY="120101" custLinFactX="1559" custLinFactNeighborX="100000" custLinFactNeighborY="46905"/>
      <dgm:spPr/>
      <dgm:t>
        <a:bodyPr/>
        <a:lstStyle/>
        <a:p>
          <a:endParaRPr lang="cs-CZ"/>
        </a:p>
      </dgm:t>
    </dgm:pt>
    <dgm:pt modelId="{A07DAC80-5F3D-4DD4-887F-CB0635602FF9}" type="pres">
      <dgm:prSet presAssocID="{A84B81D6-077E-4817-92DA-358366F7ECD5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339A12AD-EEC0-466F-BB81-93CCBDCD5F18}" srcId="{216C2C47-7D5B-4A1E-893E-DD29E1B0E4A9}" destId="{87DBC391-8C11-4287-8B8A-C0DA9AD7AC83}" srcOrd="2" destOrd="0" parTransId="{CA89F8C8-00E9-4210-9293-83344090E0E9}" sibTransId="{A84B81D6-077E-4817-92DA-358366F7ECD5}"/>
    <dgm:cxn modelId="{6C6535B5-F8A9-4FD8-AE34-4811445319B9}" srcId="{216C2C47-7D5B-4A1E-893E-DD29E1B0E4A9}" destId="{6FF3AD35-828F-4FF8-A967-1FAD2FDF30DD}" srcOrd="1" destOrd="0" parTransId="{4E438870-7905-4DAA-AE45-6DD827455B4C}" sibTransId="{131849A3-F00C-4DF8-995D-6CC4767D92D3}"/>
    <dgm:cxn modelId="{9909AEF9-DA88-452D-BF2B-C52C590EC57C}" srcId="{216C2C47-7D5B-4A1E-893E-DD29E1B0E4A9}" destId="{405F0C6B-A2C9-49DB-83FD-E4554738AAFF}" srcOrd="0" destOrd="0" parTransId="{BED81E28-2AF9-4B02-AFD7-2CAB6A4BCE90}" sibTransId="{42D5F44B-CD43-4E24-8D7B-C2D094C04FC0}"/>
    <dgm:cxn modelId="{310B9459-F493-4589-B2A0-3010D63642CB}" type="presOf" srcId="{131849A3-F00C-4DF8-995D-6CC4767D92D3}" destId="{3DC95DB1-74CB-4D57-BAB5-4E8A36FF0662}" srcOrd="1" destOrd="0" presId="urn:microsoft.com/office/officeart/2005/8/layout/cycle2"/>
    <dgm:cxn modelId="{60E50B70-70D0-4B32-AF1E-2A0D5D04B806}" type="presOf" srcId="{A84B81D6-077E-4817-92DA-358366F7ECD5}" destId="{01D923BA-D009-467E-BFA5-540C4E3D9367}" srcOrd="0" destOrd="0" presId="urn:microsoft.com/office/officeart/2005/8/layout/cycle2"/>
    <dgm:cxn modelId="{6DA2495D-6F3B-47A4-B331-35799FB2983A}" type="presOf" srcId="{42D5F44B-CD43-4E24-8D7B-C2D094C04FC0}" destId="{4D9A3D52-EBB8-450A-BC27-921D48460D38}" srcOrd="0" destOrd="0" presId="urn:microsoft.com/office/officeart/2005/8/layout/cycle2"/>
    <dgm:cxn modelId="{8C2FE24D-4225-4BC9-95EE-27F44B7F28A8}" type="presOf" srcId="{A84B81D6-077E-4817-92DA-358366F7ECD5}" destId="{A07DAC80-5F3D-4DD4-887F-CB0635602FF9}" srcOrd="1" destOrd="0" presId="urn:microsoft.com/office/officeart/2005/8/layout/cycle2"/>
    <dgm:cxn modelId="{58667C3D-B800-42D0-8DAD-710703F8D8B9}" type="presOf" srcId="{131849A3-F00C-4DF8-995D-6CC4767D92D3}" destId="{8926C435-21E5-4CE0-9F78-48978EAF1498}" srcOrd="0" destOrd="0" presId="urn:microsoft.com/office/officeart/2005/8/layout/cycle2"/>
    <dgm:cxn modelId="{CCD5C128-E325-424A-A770-133B97503E4B}" type="presOf" srcId="{6FF3AD35-828F-4FF8-A967-1FAD2FDF30DD}" destId="{945DA3F6-C776-464B-ADCD-871D4FC47D8A}" srcOrd="0" destOrd="0" presId="urn:microsoft.com/office/officeart/2005/8/layout/cycle2"/>
    <dgm:cxn modelId="{5B40271B-E03A-4060-8892-35FF260A741B}" type="presOf" srcId="{42D5F44B-CD43-4E24-8D7B-C2D094C04FC0}" destId="{1F8CEB4D-5296-4B35-9E54-5A856B95700F}" srcOrd="1" destOrd="0" presId="urn:microsoft.com/office/officeart/2005/8/layout/cycle2"/>
    <dgm:cxn modelId="{545448B0-B0F1-4A5C-95BC-A6D871F7B82B}" type="presOf" srcId="{405F0C6B-A2C9-49DB-83FD-E4554738AAFF}" destId="{7DD000C9-3344-49E2-92E7-2B848AB87BD9}" srcOrd="0" destOrd="0" presId="urn:microsoft.com/office/officeart/2005/8/layout/cycle2"/>
    <dgm:cxn modelId="{506BAC26-A5D8-4591-899B-25E393E1935D}" type="presOf" srcId="{87DBC391-8C11-4287-8B8A-C0DA9AD7AC83}" destId="{E3CB7D88-C794-461B-87EA-3D1F18C94838}" srcOrd="0" destOrd="0" presId="urn:microsoft.com/office/officeart/2005/8/layout/cycle2"/>
    <dgm:cxn modelId="{B2C224A0-2A84-4644-984A-D87B48D75927}" type="presOf" srcId="{216C2C47-7D5B-4A1E-893E-DD29E1B0E4A9}" destId="{43E593BD-B021-4EC5-8121-27CFCAE7A59F}" srcOrd="0" destOrd="0" presId="urn:microsoft.com/office/officeart/2005/8/layout/cycle2"/>
    <dgm:cxn modelId="{709CA593-6A38-45BB-8928-6BAD8EF3F81B}" type="presParOf" srcId="{43E593BD-B021-4EC5-8121-27CFCAE7A59F}" destId="{7DD000C9-3344-49E2-92E7-2B848AB87BD9}" srcOrd="0" destOrd="0" presId="urn:microsoft.com/office/officeart/2005/8/layout/cycle2"/>
    <dgm:cxn modelId="{8E379FF1-64E2-4A61-AD43-0C8999FA7DB2}" type="presParOf" srcId="{43E593BD-B021-4EC5-8121-27CFCAE7A59F}" destId="{4D9A3D52-EBB8-450A-BC27-921D48460D38}" srcOrd="1" destOrd="0" presId="urn:microsoft.com/office/officeart/2005/8/layout/cycle2"/>
    <dgm:cxn modelId="{EFEBD539-7F11-447A-B05B-D5720F6983E7}" type="presParOf" srcId="{4D9A3D52-EBB8-450A-BC27-921D48460D38}" destId="{1F8CEB4D-5296-4B35-9E54-5A856B95700F}" srcOrd="0" destOrd="0" presId="urn:microsoft.com/office/officeart/2005/8/layout/cycle2"/>
    <dgm:cxn modelId="{E01C8CF5-294A-4F39-B290-18C4E2995393}" type="presParOf" srcId="{43E593BD-B021-4EC5-8121-27CFCAE7A59F}" destId="{945DA3F6-C776-464B-ADCD-871D4FC47D8A}" srcOrd="2" destOrd="0" presId="urn:microsoft.com/office/officeart/2005/8/layout/cycle2"/>
    <dgm:cxn modelId="{C615930E-7506-446A-A566-156BB3144230}" type="presParOf" srcId="{43E593BD-B021-4EC5-8121-27CFCAE7A59F}" destId="{8926C435-21E5-4CE0-9F78-48978EAF1498}" srcOrd="3" destOrd="0" presId="urn:microsoft.com/office/officeart/2005/8/layout/cycle2"/>
    <dgm:cxn modelId="{C36C8699-ABDE-4C94-B84C-1EFF58090238}" type="presParOf" srcId="{8926C435-21E5-4CE0-9F78-48978EAF1498}" destId="{3DC95DB1-74CB-4D57-BAB5-4E8A36FF0662}" srcOrd="0" destOrd="0" presId="urn:microsoft.com/office/officeart/2005/8/layout/cycle2"/>
    <dgm:cxn modelId="{500DDED4-8E05-458D-9314-08105D80539C}" type="presParOf" srcId="{43E593BD-B021-4EC5-8121-27CFCAE7A59F}" destId="{E3CB7D88-C794-461B-87EA-3D1F18C94838}" srcOrd="4" destOrd="0" presId="urn:microsoft.com/office/officeart/2005/8/layout/cycle2"/>
    <dgm:cxn modelId="{8273DAE0-7AC7-4771-B18B-9BB1A100135D}" type="presParOf" srcId="{43E593BD-B021-4EC5-8121-27CFCAE7A59F}" destId="{01D923BA-D009-467E-BFA5-540C4E3D9367}" srcOrd="5" destOrd="0" presId="urn:microsoft.com/office/officeart/2005/8/layout/cycle2"/>
    <dgm:cxn modelId="{5547DBE8-628C-4B53-9069-8B12DDCB9387}" type="presParOf" srcId="{01D923BA-D009-467E-BFA5-540C4E3D9367}" destId="{A07DAC80-5F3D-4DD4-887F-CB0635602FF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11EC6D-B2C9-4D97-B70A-4FBB577D63CF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3CA2CC-D292-4455-A013-F472AB317F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695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11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980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842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8114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3886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5026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423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8073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7849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4736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501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EAAD21EE-3543-42FE-A1D5-8A20D4AD3BA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668231AA-AB2B-43A7-AF0B-2ABD9FF8F9B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18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Opakování z 8. ročníku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zopakování učiva z osmého ročníku. Pomocí interaktivní tabule a prezentace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zopakuje základní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učivo 8.ročníku.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645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si pamatuješ?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z 8.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35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056685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extravert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0506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introvert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3265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 spoj: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7508" y="1656574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Člověk uzavřený, zaměřen sám na sebe, svůj vnitřní svět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97508" y="4005064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Člověk otevřený, zaměřený na vnější svět, 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267744" y="2349071"/>
            <a:ext cx="2520280" cy="19483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23728" y="2349071"/>
            <a:ext cx="2664296" cy="208804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3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702692"/>
              </p:ext>
            </p:extLst>
          </p:nvPr>
        </p:nvGraphicFramePr>
        <p:xfrm>
          <a:off x="251520" y="332656"/>
          <a:ext cx="8280913" cy="28803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11523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  <a:gridCol w="504626"/>
              </a:tblGrid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>
                          <a:effectLst/>
                        </a:rPr>
                        <a:t>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2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4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5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6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7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8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3319849"/>
            <a:ext cx="780938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1- vývojové období ve věku do 1 roku života</a:t>
            </a:r>
          </a:p>
          <a:p>
            <a:r>
              <a:rPr lang="cs-CZ" sz="2800" dirty="0" smtClean="0"/>
              <a:t>2- tem. typ: živý, hovorný, vnímavý, společenský</a:t>
            </a:r>
          </a:p>
          <a:p>
            <a:r>
              <a:rPr lang="cs-CZ" sz="2800" dirty="0" smtClean="0"/>
              <a:t>3- člověk uzavřený</a:t>
            </a:r>
          </a:p>
          <a:p>
            <a:r>
              <a:rPr lang="cs-CZ" sz="2800" dirty="0" smtClean="0"/>
              <a:t>4- vývojové období 1-3 roky života</a:t>
            </a:r>
          </a:p>
          <a:p>
            <a:r>
              <a:rPr lang="cs-CZ" sz="2800" dirty="0" smtClean="0"/>
              <a:t>5- tem. typ: náladový, tichý, citlivý, vážný, uzavřený</a:t>
            </a:r>
          </a:p>
          <a:p>
            <a:r>
              <a:rPr lang="cs-CZ" sz="2800" dirty="0" smtClean="0"/>
              <a:t>6- tem. typ: vznětlivý, samostatný, aktivní, netrpělivý</a:t>
            </a:r>
          </a:p>
          <a:p>
            <a:r>
              <a:rPr lang="cs-CZ" sz="2800" dirty="0" smtClean="0"/>
              <a:t>7- vývojové období: 15-20 let</a:t>
            </a:r>
          </a:p>
          <a:p>
            <a:r>
              <a:rPr lang="cs-CZ" sz="2800" dirty="0" smtClean="0"/>
              <a:t>8- tem. typ: pasivní, pomalý, trpělivý, klidný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1978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0838883"/>
              </p:ext>
            </p:extLst>
          </p:nvPr>
        </p:nvGraphicFramePr>
        <p:xfrm>
          <a:off x="611560" y="332656"/>
          <a:ext cx="8064891" cy="59766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92961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  <a:gridCol w="491462"/>
              </a:tblGrid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>
                          <a:effectLst/>
                        </a:rPr>
                        <a:t>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 smtClean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J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N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 smtClean="0">
                          <a:effectLst/>
                        </a:rPr>
                        <a:t>C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2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S</a:t>
                      </a:r>
                      <a:endParaRPr lang="cs-CZ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A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N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G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V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I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N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I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3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I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N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T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R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endParaRPr lang="cs-CZ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V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R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4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cs-CZ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A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T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O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L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5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M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L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A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N</a:t>
                      </a:r>
                      <a:endParaRPr lang="cs-CZ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CH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L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I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6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CH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endParaRPr lang="cs-CZ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L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R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I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>
                          <a:effectLst/>
                        </a:rPr>
                        <a:t>7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A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D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O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L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solidFill>
                            <a:srgbClr val="FF0000"/>
                          </a:solidFill>
                          <a:effectLst/>
                        </a:rPr>
                        <a:t>S</a:t>
                      </a:r>
                      <a:endParaRPr lang="cs-CZ" sz="20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C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N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747083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u="none" strike="noStrike" dirty="0">
                          <a:effectLst/>
                        </a:rPr>
                        <a:t>8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F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L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E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G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M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A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cs-CZ" sz="20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>
                          <a:effectLst/>
                        </a:rPr>
                        <a:t>I</a:t>
                      </a:r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u="none" strike="noStrike" dirty="0">
                          <a:effectLst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48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rozdíl mezi představou a fantazií?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29502" y="5157192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Představa: věc jsem někdy viděl a dokážu si ji vybavit</a:t>
            </a:r>
          </a:p>
          <a:p>
            <a:r>
              <a:rPr lang="cs-CZ" sz="2800" dirty="0" smtClean="0"/>
              <a:t>Fantazie: představujeme si věci, osoby které jsme nikdy neviděli. Tvoříme si je sami.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5771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Jaké jsou 3 fáze paměti?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73325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Zapamatování, uchování, vybavování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824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Napiš jak se správně chovat při asertivním jednání.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071" y="4581128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Zdravě a přiměřeně prosazuji svůj názor. Zlatá střední cesta, ani nekřičet, ani nemlčet.</a:t>
            </a:r>
          </a:p>
          <a:p>
            <a:r>
              <a:rPr lang="cs-CZ" sz="3200" dirty="0" smtClean="0"/>
              <a:t>Prosadím svůj názor, myšlenku a nikomu neublížím.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140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Dokážeš popsat fungování trhu? (graficky)</a:t>
            </a:r>
            <a:endParaRPr lang="cs-CZ" sz="32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0004101"/>
              </p:ext>
            </p:extLst>
          </p:nvPr>
        </p:nvGraphicFramePr>
        <p:xfrm>
          <a:off x="683568" y="1124744"/>
          <a:ext cx="8064896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843808" y="3861048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Peníze (mzda), výrobky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537321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Peníze, práce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8337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Jaký je rozdíl mezi právními a etickými normami?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941168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Právní normy jsou psané, závazné, vynutitelné zákonem.</a:t>
            </a:r>
          </a:p>
          <a:p>
            <a:r>
              <a:rPr lang="cs-CZ" sz="3200" dirty="0" smtClean="0"/>
              <a:t>Etické normy jsou na každém z nás.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41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Ty jako osoba jsi osoba fyzická, nebo osoba právnická?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5877272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Osoba fyzická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88042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9120" y="260648"/>
            <a:ext cx="6400816" cy="928686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2) Správně doplň do tabulky</a:t>
            </a:r>
            <a:endParaRPr lang="cs-CZ" b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858817"/>
              </p:ext>
            </p:extLst>
          </p:nvPr>
        </p:nvGraphicFramePr>
        <p:xfrm>
          <a:off x="395536" y="1628800"/>
          <a:ext cx="8280921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7"/>
                <a:gridCol w="2760307"/>
                <a:gridCol w="2760307"/>
              </a:tblGrid>
              <a:tr h="666074">
                <a:tc>
                  <a:txBody>
                    <a:bodyPr/>
                    <a:lstStyle/>
                    <a:p>
                      <a:r>
                        <a:rPr lang="cs-CZ" dirty="0" smtClean="0"/>
                        <a:t>MOC ZÁKONODÁRNÁ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MOC VÝKONNÁ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MOC SOUDNÍ</a:t>
                      </a:r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331640" y="5013176"/>
            <a:ext cx="848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vláda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23928" y="5013176"/>
            <a:ext cx="1111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ministr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44208" y="5805264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senát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55776" y="5949280"/>
            <a:ext cx="1075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soudce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44208" y="5013176"/>
            <a:ext cx="14090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prezident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11560" y="5805264"/>
            <a:ext cx="14959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parlament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5805264"/>
            <a:ext cx="1848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Krajský soud</a:t>
            </a:r>
          </a:p>
        </p:txBody>
      </p:sp>
    </p:spTree>
    <p:extLst>
      <p:ext uri="{BB962C8B-B14F-4D97-AF65-F5344CB8AC3E}">
        <p14:creationId xmlns:p14="http://schemas.microsoft.com/office/powerpoint/2010/main" val="263605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-0.00295 -0.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7.40741E-7 L -0.60521 -0.3949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60" y="-1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148E-6 L 0.19775 -0.3634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78" y="-1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8148E-6 L -0.36059 -0.2689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38" y="-1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-0.07656 -0.1638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7" y="-8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L 0.22187 -0.5104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94" y="-2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44444E-6 L 0.39791 -0.4159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96" y="-2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498178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3) K věku pachatele napiš zda je, či není trestně odpovědný.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2255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Věk 15-18 let -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3" y="3212976"/>
            <a:ext cx="22236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Věk do 12 let -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2" y="4437112"/>
            <a:ext cx="22236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Věk od 18 let -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33256"/>
            <a:ext cx="2255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Věk 12-15 let -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91228" y="2060848"/>
            <a:ext cx="4307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mladistvý </a:t>
            </a:r>
            <a:r>
              <a:rPr lang="cs-CZ" sz="2800" dirty="0">
                <a:solidFill>
                  <a:srgbClr val="FF0000"/>
                </a:solidFill>
              </a:rPr>
              <a:t>JE</a:t>
            </a:r>
            <a:r>
              <a:rPr lang="cs-CZ" sz="2800" dirty="0">
                <a:solidFill>
                  <a:prstClr val="black"/>
                </a:solidFill>
              </a:rPr>
              <a:t> trestně odpovědný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91228" y="3212976"/>
            <a:ext cx="4032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dítě </a:t>
            </a:r>
            <a:r>
              <a:rPr lang="cs-CZ" sz="2800" dirty="0">
                <a:solidFill>
                  <a:srgbClr val="FF0000"/>
                </a:solidFill>
              </a:rPr>
              <a:t>NENÍ</a:t>
            </a:r>
            <a:r>
              <a:rPr lang="cs-CZ" sz="2800" dirty="0">
                <a:solidFill>
                  <a:prstClr val="black"/>
                </a:solidFill>
              </a:rPr>
              <a:t> trestně odpovědné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71190" y="4437112"/>
            <a:ext cx="4072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dospělý </a:t>
            </a:r>
            <a:r>
              <a:rPr lang="cs-CZ" sz="2800" dirty="0">
                <a:solidFill>
                  <a:srgbClr val="FF0000"/>
                </a:solidFill>
              </a:rPr>
              <a:t>JE</a:t>
            </a:r>
            <a:r>
              <a:rPr lang="cs-CZ" sz="2800" dirty="0">
                <a:solidFill>
                  <a:prstClr val="black"/>
                </a:solidFill>
              </a:rPr>
              <a:t> trestně odpovědný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71190" y="5733256"/>
            <a:ext cx="4032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dítě </a:t>
            </a:r>
            <a:r>
              <a:rPr lang="cs-CZ" sz="2800" dirty="0">
                <a:solidFill>
                  <a:srgbClr val="FF0000"/>
                </a:solidFill>
              </a:rPr>
              <a:t>NENÍ</a:t>
            </a:r>
            <a:r>
              <a:rPr lang="cs-CZ" sz="2800" dirty="0">
                <a:solidFill>
                  <a:prstClr val="black"/>
                </a:solidFill>
              </a:rPr>
              <a:t> trestně odpovědné</a:t>
            </a:r>
          </a:p>
        </p:txBody>
      </p:sp>
    </p:spTree>
    <p:extLst>
      <p:ext uri="{BB962C8B-B14F-4D97-AF65-F5344CB8AC3E}">
        <p14:creationId xmlns:p14="http://schemas.microsoft.com/office/powerpoint/2010/main" val="188925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2089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Použitá literatura a odkazy:</a:t>
            </a:r>
          </a:p>
          <a:p>
            <a:endParaRPr lang="cs-CZ" sz="2400" dirty="0"/>
          </a:p>
          <a:p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r>
              <a:rPr lang="cs-CZ" sz="2400" dirty="0" smtClean="0"/>
              <a:t> - JANOŠKOVÁ</a:t>
            </a:r>
            <a:r>
              <a:rPr lang="cs-CZ" sz="2400" dirty="0"/>
              <a:t>, </a:t>
            </a:r>
            <a:r>
              <a:rPr lang="cs-CZ" sz="2400" dirty="0" err="1"/>
              <a:t>D.,a</a:t>
            </a:r>
            <a:r>
              <a:rPr lang="cs-CZ" sz="2400" dirty="0"/>
              <a:t> kol. autorů. </a:t>
            </a:r>
            <a:r>
              <a:rPr lang="cs-CZ" sz="2400" i="1" dirty="0"/>
              <a:t>Občanská výchova 8, Rodinná výchova 8, učebnice pro základní školy a víceletá gymnázia. </a:t>
            </a:r>
            <a:r>
              <a:rPr lang="cs-CZ" sz="2400" dirty="0"/>
              <a:t>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80-7238-393-0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JANOŠKOVÁ</a:t>
            </a:r>
            <a:r>
              <a:rPr lang="cs-CZ" sz="2400" dirty="0"/>
              <a:t>, D., ONDRÁČKOVÁ, M.,ČABALOVÁ,D.</a:t>
            </a:r>
            <a:r>
              <a:rPr lang="cs-CZ" sz="2400" i="1" dirty="0"/>
              <a:t> Občanská výchova 8, Rodinná výchova 8, příručka pro učitele. </a:t>
            </a:r>
            <a:r>
              <a:rPr lang="cs-CZ" sz="2400" dirty="0"/>
              <a:t>1st </a:t>
            </a:r>
            <a:r>
              <a:rPr lang="cs-CZ" sz="2400" dirty="0" err="1"/>
              <a:t>ed</a:t>
            </a:r>
            <a:r>
              <a:rPr lang="cs-CZ" sz="2400" dirty="0"/>
              <a:t>. Plzeň: Fraus, 2005. ISBN 80-7238-394-9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Citováno  dne 5.9.2011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848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</TotalTime>
  <Words>531</Words>
  <Application>Microsoft Office PowerPoint</Application>
  <PresentationFormat>Předvádění na obrazovce (4:3)</PresentationFormat>
  <Paragraphs>148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YamatoPainting</vt:lpstr>
      <vt:lpstr>Motiv systému Office</vt:lpstr>
      <vt:lpstr>Název školy: ZŠ Klášterec nad Ohří, Krátká 676 Autor: Mgr. Veronika Kubincová Název materiálu: VY_32_INOVACE_1_12_ Opakování z 8. ročníku Číslo projektu: CZ.1.07/1.4.00/21.1115  </vt:lpstr>
      <vt:lpstr>Co si pamatuješ?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2) Správně doplň do tabulky</vt:lpstr>
      <vt:lpstr>3) K věku pachatele napiš zda je, či není trestně odpovědný.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si pamatuješ?</dc:title>
  <dc:creator>Kabinet</dc:creator>
  <cp:lastModifiedBy>Kabinet</cp:lastModifiedBy>
  <cp:revision>14</cp:revision>
  <dcterms:created xsi:type="dcterms:W3CDTF">2012-01-22T17:20:37Z</dcterms:created>
  <dcterms:modified xsi:type="dcterms:W3CDTF">2012-02-07T20:31:32Z</dcterms:modified>
</cp:coreProperties>
</file>