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5" r:id="rId3"/>
    <p:sldId id="256" r:id="rId4"/>
    <p:sldId id="257" r:id="rId5"/>
    <p:sldId id="259" r:id="rId6"/>
    <p:sldId id="260" r:id="rId7"/>
    <p:sldId id="261" r:id="rId8"/>
    <p:sldId id="262" r:id="rId9"/>
    <p:sldId id="258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0F6AC2-246C-487B-AAF7-CCD6ACCE17C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6E99CD-1702-4225-8D56-BE487B96DB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3555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C5E0-9262-49F9-80C6-136ACC1F8E45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B58CD-94FF-4802-B2F5-500811E58C6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41343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3286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5074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62028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99178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04234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2704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71956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7863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37771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4109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6C5E0-9262-49F9-80C6-136ACC1F8E45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B58CD-94FF-4802-B2F5-500811E58C6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901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VY_32_INOVACE_3_12_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Jsem občanem státu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K výkladu učiva na téma Já jako občan státu. Prezentace připomene základní údaje o ČR, vysvětlí pojmy stát, formy státu, státní občanství. Na konci prezentaci je úkol na práci s literaturou. Prezentaci lze použít i jako základ k zápisu do sešitu.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5390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2492896"/>
            <a:ext cx="7117180" cy="1470025"/>
          </a:xfrm>
        </p:spPr>
        <p:txBody>
          <a:bodyPr/>
          <a:lstStyle/>
          <a:p>
            <a:r>
              <a:rPr lang="cs-CZ" sz="44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Jsem občanem státu</a:t>
            </a:r>
            <a:endParaRPr lang="cs-CZ" sz="44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225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27" y="260648"/>
            <a:ext cx="7125113" cy="924475"/>
          </a:xfrm>
        </p:spPr>
        <p:txBody>
          <a:bodyPr/>
          <a:lstStyle/>
          <a:p>
            <a:r>
              <a:rPr lang="cs-CZ" sz="40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40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340768"/>
            <a:ext cx="8856984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ČR 	– je demokratický stát</a:t>
            </a:r>
          </a:p>
          <a:p>
            <a:r>
              <a:rPr lang="cs-CZ" sz="3000" dirty="0" smtClean="0"/>
              <a:t>	- leží uprostřed Evropy</a:t>
            </a:r>
          </a:p>
          <a:p>
            <a:r>
              <a:rPr lang="cs-CZ" sz="3000" dirty="0" smtClean="0"/>
              <a:t>	- vznikla 1.1.1993</a:t>
            </a:r>
          </a:p>
          <a:p>
            <a:r>
              <a:rPr lang="cs-CZ" sz="3000" dirty="0" smtClean="0"/>
              <a:t>	- Hlavní město – Praha</a:t>
            </a:r>
          </a:p>
          <a:p>
            <a:r>
              <a:rPr lang="cs-CZ" sz="3000" dirty="0" smtClean="0"/>
              <a:t>	- Měna: Česká koruna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000" dirty="0" smtClean="0"/>
              <a:t>Česká republika – Česko </a:t>
            </a:r>
          </a:p>
          <a:p>
            <a:r>
              <a:rPr lang="cs-CZ" sz="3000" dirty="0" smtClean="0"/>
              <a:t>mezinárodní </a:t>
            </a:r>
            <a:r>
              <a:rPr lang="cs-CZ" sz="3000" dirty="0" smtClean="0"/>
              <a:t>označení: </a:t>
            </a:r>
            <a:r>
              <a:rPr lang="cs-CZ" sz="3000" dirty="0" smtClean="0"/>
              <a:t>CZ </a:t>
            </a:r>
          </a:p>
          <a:p>
            <a:endParaRPr lang="cs-CZ" sz="30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0040" y="4293096"/>
            <a:ext cx="3164448" cy="2077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326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7125113" cy="924475"/>
          </a:xfrm>
        </p:spPr>
        <p:txBody>
          <a:bodyPr/>
          <a:lstStyle/>
          <a:p>
            <a:r>
              <a:rPr lang="cs-CZ" sz="4000" b="1" i="1" u="sng" dirty="0" smtClean="0"/>
              <a:t>STÁT</a:t>
            </a:r>
            <a:endParaRPr lang="cs-CZ" sz="4000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87129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Tvořen: ohraničeným územím, obyvateli, státní mocí</a:t>
            </a:r>
          </a:p>
          <a:p>
            <a:endParaRPr lang="cs-CZ" sz="3200" dirty="0"/>
          </a:p>
          <a:p>
            <a:r>
              <a:rPr lang="cs-CZ" sz="3200" dirty="0" smtClean="0"/>
              <a:t>Je to politická organizace, jeho státní moc je svrchovaná, není podřízená žádné vyšší autoritě.</a:t>
            </a:r>
            <a:endParaRPr lang="cs-CZ" sz="3200" dirty="0"/>
          </a:p>
        </p:txBody>
      </p:sp>
      <p:pic>
        <p:nvPicPr>
          <p:cNvPr id="2050" name="Picture 2" descr="C:\Users\Kabinet\AppData\Local\Temp\MP90042794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8946" y="4205738"/>
            <a:ext cx="3888432" cy="263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65943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7125113" cy="924475"/>
          </a:xfrm>
        </p:spPr>
        <p:txBody>
          <a:bodyPr/>
          <a:lstStyle/>
          <a:p>
            <a:r>
              <a:rPr lang="cs-CZ" sz="40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Formy států:</a:t>
            </a:r>
            <a:endParaRPr lang="cs-CZ" sz="40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772816"/>
            <a:ext cx="878497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UcParenR"/>
            </a:pPr>
            <a:r>
              <a:rPr lang="cs-CZ" sz="3200" b="1" dirty="0" smtClean="0"/>
              <a:t>   demokratické</a:t>
            </a:r>
          </a:p>
          <a:p>
            <a:pPr marL="514350" indent="-514350">
              <a:buAutoNum type="alphaUcParenR"/>
            </a:pPr>
            <a:endParaRPr lang="cs-CZ" sz="3200" b="1" dirty="0" smtClean="0"/>
          </a:p>
          <a:p>
            <a:r>
              <a:rPr lang="cs-CZ" sz="3200" b="1" dirty="0"/>
              <a:t>	</a:t>
            </a:r>
            <a:r>
              <a:rPr lang="cs-CZ" sz="3200" b="1" dirty="0" smtClean="0"/>
              <a:t>nedemokratické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pPr marL="514350" indent="-514350">
              <a:buAutoNum type="alphaUcParenR" startAt="2"/>
            </a:pPr>
            <a:r>
              <a:rPr lang="cs-CZ" sz="3200" b="1" dirty="0" smtClean="0"/>
              <a:t>    republika</a:t>
            </a:r>
          </a:p>
          <a:p>
            <a:endParaRPr lang="cs-CZ" sz="3200" b="1" dirty="0"/>
          </a:p>
          <a:p>
            <a:r>
              <a:rPr lang="cs-CZ" sz="3200" b="1" dirty="0" smtClean="0"/>
              <a:t>       monarchie</a:t>
            </a:r>
            <a:endParaRPr lang="cs-CZ" sz="3200" b="1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873665" y="2060848"/>
            <a:ext cx="360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873665" y="2060848"/>
            <a:ext cx="277002" cy="88703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832101" y="4581128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832101" y="4581128"/>
            <a:ext cx="427531" cy="8640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788843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7125113" cy="924475"/>
          </a:xfrm>
        </p:spPr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REPUBLIKA A JEJÍ DĚLENÍ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96752"/>
            <a:ext cx="87129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Nejvyšší představitel státu je do čela volen : a) přímo občany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b) parlamentem</a:t>
            </a:r>
          </a:p>
          <a:p>
            <a:endParaRPr lang="cs-CZ" sz="3200" dirty="0"/>
          </a:p>
          <a:p>
            <a:r>
              <a:rPr lang="cs-CZ" sz="3200" dirty="0" smtClean="0"/>
              <a:t>Dělení:</a:t>
            </a:r>
          </a:p>
          <a:p>
            <a:pPr marL="514350" indent="-514350">
              <a:buAutoNum type="arabicParenR"/>
            </a:pPr>
            <a:r>
              <a:rPr lang="cs-CZ" sz="3200" b="1" i="1" u="sng" dirty="0" smtClean="0"/>
              <a:t>Parlamentní r.: </a:t>
            </a:r>
            <a:r>
              <a:rPr lang="cs-CZ" sz="3200" dirty="0" smtClean="0"/>
              <a:t>ze státních orgánů je nejsilnější parlament a vláda. </a:t>
            </a:r>
            <a:r>
              <a:rPr lang="cs-CZ" sz="3200" dirty="0" smtClean="0"/>
              <a:t>(ČR</a:t>
            </a:r>
            <a:r>
              <a:rPr lang="cs-CZ" sz="3200" dirty="0" smtClean="0"/>
              <a:t>, Německo)</a:t>
            </a:r>
          </a:p>
          <a:p>
            <a:pPr marL="514350" indent="-514350">
              <a:buAutoNum type="arabicParenR"/>
            </a:pPr>
            <a:r>
              <a:rPr lang="cs-CZ" sz="3200" b="1" i="1" u="sng" dirty="0" smtClean="0"/>
              <a:t>Prezidentská r.: </a:t>
            </a:r>
            <a:r>
              <a:rPr lang="cs-CZ" sz="3200" dirty="0" smtClean="0"/>
              <a:t>prezident má silnější postavení než parlament (USA)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658354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40960" cy="924475"/>
          </a:xfrm>
        </p:spPr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MONARCHIE A JEJÍ DĚLENÍ: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84969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monarchii je dědičný nárok na trůn.</a:t>
            </a:r>
          </a:p>
          <a:p>
            <a:endParaRPr lang="cs-CZ" sz="3200" dirty="0"/>
          </a:p>
          <a:p>
            <a:r>
              <a:rPr lang="cs-CZ" sz="3200" dirty="0" smtClean="0"/>
              <a:t>Typy:</a:t>
            </a:r>
          </a:p>
          <a:p>
            <a:pPr marL="514350" indent="-514350">
              <a:buAutoNum type="arabicParenR"/>
            </a:pPr>
            <a:r>
              <a:rPr lang="cs-CZ" sz="3200" b="1" i="1" u="sng" dirty="0" smtClean="0"/>
              <a:t>Absolutní m.: </a:t>
            </a:r>
            <a:r>
              <a:rPr lang="cs-CZ" sz="3200" dirty="0" smtClean="0"/>
              <a:t>vláda panovníka není ničím omezena</a:t>
            </a:r>
          </a:p>
          <a:p>
            <a:pPr marL="514350" indent="-514350">
              <a:buAutoNum type="arabicParenR"/>
            </a:pPr>
            <a:r>
              <a:rPr lang="cs-CZ" sz="3200" b="1" i="1" u="sng" dirty="0" smtClean="0"/>
              <a:t>Konstituční m.: </a:t>
            </a:r>
            <a:r>
              <a:rPr lang="cs-CZ" sz="3200" dirty="0" smtClean="0"/>
              <a:t>moc panovníka je rozdělena s mocí parlamentu, vlády</a:t>
            </a:r>
          </a:p>
          <a:p>
            <a:pPr marL="514350" indent="-514350">
              <a:buAutoNum type="arabicParenR"/>
            </a:pPr>
            <a:r>
              <a:rPr lang="cs-CZ" sz="3200" b="1" i="1" u="sng" dirty="0" smtClean="0"/>
              <a:t>Teokracie: </a:t>
            </a:r>
            <a:r>
              <a:rPr lang="cs-CZ" sz="3200" dirty="0" smtClean="0"/>
              <a:t>státní moc je odvozena „z boží vůle“, moc má církev nebo zbožštělý panovník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938828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7125113" cy="924475"/>
          </a:xfrm>
        </p:spPr>
        <p:txBody>
          <a:bodyPr/>
          <a:lstStyle/>
          <a:p>
            <a:r>
              <a:rPr lang="cs-CZ" sz="40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 občanství</a:t>
            </a:r>
            <a:endParaRPr lang="cs-CZ" sz="40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856895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de o právní vztah mezi občanem a státem.</a:t>
            </a:r>
          </a:p>
          <a:p>
            <a:endParaRPr lang="cs-CZ" sz="3200" dirty="0"/>
          </a:p>
          <a:p>
            <a:r>
              <a:rPr lang="cs-CZ" sz="3200" b="1" i="1" u="sng" dirty="0" smtClean="0"/>
              <a:t>Získáme ho: </a:t>
            </a:r>
            <a:r>
              <a:rPr lang="cs-CZ" sz="3200" dirty="0" smtClean="0"/>
              <a:t>narozením, osvojením, určením otcovství, nalezením na území ČR, prohlášením</a:t>
            </a:r>
          </a:p>
          <a:p>
            <a:endParaRPr lang="cs-CZ" sz="3200" dirty="0" smtClean="0"/>
          </a:p>
          <a:p>
            <a:r>
              <a:rPr lang="cs-CZ" sz="3200" b="1" i="1" u="sng" dirty="0" smtClean="0"/>
              <a:t>Doklady</a:t>
            </a:r>
            <a:r>
              <a:rPr lang="cs-CZ" sz="3200" dirty="0" smtClean="0"/>
              <a:t> sloužící k prokázání občanství jsou občanský průkaz, pas, osvědčení o státním občanství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280667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7125113" cy="924475"/>
          </a:xfrm>
        </p:spPr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POJMY: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856895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</a:t>
            </a:r>
            <a:r>
              <a:rPr lang="cs-CZ" sz="3200" dirty="0" smtClean="0"/>
              <a:t>literatuře či </a:t>
            </a:r>
            <a:r>
              <a:rPr lang="cs-CZ" sz="3200" dirty="0" smtClean="0"/>
              <a:t>na internetu najdi vysvětlení k pojmům:</a:t>
            </a:r>
          </a:p>
          <a:p>
            <a:endParaRPr lang="cs-CZ" sz="3200" dirty="0" smtClean="0"/>
          </a:p>
          <a:p>
            <a:r>
              <a:rPr lang="cs-CZ" sz="3200" dirty="0" smtClean="0"/>
              <a:t>Migrace</a:t>
            </a:r>
          </a:p>
          <a:p>
            <a:r>
              <a:rPr lang="cs-CZ" sz="3200" dirty="0" smtClean="0"/>
              <a:t>Emigrace</a:t>
            </a:r>
          </a:p>
          <a:p>
            <a:r>
              <a:rPr lang="cs-CZ" sz="3200" dirty="0" smtClean="0"/>
              <a:t>Imigrace</a:t>
            </a:r>
          </a:p>
          <a:p>
            <a:r>
              <a:rPr lang="cs-CZ" sz="3200" dirty="0" smtClean="0"/>
              <a:t>Exil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119025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125113" cy="92447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9422" y="1052736"/>
            <a:ext cx="856895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0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JANOŠKOVÁ, </a:t>
            </a:r>
            <a:r>
              <a:rPr lang="cs-CZ" sz="2000" dirty="0" smtClean="0">
                <a:solidFill>
                  <a:prstClr val="black"/>
                </a:solidFill>
              </a:rPr>
              <a:t>D. a </a:t>
            </a:r>
            <a:r>
              <a:rPr lang="cs-CZ" sz="2000" dirty="0">
                <a:solidFill>
                  <a:prstClr val="black"/>
                </a:solidFill>
              </a:rPr>
              <a:t>kol. autorů.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</a:t>
            </a:r>
            <a:r>
              <a:rPr lang="cs-CZ" sz="2000" i="1">
                <a:solidFill>
                  <a:prstClr val="black"/>
                </a:solidFill>
              </a:rPr>
              <a:t>výchova </a:t>
            </a:r>
            <a:r>
              <a:rPr lang="cs-CZ" sz="2000" i="1" smtClean="0">
                <a:solidFill>
                  <a:prstClr val="black"/>
                </a:solidFill>
              </a:rPr>
              <a:t>9, </a:t>
            </a:r>
            <a:r>
              <a:rPr lang="cs-CZ" sz="2000" i="1" dirty="0">
                <a:solidFill>
                  <a:prstClr val="black"/>
                </a:solidFill>
              </a:rPr>
              <a:t>učebnice pro základní školy a víceletá gymnázia.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000" i="1" dirty="0">
                <a:solidFill>
                  <a:prstClr val="black"/>
                </a:solidFill>
              </a:rPr>
              <a:t>Občanská výchova </a:t>
            </a:r>
            <a:r>
              <a:rPr lang="cs-CZ" sz="2000" i="1" dirty="0" smtClean="0">
                <a:solidFill>
                  <a:prstClr val="black"/>
                </a:solidFill>
              </a:rPr>
              <a:t>9, </a:t>
            </a:r>
            <a:r>
              <a:rPr lang="cs-CZ" sz="2000" i="1" dirty="0">
                <a:solidFill>
                  <a:prstClr val="black"/>
                </a:solidFill>
              </a:rPr>
              <a:t>Rodinná výchova 9, příručka pro učitele.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2007. ISBN 978-80-7238-529-4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i="1" dirty="0" smtClean="0">
                <a:solidFill>
                  <a:prstClr val="black"/>
                </a:solidFill>
              </a:rPr>
              <a:t>Citováno dne 13.9.2011</a:t>
            </a:r>
            <a:endParaRPr lang="cs-CZ" sz="2000" i="1" dirty="0">
              <a:solidFill>
                <a:prstClr val="black"/>
              </a:solidFill>
            </a:endParaRP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436844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269</TotalTime>
  <Words>366</Words>
  <Application>Microsoft Office PowerPoint</Application>
  <PresentationFormat>Předvádění na obrazovce (4:3)</PresentationFormat>
  <Paragraphs>61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Summer</vt:lpstr>
      <vt:lpstr>Motiv systému Office</vt:lpstr>
      <vt:lpstr>Název školy: ZŠ Klášterec nad Ohří, Krátká 676 Autor: Mgr. Veronika Kubincová Název materiálu: VY_32_INOVACE_3_12_ Jsem občanem státu Číslo projektu: CZ.1.07/1.4.00/21.1115  </vt:lpstr>
      <vt:lpstr>Jsem občanem státu</vt:lpstr>
      <vt:lpstr>Česká republika</vt:lpstr>
      <vt:lpstr>STÁT</vt:lpstr>
      <vt:lpstr>Formy států:</vt:lpstr>
      <vt:lpstr>REPUBLIKA A JEJÍ DĚLENÍ</vt:lpstr>
      <vt:lpstr>MONARCHIE A JEJÍ DĚLENÍ:</vt:lpstr>
      <vt:lpstr>Státní občanství</vt:lpstr>
      <vt:lpstr>POJMY: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Jsem občanem státu</dc:title>
  <dc:creator>Kabinet</dc:creator>
  <cp:lastModifiedBy>expert</cp:lastModifiedBy>
  <cp:revision>19</cp:revision>
  <dcterms:created xsi:type="dcterms:W3CDTF">2012-01-03T19:34:46Z</dcterms:created>
  <dcterms:modified xsi:type="dcterms:W3CDTF">2012-03-13T08:19:53Z</dcterms:modified>
</cp:coreProperties>
</file>