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8101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26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9563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0804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649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3838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918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930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83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844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6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5860">
              <a:srgbClr val="00B0F0"/>
            </a:gs>
            <a:gs pos="5400">
              <a:srgbClr val="FFFF00"/>
            </a:gs>
            <a:gs pos="0">
              <a:schemeClr val="bg1">
                <a:tint val="40000"/>
                <a:satMod val="350000"/>
              </a:schemeClr>
            </a:gs>
            <a:gs pos="40000">
              <a:schemeClr val="bg1">
                <a:tint val="45000"/>
                <a:shade val="99000"/>
                <a:satMod val="350000"/>
              </a:schemeClr>
            </a:gs>
            <a:gs pos="100000">
              <a:schemeClr val="bg1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8F9FFEE-DE99-409D-9F04-C25D9B6D1E98}" type="datetimeFigureOut">
              <a:rPr lang="cs-CZ" smtClean="0"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D10CC-D26C-4882-8C0B-089CD7FB83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8671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s/prazsky-hrad/poklad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z="3200" b="1" smtClean="0"/>
              <a:t>VY_32_INOVACE_42B_KORUNOVAČNÍ </a:t>
            </a:r>
            <a:r>
              <a:rPr lang="cs-CZ" sz="3200" b="1" dirty="0" smtClean="0"/>
              <a:t>KLENOTY ČESKÝCH KRÁLŮ</a:t>
            </a:r>
            <a:endParaRPr lang="cs-CZ" sz="3200" b="1" dirty="0"/>
          </a:p>
        </p:txBody>
      </p:sp>
      <p:pic>
        <p:nvPicPr>
          <p:cNvPr id="4915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611188" y="1484313"/>
            <a:ext cx="7993062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2400">
                <a:cs typeface="Arial" charset="0"/>
              </a:rPr>
              <a:t>Základní škola a Mateřská škola Choustník, okres Tábor</a:t>
            </a:r>
            <a:endParaRPr lang="cs-CZ" sz="2400">
              <a:latin typeface="Calibri" pitchFamily="34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9004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760"/>
            <a:ext cx="7776864" cy="2304255"/>
          </a:xfrm>
        </p:spPr>
        <p:txBody>
          <a:bodyPr>
            <a:noAutofit/>
          </a:bodyPr>
          <a:lstStyle/>
          <a:p>
            <a:r>
              <a:rPr lang="cs-CZ" sz="6600" dirty="0" smtClean="0">
                <a:solidFill>
                  <a:schemeClr val="accent1"/>
                </a:solidFill>
              </a:rPr>
              <a:t>Korunovační klenoty českých králů</a:t>
            </a:r>
            <a:endParaRPr lang="cs-CZ" sz="6600" dirty="0"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984" y="2276872"/>
            <a:ext cx="6022032" cy="3602466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939600" y="5879338"/>
            <a:ext cx="72648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2011-01-11</a:t>
            </a:r>
            <a:r>
              <a:rPr lang="en-US" dirty="0" smtClean="0"/>
              <a:t>] </a:t>
            </a:r>
            <a:r>
              <a:rPr lang="cs-CZ" dirty="0" smtClean="0"/>
              <a:t>http</a:t>
            </a:r>
            <a:r>
              <a:rPr lang="cs-CZ" dirty="0"/>
              <a:t>://www.hrad.cz/cs/prazsky-hrad/poklady/korunovacni-klenoty/index.shtml</a:t>
            </a:r>
          </a:p>
        </p:txBody>
      </p:sp>
    </p:spTree>
    <p:extLst>
      <p:ext uri="{BB962C8B-B14F-4D97-AF65-F5344CB8AC3E}">
        <p14:creationId xmlns:p14="http://schemas.microsoft.com/office/powerpoint/2010/main" val="32764445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>
                <a:solidFill>
                  <a:schemeClr val="accent1"/>
                </a:solidFill>
              </a:rPr>
              <a:t>Svatováclavská </a:t>
            </a:r>
            <a:r>
              <a:rPr lang="cs-CZ" sz="6000" dirty="0" smtClean="0">
                <a:solidFill>
                  <a:schemeClr val="accent1"/>
                </a:solidFill>
              </a:rPr>
              <a:t>koruna</a:t>
            </a:r>
            <a:endParaRPr lang="cs-CZ" sz="60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038600" cy="485740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dirty="0" smtClean="0"/>
              <a:t>- klenot </a:t>
            </a:r>
            <a:r>
              <a:rPr lang="cs-CZ" dirty="0"/>
              <a:t>zhotovený ze zlata vysoké ryzosti (21 - 22 karátů),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zdobená </a:t>
            </a:r>
            <a:r>
              <a:rPr lang="cs-CZ" dirty="0"/>
              <a:t>drahými kameny a </a:t>
            </a:r>
            <a:r>
              <a:rPr lang="cs-CZ" dirty="0" smtClean="0"/>
              <a:t>perlami, 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- 2, 5 </a:t>
            </a:r>
            <a:r>
              <a:rPr lang="cs-CZ" dirty="0" smtClean="0"/>
              <a:t>kg,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 vysoká </a:t>
            </a:r>
            <a:r>
              <a:rPr lang="cs-CZ" dirty="0"/>
              <a:t>19 </a:t>
            </a:r>
            <a:r>
              <a:rPr lang="cs-CZ" dirty="0" smtClean="0"/>
              <a:t>cm,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-  </a:t>
            </a:r>
            <a:r>
              <a:rPr lang="cs-CZ" dirty="0"/>
              <a:t>k</a:t>
            </a:r>
            <a:r>
              <a:rPr lang="cs-CZ" dirty="0" smtClean="0"/>
              <a:t>e </a:t>
            </a:r>
            <a:r>
              <a:rPr lang="cs-CZ" dirty="0"/>
              <a:t>své korunovaci v roce 1347 ji dal zhotovit Karel </a:t>
            </a:r>
            <a:r>
              <a:rPr lang="cs-CZ" dirty="0" smtClean="0"/>
              <a:t>IV. 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9992" y="1556792"/>
            <a:ext cx="4445768" cy="3661221"/>
          </a:xfrm>
        </p:spPr>
      </p:pic>
      <p:sp>
        <p:nvSpPr>
          <p:cNvPr id="4" name="Obdélník 3"/>
          <p:cNvSpPr/>
          <p:nvPr/>
        </p:nvSpPr>
        <p:spPr>
          <a:xfrm>
            <a:off x="4139952" y="5733256"/>
            <a:ext cx="5337878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dirty="0"/>
              <a:t>[</a:t>
            </a:r>
            <a:r>
              <a:rPr lang="en-US" dirty="0" err="1"/>
              <a:t>cit</a:t>
            </a:r>
            <a:r>
              <a:rPr lang="cs-CZ" dirty="0"/>
              <a:t>  </a:t>
            </a:r>
            <a:r>
              <a:rPr lang="cs-CZ" dirty="0" smtClean="0"/>
              <a:t>2011-01-11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en-US" dirty="0">
                <a:hlinkClick r:id="rId3"/>
              </a:rPr>
              <a:t>http://www.hrad.cz/cs/prazsky-hrad/poklady</a:t>
            </a:r>
            <a:r>
              <a:rPr lang="en-US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en-US" dirty="0" err="1" smtClean="0"/>
              <a:t>korunovacni-klenoty</a:t>
            </a:r>
            <a:r>
              <a:rPr lang="en-US" dirty="0" smtClean="0"/>
              <a:t>/svatovaclavska-koruna.shtml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6194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11560" y="548680"/>
            <a:ext cx="770485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2800" dirty="0" smtClean="0"/>
              <a:t>Na koruně je celkem 19 safírů, 44 spinelů, 1 rubín, 30 smaragdů a 20 perel.</a:t>
            </a:r>
          </a:p>
          <a:p>
            <a:endParaRPr lang="cs-CZ" sz="2800" dirty="0" smtClean="0"/>
          </a:p>
          <a:p>
            <a:r>
              <a:rPr lang="cs-CZ" sz="2800" dirty="0" smtClean="0"/>
              <a:t>Podle příkazu Karla IV. měla být nová královská koruna trvale uložena ve Svatovítské katedrále. </a:t>
            </a:r>
          </a:p>
          <a:p>
            <a:endParaRPr lang="cs-CZ" sz="2800" dirty="0" smtClean="0"/>
          </a:p>
          <a:p>
            <a:r>
              <a:rPr lang="cs-CZ" sz="2800" dirty="0" smtClean="0"/>
              <a:t>Ale už první Karlův nástupce, jeho syn Václav IV. zřejmě počátkem 15. století dal korunovační klenoty převézt na hrad Karlštejn, kde měly být v neklidných dobách sporů o vládu lépe chráněny.</a:t>
            </a:r>
          </a:p>
          <a:p>
            <a:endParaRPr lang="cs-CZ" sz="2800" dirty="0" smtClean="0"/>
          </a:p>
          <a:p>
            <a:r>
              <a:rPr lang="cs-CZ" sz="2800" dirty="0" smtClean="0"/>
              <a:t>Ale ať byly uloženy kdekoliv, na Karlštejně nebo ve Vídni, ke královské korunovaci byly vždy převáženy do Čech, na Pražský hrad.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4321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1">
      <a:dk1>
        <a:srgbClr val="4A6617"/>
      </a:dk1>
      <a:lt1>
        <a:srgbClr val="C6E58F"/>
      </a:lt1>
      <a:dk2>
        <a:srgbClr val="AAD957"/>
      </a:dk2>
      <a:lt2>
        <a:srgbClr val="E2F2C7"/>
      </a:lt2>
      <a:accent1>
        <a:srgbClr val="31440F"/>
      </a:accent1>
      <a:accent2>
        <a:srgbClr val="AAD957"/>
      </a:accent2>
      <a:accent3>
        <a:srgbClr val="FFC000"/>
      </a:accent3>
      <a:accent4>
        <a:srgbClr val="FF0000"/>
      </a:accent4>
      <a:accent5>
        <a:srgbClr val="92D050"/>
      </a:accent5>
      <a:accent6>
        <a:srgbClr val="4A6617"/>
      </a:accent6>
      <a:hlink>
        <a:srgbClr val="3399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176</Words>
  <Application>Microsoft Office PowerPoint</Application>
  <PresentationFormat>Předvádění na obrazovce (4:3)</PresentationFormat>
  <Paragraphs>20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VY_32_INOVACE_42B_KORUNOVAČNÍ KLENOTY ČESKÝCH KRÁLŮ</vt:lpstr>
      <vt:lpstr>Korunovační klenoty českých králů</vt:lpstr>
      <vt:lpstr>Svatováclavská koruna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Korunovační klenoty</dc:title>
  <dc:creator>Míková</dc:creator>
  <cp:lastModifiedBy>Martin Králík</cp:lastModifiedBy>
  <cp:revision>17</cp:revision>
  <dcterms:created xsi:type="dcterms:W3CDTF">2011-01-26T19:08:24Z</dcterms:created>
  <dcterms:modified xsi:type="dcterms:W3CDTF">2012-03-12T21:26:01Z</dcterms:modified>
</cp:coreProperties>
</file>