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4"/>
  </p:notesMasterIdLst>
  <p:sldIdLst>
    <p:sldId id="269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FD278A-8BAF-4C20-B66D-18E4D24DE2F9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02E4F8-9E29-4819-94DE-645899689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467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61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64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265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057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072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223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569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13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642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71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12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1349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869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398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643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7387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1251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836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7810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3366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8669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59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88D30-8B2D-455F-BAF1-F58A4E6E893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ADA81-5C30-46C9-93CF-AA9DDFD1E1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013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787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vropsk%C3%A1_unie" TargetMode="Externa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VY_32_INOVACE_4_12_EU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, symboly EU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výkladu a seznámení s učivem na téma Symboly Evropské unie. Připomene žákovi symboly evropské unie, jejich vzhled, význam a symboliku.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lze použít i k zápisu probrané látky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85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62880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EVROPSKÁ UNIE</a:t>
            </a:r>
            <a:endParaRPr lang="cs-CZ" sz="6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653136"/>
            <a:ext cx="7520880" cy="1752600"/>
          </a:xfrm>
        </p:spPr>
        <p:txBody>
          <a:bodyPr>
            <a:normAutofit/>
          </a:bodyPr>
          <a:lstStyle/>
          <a:p>
            <a:pPr algn="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Symboly EU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27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EVROPSKÁ UNIE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44824"/>
            <a:ext cx="7992888" cy="35394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  <a:latin typeface="Century" pitchFamily="18" charset="0"/>
              </a:rPr>
              <a:t>	EVROPSKÁ UNIE není státem, přesto má své symboly, ekvivalenty státních symbolů. </a:t>
            </a:r>
          </a:p>
          <a:p>
            <a:r>
              <a:rPr lang="cs-CZ" sz="3200" b="1" dirty="0" smtClean="0">
                <a:solidFill>
                  <a:schemeClr val="tx2"/>
                </a:solidFill>
                <a:latin typeface="Century" pitchFamily="18" charset="0"/>
              </a:rPr>
              <a:t>	Nejsou to symboly státu, nýbrž symboly  unie států. </a:t>
            </a:r>
            <a:r>
              <a:rPr lang="cs-CZ" sz="3200" b="1" dirty="0">
                <a:solidFill>
                  <a:schemeClr val="tx2"/>
                </a:solidFill>
                <a:latin typeface="Century" pitchFamily="18" charset="0"/>
              </a:rPr>
              <a:t>J</a:t>
            </a:r>
            <a:r>
              <a:rPr lang="cs-CZ" sz="3200" b="1" dirty="0" smtClean="0">
                <a:solidFill>
                  <a:schemeClr val="tx2"/>
                </a:solidFill>
                <a:latin typeface="Century" pitchFamily="18" charset="0"/>
              </a:rPr>
              <a:t>ak praví motto unie, představují evropskou jednotu a rozmanitost</a:t>
            </a:r>
            <a:r>
              <a:rPr lang="cs-CZ" sz="3200" b="1" dirty="0" smtClean="0">
                <a:solidFill>
                  <a:schemeClr val="tx2"/>
                </a:solidFill>
                <a:latin typeface="Comic Sans MS" pitchFamily="66" charset="0"/>
              </a:rPr>
              <a:t>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157192"/>
            <a:ext cx="1543050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2027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EU a ČR</a:t>
            </a:r>
            <a:endParaRPr lang="cs-CZ" dirty="0"/>
          </a:p>
        </p:txBody>
      </p:sp>
      <p:pic>
        <p:nvPicPr>
          <p:cNvPr id="1028" name="Picture 4" descr="C:\Users\Kabinet\AppData\Local\Temp\MM90017824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785" y="4581128"/>
            <a:ext cx="2265784" cy="226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772816"/>
            <a:ext cx="8784976" cy="255454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Evropská unie má v současnosti 27 členů. (evropských států)</a:t>
            </a:r>
          </a:p>
          <a:p>
            <a:endParaRPr lang="cs-CZ" sz="3200" dirty="0">
              <a:solidFill>
                <a:schemeClr val="tx1"/>
              </a:solidFill>
            </a:endParaRPr>
          </a:p>
          <a:p>
            <a:r>
              <a:rPr lang="cs-CZ" sz="3200" dirty="0">
                <a:solidFill>
                  <a:schemeClr val="tx1"/>
                </a:solidFill>
              </a:rPr>
              <a:t>Č</a:t>
            </a:r>
            <a:r>
              <a:rPr lang="cs-CZ" sz="3200" dirty="0" smtClean="0">
                <a:solidFill>
                  <a:schemeClr val="tx1"/>
                </a:solidFill>
              </a:rPr>
              <a:t>R požádala o členství roku 1996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Do EU vstoupila roku 2004.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5273625"/>
            <a:ext cx="38164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Zajímavost: </a:t>
            </a:r>
            <a:r>
              <a:rPr lang="cs-CZ" sz="2800" dirty="0"/>
              <a:t>Kostka cukru byla zvolena </a:t>
            </a:r>
            <a:r>
              <a:rPr lang="cs-CZ" sz="2800" dirty="0" smtClean="0"/>
              <a:t>jako </a:t>
            </a:r>
            <a:r>
              <a:rPr lang="cs-CZ" sz="2800" dirty="0"/>
              <a:t>symbol </a:t>
            </a:r>
            <a:r>
              <a:rPr lang="cs-CZ" sz="2800" dirty="0" smtClean="0"/>
              <a:t>předsednictví ČR v  </a:t>
            </a:r>
            <a:r>
              <a:rPr lang="cs-CZ" sz="2800" dirty="0">
                <a:hlinkClick r:id="rId3" tooltip="Evropská unie"/>
              </a:rPr>
              <a:t>EU</a:t>
            </a:r>
            <a:endParaRPr lang="cs-CZ" sz="2800" i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045" y="5273625"/>
            <a:ext cx="17526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4192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SYMBOLY EU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1988840"/>
            <a:ext cx="4464496" cy="45243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Evropská unie má </a:t>
            </a:r>
            <a:r>
              <a:rPr lang="cs-CZ" sz="3200" dirty="0"/>
              <a:t>svou vlajku, hymnu, měnu, významný den i motto</a:t>
            </a:r>
            <a:r>
              <a:rPr lang="cs-CZ" sz="3200" dirty="0" smtClean="0"/>
              <a:t>.</a:t>
            </a:r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Symboly </a:t>
            </a:r>
            <a:r>
              <a:rPr lang="cs-CZ" sz="3200" dirty="0"/>
              <a:t>vzbuzují pocit </a:t>
            </a:r>
            <a:r>
              <a:rPr lang="cs-CZ" sz="3200" dirty="0" smtClean="0"/>
              <a:t>sounáležitosti.</a:t>
            </a:r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Nejsou to </a:t>
            </a:r>
            <a:r>
              <a:rPr lang="cs-CZ" sz="3200" dirty="0"/>
              <a:t>symboly státu, nýbrž </a:t>
            </a:r>
            <a:r>
              <a:rPr lang="cs-CZ" sz="3200" dirty="0" smtClean="0"/>
              <a:t>symboly </a:t>
            </a:r>
            <a:r>
              <a:rPr lang="cs-CZ" sz="3200" dirty="0"/>
              <a:t>unie </a:t>
            </a:r>
            <a:r>
              <a:rPr lang="cs-CZ" sz="3200" dirty="0" smtClean="0"/>
              <a:t>států.</a:t>
            </a:r>
            <a:endParaRPr lang="cs-CZ" sz="3200" dirty="0"/>
          </a:p>
        </p:txBody>
      </p:sp>
      <p:pic>
        <p:nvPicPr>
          <p:cNvPr id="2050" name="Picture 2" descr="C:\Users\Kabinet\AppData\Local\Temp\MP90042802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88840"/>
            <a:ext cx="4211960" cy="4524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35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92" y="116632"/>
            <a:ext cx="4211960" cy="11430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EVROPSKÁ VLAJKA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276872"/>
            <a:ext cx="8640960" cy="390876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	</a:t>
            </a:r>
            <a:r>
              <a:rPr lang="cs-CZ" sz="3200" b="1" i="1" dirty="0" smtClean="0">
                <a:solidFill>
                  <a:schemeClr val="tx1"/>
                </a:solidFill>
              </a:rPr>
              <a:t>Vlajka </a:t>
            </a:r>
            <a:r>
              <a:rPr lang="cs-CZ" sz="3200" b="1" i="1" dirty="0">
                <a:solidFill>
                  <a:schemeClr val="tx1"/>
                </a:solidFill>
              </a:rPr>
              <a:t>byla přijata jako evropský symbol již v roce </a:t>
            </a:r>
            <a:r>
              <a:rPr lang="cs-CZ" sz="3200" b="1" i="1" dirty="0" smtClean="0">
                <a:solidFill>
                  <a:schemeClr val="tx1"/>
                </a:solidFill>
              </a:rPr>
              <a:t>1955.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Modrá barva = naděje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12 hvězd = znak úplnosti a dokonalosti </a:t>
            </a:r>
            <a:r>
              <a:rPr lang="cs-CZ" sz="3200" b="1" i="1" dirty="0" smtClean="0">
                <a:solidFill>
                  <a:schemeClr val="tx1"/>
                </a:solidFill>
              </a:rPr>
              <a:t>(rok má 12 měsíců, ciferník 12 čísel)</a:t>
            </a:r>
          </a:p>
          <a:p>
            <a:endParaRPr lang="cs-CZ" sz="3200" b="1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Je dobrým zvykem, že modrá vlajka s dvanácti hvězdami visí před sídlem prezidenta a vlády členských zemí unie</a:t>
            </a:r>
            <a:r>
              <a:rPr lang="cs-CZ" sz="2800" i="1" dirty="0" smtClean="0">
                <a:solidFill>
                  <a:schemeClr val="tx1"/>
                </a:solidFill>
              </a:rPr>
              <a:t>.</a:t>
            </a:r>
            <a:endParaRPr lang="cs-CZ" sz="2800" i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Kabinet\AppData\Local\Temp\MP9003994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177" y="-1279"/>
            <a:ext cx="3901440" cy="227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059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DEN EVROPY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700808"/>
            <a:ext cx="8856984" cy="403187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schemeClr val="tx1"/>
                </a:solidFill>
              </a:rPr>
              <a:t>9. května</a:t>
            </a:r>
          </a:p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Jako vzpomínka na konec 2. světové války</a:t>
            </a:r>
          </a:p>
          <a:p>
            <a:pPr marL="457200" indent="-457200">
              <a:buFontTx/>
              <a:buChar char="-"/>
            </a:pPr>
            <a:r>
              <a:rPr lang="cs-CZ" sz="3200" dirty="0">
                <a:solidFill>
                  <a:schemeClr val="tx1"/>
                </a:solidFill>
              </a:rPr>
              <a:t>Robert </a:t>
            </a:r>
            <a:r>
              <a:rPr lang="cs-CZ" sz="3200" dirty="0" err="1" smtClean="0">
                <a:solidFill>
                  <a:schemeClr val="tx1"/>
                </a:solidFill>
              </a:rPr>
              <a:t>Schuman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>
                <a:solidFill>
                  <a:schemeClr val="tx1"/>
                </a:solidFill>
              </a:rPr>
              <a:t>poprvé veřejně přednesl svůj návrh na založení Evropského společenství uhlí a </a:t>
            </a:r>
            <a:r>
              <a:rPr lang="cs-CZ" sz="3200" dirty="0" smtClean="0">
                <a:solidFill>
                  <a:schemeClr val="tx1"/>
                </a:solidFill>
              </a:rPr>
              <a:t>oceli.</a:t>
            </a:r>
          </a:p>
          <a:p>
            <a:endParaRPr lang="cs-CZ" sz="3200" dirty="0" smtClean="0">
              <a:solidFill>
                <a:schemeClr val="tx1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3200" b="1" dirty="0">
                <a:solidFill>
                  <a:schemeClr val="tx1"/>
                </a:solidFill>
              </a:rPr>
              <a:t>DEN EVROPY – je příležitostí přiblížit „EU“ občanům. </a:t>
            </a:r>
          </a:p>
        </p:txBody>
      </p:sp>
      <p:pic>
        <p:nvPicPr>
          <p:cNvPr id="4" name="Obrázek 3" descr="euwe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184" y="5301208"/>
            <a:ext cx="2754025" cy="1377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82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EVROPSKÁ HYMNA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8856984" cy="353943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  <a:latin typeface="Comic Sans MS" pitchFamily="66" charset="0"/>
              </a:rPr>
              <a:t>„</a:t>
            </a:r>
            <a:r>
              <a:rPr lang="cs-CZ" sz="3200" b="1" i="1" dirty="0" smtClean="0">
                <a:solidFill>
                  <a:srgbClr val="FF0000"/>
                </a:solidFill>
              </a:rPr>
              <a:t>Óda </a:t>
            </a:r>
            <a:r>
              <a:rPr lang="cs-CZ" sz="3200" b="1" i="1" dirty="0">
                <a:solidFill>
                  <a:srgbClr val="FF0000"/>
                </a:solidFill>
              </a:rPr>
              <a:t>na radost“  </a:t>
            </a:r>
            <a:r>
              <a:rPr lang="cs-CZ" sz="3200" b="1" dirty="0">
                <a:solidFill>
                  <a:schemeClr val="tx1"/>
                </a:solidFill>
              </a:rPr>
              <a:t>z Deváté symfonie Ludwiga van Beethovena. </a:t>
            </a:r>
            <a:endParaRPr lang="cs-CZ" sz="3200" b="1" dirty="0" smtClean="0">
              <a:solidFill>
                <a:schemeClr val="tx1"/>
              </a:solidFill>
            </a:endParaRPr>
          </a:p>
          <a:p>
            <a:endParaRPr lang="cs-CZ" sz="3200" b="1" dirty="0">
              <a:solidFill>
                <a:schemeClr val="tx1"/>
              </a:solidFill>
            </a:endParaRPr>
          </a:p>
          <a:p>
            <a:r>
              <a:rPr lang="cs-CZ" sz="3200" b="1" dirty="0" smtClean="0">
                <a:solidFill>
                  <a:schemeClr val="tx1"/>
                </a:solidFill>
              </a:rPr>
              <a:t>Symbolizuje </a:t>
            </a:r>
            <a:r>
              <a:rPr lang="cs-CZ" sz="3200" b="1" dirty="0">
                <a:solidFill>
                  <a:schemeClr val="tx1"/>
                </a:solidFill>
              </a:rPr>
              <a:t>svobodu, společenství a mír mezi národy a občany v současnosti 27 členských zemí EU.</a:t>
            </a:r>
          </a:p>
          <a:p>
            <a:endParaRPr lang="cs-CZ" sz="3200" dirty="0"/>
          </a:p>
        </p:txBody>
      </p:sp>
      <p:pic>
        <p:nvPicPr>
          <p:cNvPr id="4098" name="Picture 2" descr="C:\Users\Kabinet\AppData\Local\Temp\MP9004386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93095"/>
            <a:ext cx="4392488" cy="238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33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EVROPSKÉ MOTTO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8784976" cy="30469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FF0000"/>
                </a:solidFill>
              </a:rPr>
              <a:t>„Jednotná v rozmanitosti</a:t>
            </a:r>
            <a:r>
              <a:rPr lang="cs-CZ" sz="3200" b="1" i="1" dirty="0" smtClean="0">
                <a:solidFill>
                  <a:srgbClr val="FF0000"/>
                </a:solidFill>
              </a:rPr>
              <a:t>“</a:t>
            </a:r>
          </a:p>
          <a:p>
            <a:endParaRPr lang="cs-CZ" sz="3200" b="1" i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chemeClr val="tx1"/>
                </a:solidFill>
              </a:rPr>
              <a:t>	Rozmanitost  </a:t>
            </a:r>
            <a:r>
              <a:rPr lang="cs-CZ" sz="3200" b="1" dirty="0">
                <a:solidFill>
                  <a:schemeClr val="tx1"/>
                </a:solidFill>
              </a:rPr>
              <a:t>národů, jazyků, kultur, zvyklostí a tradic existujících na evropském kontinentě od nepaměti, které se právě z tohoto důvodu nemusí obávat evropské jednoty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Obrázek 3" descr="evropska-unie-ilustracni-fot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6326" y="4747796"/>
            <a:ext cx="2827674" cy="2110204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val="2853089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68454"/>
            <a:ext cx="2494531" cy="1889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Měna - EURO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628800"/>
            <a:ext cx="8712968" cy="107721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1"/>
                </a:solidFill>
                <a:latin typeface="Comic Sans MS" pitchFamily="66" charset="0"/>
              </a:rPr>
              <a:t>Název přijat roku 1995. </a:t>
            </a:r>
            <a:endParaRPr lang="cs-CZ" sz="32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Euro </a:t>
            </a:r>
            <a:r>
              <a:rPr lang="cs-CZ" sz="3200" b="1" dirty="0">
                <a:solidFill>
                  <a:schemeClr val="tx1"/>
                </a:solidFill>
                <a:latin typeface="Comic Sans MS" pitchFamily="66" charset="0"/>
              </a:rPr>
              <a:t>se dělí na 100 centů. </a:t>
            </a:r>
            <a:endParaRPr lang="cs-CZ" sz="32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123" name="Picture 3" descr="C:\Users\Kabinet\AppData\Local\Temp\MP90040556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36" y="2856303"/>
            <a:ext cx="3116178" cy="2084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3212976"/>
            <a:ext cx="2880320" cy="353943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Comic Sans MS" pitchFamily="66" charset="0"/>
              </a:rPr>
              <a:t>Dvakrát přeškrtnuté velké písmeno </a:t>
            </a:r>
            <a:r>
              <a:rPr lang="cs-CZ" sz="2800" b="1" dirty="0">
                <a:solidFill>
                  <a:srgbClr val="FFFF00"/>
                </a:solidFill>
                <a:latin typeface="Comic Sans MS" pitchFamily="66" charset="0"/>
              </a:rPr>
              <a:t>C </a:t>
            </a:r>
          </a:p>
          <a:p>
            <a:pPr algn="ctr"/>
            <a:r>
              <a:rPr lang="cs-CZ" sz="2800" b="1" dirty="0">
                <a:solidFill>
                  <a:schemeClr val="tx1"/>
                </a:solidFill>
                <a:latin typeface="Comic Sans MS" pitchFamily="66" charset="0"/>
              </a:rPr>
              <a:t> vzniká </a:t>
            </a:r>
            <a:r>
              <a:rPr lang="cs-CZ" sz="2800" b="1" dirty="0">
                <a:solidFill>
                  <a:srgbClr val="FFFF00"/>
                </a:solidFill>
                <a:latin typeface="Comic Sans MS" pitchFamily="66" charset="0"/>
              </a:rPr>
              <a:t>E </a:t>
            </a:r>
            <a:r>
              <a:rPr lang="cs-CZ" sz="2800" b="1" dirty="0">
                <a:solidFill>
                  <a:schemeClr val="tx1"/>
                </a:solidFill>
                <a:latin typeface="Comic Sans MS" pitchFamily="66" charset="0"/>
              </a:rPr>
              <a:t>symbol stability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1252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208912" cy="4708981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</a:t>
            </a:r>
            <a:r>
              <a:rPr lang="cs-CZ" sz="2000" dirty="0" smtClean="0">
                <a:solidFill>
                  <a:prstClr val="black"/>
                </a:solidFill>
              </a:rPr>
              <a:t>D. a </a:t>
            </a:r>
            <a:r>
              <a:rPr lang="cs-CZ" sz="2000" dirty="0">
                <a:solidFill>
                  <a:prstClr val="black"/>
                </a:solidFill>
              </a:rPr>
              <a:t>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</a:t>
            </a:r>
            <a:r>
              <a:rPr lang="cs-CZ" sz="2000" i="1">
                <a:solidFill>
                  <a:prstClr val="black"/>
                </a:solidFill>
              </a:rPr>
              <a:t>výchova </a:t>
            </a:r>
            <a:r>
              <a:rPr lang="cs-CZ" sz="2000" i="1" smtClean="0">
                <a:solidFill>
                  <a:prstClr val="black"/>
                </a:solidFill>
              </a:rPr>
              <a:t>9, </a:t>
            </a:r>
            <a:r>
              <a:rPr lang="cs-CZ" sz="2000" i="1" dirty="0">
                <a:solidFill>
                  <a:prstClr val="black"/>
                </a:solidFill>
              </a:rPr>
              <a:t>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</a:t>
            </a:r>
            <a:r>
              <a:rPr lang="cs-CZ" sz="2000" i="1" dirty="0" smtClean="0">
                <a:solidFill>
                  <a:prstClr val="black"/>
                </a:solidFill>
              </a:rPr>
              <a:t>í, </a:t>
            </a:r>
            <a:r>
              <a:rPr lang="cs-CZ" sz="2000" i="1" dirty="0">
                <a:solidFill>
                  <a:prstClr val="black"/>
                </a:solidFill>
              </a:rPr>
              <a:t>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Citováno dne 9.10.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36130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187</TotalTime>
  <Words>335</Words>
  <Application>Microsoft Office PowerPoint</Application>
  <PresentationFormat>Předvádění na obrazovce (4:3)</PresentationFormat>
  <Paragraphs>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Motiv systému Office</vt:lpstr>
      <vt:lpstr>Název školy: ZŠ Klášterec nad Ohří, Krátká 676 Autor: Mgr. Veronika Kubincová Název materiálu: VY_32_INOVACE_4_12_EU, symboly EU Číslo projektu: CZ.1.07/1.4.00/21.1115  </vt:lpstr>
      <vt:lpstr>EVROPSKÁ UNIE</vt:lpstr>
      <vt:lpstr>EVROPSKÁ UNIE</vt:lpstr>
      <vt:lpstr>EU a ČR</vt:lpstr>
      <vt:lpstr>SYMBOLY EU</vt:lpstr>
      <vt:lpstr>EVROPSKÁ VLAJKA</vt:lpstr>
      <vt:lpstr>DEN EVROPY</vt:lpstr>
      <vt:lpstr>EVROPSKÁ HYMNA</vt:lpstr>
      <vt:lpstr>EVROPSKÉ MOTTO</vt:lpstr>
      <vt:lpstr>Měna - EURO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EVROPSKÁ UNIE</dc:title>
  <dc:creator>Kabinet</dc:creator>
  <cp:lastModifiedBy>Kabinet</cp:lastModifiedBy>
  <cp:revision>13</cp:revision>
  <dcterms:created xsi:type="dcterms:W3CDTF">2012-01-11T11:20:39Z</dcterms:created>
  <dcterms:modified xsi:type="dcterms:W3CDTF">2012-02-07T20:33:21Z</dcterms:modified>
</cp:coreProperties>
</file>