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sldIdLst>
    <p:sldId id="257" r:id="rId2"/>
    <p:sldId id="262" r:id="rId3"/>
    <p:sldId id="276" r:id="rId4"/>
    <p:sldId id="278" r:id="rId5"/>
    <p:sldId id="277" r:id="rId6"/>
    <p:sldId id="279" r:id="rId7"/>
    <p:sldId id="280" r:id="rId8"/>
    <p:sldId id="282" r:id="rId9"/>
    <p:sldId id="28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9AF1D"/>
    <a:srgbClr val="3D11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43" autoAdjust="0"/>
    <p:restoredTop sz="94660"/>
  </p:normalViewPr>
  <p:slideViewPr>
    <p:cSldViewPr>
      <p:cViewPr varScale="1">
        <p:scale>
          <a:sx n="66" d="100"/>
          <a:sy n="66" d="100"/>
        </p:scale>
        <p:origin x="-102" y="-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20.emf"/><Relationship Id="rId1" Type="http://schemas.openxmlformats.org/officeDocument/2006/relationships/image" Target="../media/image19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D3CB04-760E-45DD-8BB5-04880744D1A5}" type="datetimeFigureOut">
              <a:rPr lang="cs-CZ" smtClean="0"/>
              <a:t>16.3.2013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396722-F0AE-46FA-9C0C-591273AB34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47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396722-F0AE-46FA-9C0C-591273AB341B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396722-F0AE-46FA-9C0C-591273AB341B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11451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51594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65493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6812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9817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47842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20191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063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37283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83096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63873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123538-26A0-4459-BA8E-79B3C6B2244C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DA76DB-D559-4C81-89FC-BD932CFA88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45449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fispa.hustej.net/rybareni/naseryby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rybar.snadno.eu/anatomie_ryby.jpg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0.emf"/><Relationship Id="rId5" Type="http://schemas.openxmlformats.org/officeDocument/2006/relationships/package" Target="../embeddings/Microsoft_Excel_Worksheet2.xlsx"/><Relationship Id="rId4" Type="http://schemas.openxmlformats.org/officeDocument/2006/relationships/image" Target="../media/image19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7" Type="http://schemas.openxmlformats.org/officeDocument/2006/relationships/image" Target="../media/image24.wmf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23.jpeg"/><Relationship Id="rId5" Type="http://schemas.openxmlformats.org/officeDocument/2006/relationships/image" Target="../media/image21.emf"/><Relationship Id="rId4" Type="http://schemas.openxmlformats.org/officeDocument/2006/relationships/package" Target="../embeddings/Microsoft_Excel_Worksheet3.xlsx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0748776"/>
              </p:ext>
            </p:extLst>
          </p:nvPr>
        </p:nvGraphicFramePr>
        <p:xfrm>
          <a:off x="467544" y="548680"/>
          <a:ext cx="8208912" cy="44821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8232"/>
                <a:gridCol w="6120680"/>
              </a:tblGrid>
              <a:tr h="1338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Název školy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Základní škola a mateřská škola, Jetřichov, </a:t>
                      </a:r>
                      <a:r>
                        <a:rPr lang="cs-CZ" sz="2800" kern="1200" dirty="0" smtClean="0">
                          <a:effectLst/>
                        </a:rPr>
                        <a:t>okres </a:t>
                      </a:r>
                      <a:r>
                        <a:rPr lang="cs-CZ" sz="2800" kern="1200" dirty="0">
                          <a:effectLst/>
                        </a:rPr>
                        <a:t>Náchod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Autor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Mgr. Marie Hanzlíková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Datum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+mn-ea"/>
                        </a:rPr>
                        <a:t>15.8.2012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50526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Název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smtClean="0">
                          <a:effectLst/>
                        </a:rPr>
                        <a:t>VY_52_INOVACE_23_ryby 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Téma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Times New Roman"/>
                        </a:rPr>
                        <a:t>Živočichové</a:t>
                      </a:r>
                      <a:endParaRPr lang="cs-CZ" sz="28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Ročník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0" i="0" dirty="0" smtClean="0">
                          <a:effectLst/>
                          <a:latin typeface="+mn-lt"/>
                          <a:ea typeface="Times New Roman"/>
                        </a:rPr>
                        <a:t>3.,4.,5.</a:t>
                      </a:r>
                      <a:endParaRPr lang="cs-CZ" sz="2800" b="0" i="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Číslo projektu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CZ.1.07/1.4.00/21.0835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1026" name="Picture 2" descr="C:\Users\Marie\Pictures\LOGO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857" y="5229200"/>
            <a:ext cx="5714286" cy="1247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9996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Anotace :</a:t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6637" y="620688"/>
            <a:ext cx="8229600" cy="1281605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Materiál slouží jak k prezentaci nové učební látky, tak k následnému opakování. Lze jej použít v prvouce  i v přírodovědě. Žáci  mohou pracovat samostatně na  osobních počítačích nebo pod vedením učitele na interaktivní tabuli (prezentace podporuje výklad učitele).  V prezentaci  jsou snímky  určené  k opakování. </a:t>
            </a:r>
            <a:r>
              <a:rPr lang="cs-CZ" sz="1400" dirty="0" smtClean="0"/>
              <a:t>Ž</a:t>
            </a:r>
            <a:r>
              <a:rPr lang="cs-CZ" sz="1400" dirty="0" smtClean="0">
                <a:solidFill>
                  <a:schemeClr val="tx1"/>
                </a:solidFill>
              </a:rPr>
              <a:t>áci např. doplňují text ústně nebo písemně do sešitu (slouží jako zápis), vyplňují tajenku.</a:t>
            </a:r>
          </a:p>
        </p:txBody>
      </p:sp>
      <p:sp>
        <p:nvSpPr>
          <p:cNvPr id="4" name="Nadpis 3"/>
          <p:cNvSpPr txBox="1">
            <a:spLocks/>
          </p:cNvSpPr>
          <p:nvPr/>
        </p:nvSpPr>
        <p:spPr>
          <a:xfrm>
            <a:off x="416383" y="1902293"/>
            <a:ext cx="8229600" cy="782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/>
              <a:t>Citace :</a:t>
            </a:r>
            <a:endParaRPr lang="cs-CZ" sz="4000" dirty="0"/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467544" y="2987824"/>
            <a:ext cx="8229600" cy="3436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>
              <a:buFont typeface="Arial" pitchFamily="34" charset="0"/>
              <a:buAutoNum type="arabicPeriod"/>
            </a:pPr>
            <a:endParaRPr lang="cs-CZ" sz="1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6383" y="2636912"/>
            <a:ext cx="82296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>
              <a:buAutoNum type="arabicPeriod"/>
            </a:pPr>
            <a:r>
              <a:rPr lang="pt-BR" sz="1200" dirty="0"/>
              <a:t>AUTOR NEUVEDEN. </a:t>
            </a:r>
            <a:r>
              <a:rPr lang="pt-BR" sz="1200" i="1" dirty="0"/>
              <a:t>http://jadamkuv.txt.cz</a:t>
            </a:r>
            <a:r>
              <a:rPr lang="pt-BR" sz="1200" dirty="0"/>
              <a:t> [online]. [cit. 16.3.2013]. Dostupný na WWW: </a:t>
            </a:r>
            <a:r>
              <a:rPr lang="pt-BR" sz="1200" dirty="0">
                <a:hlinkClick r:id="rId3"/>
              </a:rPr>
              <a:t>http://</a:t>
            </a:r>
            <a:r>
              <a:rPr lang="pt-BR" sz="1200" dirty="0" smtClean="0">
                <a:hlinkClick r:id="rId3"/>
              </a:rPr>
              <a:t>fispa.hustej.net/rybareni/naseryby.jpg</a:t>
            </a:r>
            <a:endParaRPr lang="cs-CZ" sz="1200" dirty="0"/>
          </a:p>
          <a:p>
            <a:pPr marL="228600" indent="-228600">
              <a:buAutoNum type="arabicPeriod"/>
            </a:pPr>
            <a:r>
              <a:rPr lang="cs-CZ" sz="1200" dirty="0"/>
              <a:t>AUTOR NEUVEDEN. </a:t>
            </a:r>
            <a:r>
              <a:rPr lang="cs-CZ" sz="1200" i="1" dirty="0"/>
              <a:t>rybar.snadno.eu</a:t>
            </a:r>
            <a:r>
              <a:rPr lang="cs-CZ" sz="1200" dirty="0"/>
              <a:t> [online]. [cit. 16.3.2013]. Dostupný na WWW: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rybar.snadno.eu/anatomie_ryby.jpg</a:t>
            </a:r>
            <a:endParaRPr lang="cs-CZ" sz="1200" dirty="0" smtClean="0"/>
          </a:p>
          <a:p>
            <a:r>
              <a:rPr lang="cs-CZ" sz="1200" dirty="0" smtClean="0"/>
              <a:t>3.   Obrázky </a:t>
            </a:r>
            <a:r>
              <a:rPr lang="cs-CZ" sz="1200" dirty="0" smtClean="0"/>
              <a:t>webu www.Office.microsoft.com</a:t>
            </a:r>
          </a:p>
          <a:p>
            <a:r>
              <a:rPr lang="pt-BR" sz="1200" dirty="0" smtClean="0"/>
              <a:t> </a:t>
            </a:r>
            <a:r>
              <a:rPr lang="cs-CZ" sz="1200" dirty="0" smtClean="0"/>
              <a:t>  </a:t>
            </a:r>
          </a:p>
          <a:p>
            <a:r>
              <a:rPr lang="cs-CZ" sz="1200" dirty="0" smtClean="0"/>
              <a:t> </a:t>
            </a:r>
          </a:p>
          <a:p>
            <a:r>
              <a:rPr lang="pt-BR" sz="1000" dirty="0" smtClean="0"/>
              <a:t> </a:t>
            </a:r>
            <a:endParaRPr lang="cs-CZ" sz="1000" dirty="0" smtClean="0"/>
          </a:p>
          <a:p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1031398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80784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0070C0"/>
                </a:solidFill>
              </a:rPr>
              <a:t>Ryby</a:t>
            </a:r>
            <a:endParaRPr lang="cs-CZ" sz="96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68260" y="1600200"/>
            <a:ext cx="6818540" cy="2846434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jsou vodní obratlovci</a:t>
            </a:r>
          </a:p>
          <a:p>
            <a:r>
              <a:rPr lang="cs-CZ" dirty="0" smtClean="0"/>
              <a:t>obývají všechny typy vodního prostředí (sladké, slané, smíšené, termální)</a:t>
            </a:r>
          </a:p>
          <a:p>
            <a:r>
              <a:rPr lang="cs-CZ" dirty="0" smtClean="0"/>
              <a:t>rozmnožují se třením (jikry, mlíčí)</a:t>
            </a:r>
          </a:p>
          <a:p>
            <a:r>
              <a:rPr lang="cs-CZ" dirty="0" smtClean="0"/>
              <a:t>jsou velmi rozmanité</a:t>
            </a:r>
          </a:p>
          <a:p>
            <a:endParaRPr lang="cs-CZ" dirty="0"/>
          </a:p>
        </p:txBody>
      </p:sp>
      <p:sp>
        <p:nvSpPr>
          <p:cNvPr id="5" name="Zaoblený obdélníkový popisek 4"/>
          <p:cNvSpPr/>
          <p:nvPr/>
        </p:nvSpPr>
        <p:spPr>
          <a:xfrm>
            <a:off x="183084" y="980728"/>
            <a:ext cx="2304256" cy="504056"/>
          </a:xfrm>
          <a:prstGeom prst="wedgeRoundRectCallout">
            <a:avLst>
              <a:gd name="adj1" fmla="val 74406"/>
              <a:gd name="adj2" fmla="val -40299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býložravé</a:t>
            </a:r>
            <a:endParaRPr lang="cs-CZ" sz="3200" dirty="0"/>
          </a:p>
        </p:txBody>
      </p:sp>
      <p:sp>
        <p:nvSpPr>
          <p:cNvPr id="10" name="Zaoblený obdélníkový popisek 9"/>
          <p:cNvSpPr/>
          <p:nvPr/>
        </p:nvSpPr>
        <p:spPr>
          <a:xfrm>
            <a:off x="1191196" y="188640"/>
            <a:ext cx="1296144" cy="432048"/>
          </a:xfrm>
          <a:prstGeom prst="wedgeRoundRectCallout">
            <a:avLst>
              <a:gd name="adj1" fmla="val 94395"/>
              <a:gd name="adj2" fmla="val 69554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dravé</a:t>
            </a:r>
            <a:endParaRPr lang="cs-CZ" sz="3200" dirty="0"/>
          </a:p>
        </p:txBody>
      </p:sp>
      <p:sp>
        <p:nvSpPr>
          <p:cNvPr id="11" name="Zaoblený obdélníkový popisek 10"/>
          <p:cNvSpPr/>
          <p:nvPr/>
        </p:nvSpPr>
        <p:spPr>
          <a:xfrm>
            <a:off x="6589441" y="1124744"/>
            <a:ext cx="1944216" cy="504056"/>
          </a:xfrm>
          <a:prstGeom prst="wedgeRoundRectCallout">
            <a:avLst>
              <a:gd name="adj1" fmla="val -101571"/>
              <a:gd name="adj2" fmla="val -79603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všežravé</a:t>
            </a:r>
            <a:endParaRPr lang="cs-CZ" sz="3200" dirty="0"/>
          </a:p>
        </p:txBody>
      </p:sp>
      <p:sp>
        <p:nvSpPr>
          <p:cNvPr id="12" name="Zaoblený obdélníkový popisek 11"/>
          <p:cNvSpPr/>
          <p:nvPr/>
        </p:nvSpPr>
        <p:spPr>
          <a:xfrm>
            <a:off x="6043560" y="368660"/>
            <a:ext cx="2094696" cy="504056"/>
          </a:xfrm>
          <a:prstGeom prst="wedgeRoundRectCallout">
            <a:avLst>
              <a:gd name="adj1" fmla="val -71762"/>
              <a:gd name="adj2" fmla="val 44359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cizopasné</a:t>
            </a:r>
            <a:endParaRPr lang="cs-CZ" sz="3200" dirty="0"/>
          </a:p>
        </p:txBody>
      </p:sp>
      <p:pic>
        <p:nvPicPr>
          <p:cNvPr id="2058" name="Picture 10" descr="C:\Documents and Settings\Hanzlíková\Local Settings\Temporary Internet Files\Content.IE5\EHOF6CNW\MP90017850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006" y="1772816"/>
            <a:ext cx="1618254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9" name="Picture 21" descr="C:\Documents and Settings\Hanzlíková\Local Settings\Temporary Internet Files\Content.IE5\X78IABU4\MC9000838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9320" y="2888828"/>
            <a:ext cx="2317249" cy="2246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C:\Documents and Settings\Hanzlíková\Local Settings\Temporary Internet Files\Content.IE5\YKV0GKV5\MC900084010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641130"/>
            <a:ext cx="1968532" cy="1257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1" name="Picture 23" descr="C:\Documents and Settings\Hanzlíková\Local Settings\Temporary Internet Files\Content.IE5\EHOF6CNW\MC9000840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560" y="5159539"/>
            <a:ext cx="2391362" cy="1575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C:\Documents and Settings\Hanzlíková\Local Settings\Temporary Internet Files\Content.IE5\X78IABU4\MC90020912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925" y="4446634"/>
            <a:ext cx="1608605" cy="1379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3" name="Picture 25" descr="C:\Documents and Settings\Hanzlíková\Local Settings\Temporary Internet Files\Content.IE5\EHOF6CNW\MC90008405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4439" y="4641130"/>
            <a:ext cx="2479810" cy="999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4" name="Picture 26" descr="C:\Documents and Settings\Hanzlíková\Local Settings\Temporary Internet Files\Content.IE5\EHOF6CNW\MC90008393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7922" y="5919324"/>
            <a:ext cx="2053445" cy="982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5" name="Picture 27" descr="C:\Documents and Settings\Hanzlíková\Local Settings\Temporary Internet Files\Content.IE5\YKV0GKV5\MC90008404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3118" y="4847611"/>
            <a:ext cx="3013825" cy="1600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6" name="Picture 28" descr="C:\Documents and Settings\Hanzlíková\Local Settings\Temporary Internet Files\Content.IE5\GZ91T94T\MC90008388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5625179"/>
            <a:ext cx="1457146" cy="1080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7025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2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2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2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20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5" grpId="0" animBg="1"/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http://rybar.snadno.eu/anatomie_ryb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504" y="1154719"/>
            <a:ext cx="8901008" cy="4536504"/>
          </a:xfrm>
          <a:prstGeom prst="rect">
            <a:avLst/>
          </a:prstGeom>
          <a:solidFill>
            <a:srgbClr val="FF0000"/>
          </a:solidFill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9763" y="11719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Ryby mají tělo přizpůsobené životu ve vodě</a:t>
            </a:r>
            <a:endParaRPr lang="cs-CZ" sz="3200" b="1" dirty="0"/>
          </a:p>
        </p:txBody>
      </p:sp>
      <p:sp>
        <p:nvSpPr>
          <p:cNvPr id="7" name="Ovál 6"/>
          <p:cNvSpPr/>
          <p:nvPr/>
        </p:nvSpPr>
        <p:spPr>
          <a:xfrm>
            <a:off x="2862266" y="1183567"/>
            <a:ext cx="1800200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plovací měchýř</a:t>
            </a:r>
            <a:endParaRPr lang="cs-CZ" b="1" dirty="0"/>
          </a:p>
        </p:txBody>
      </p:sp>
      <p:sp>
        <p:nvSpPr>
          <p:cNvPr id="8" name="Ovál 7"/>
          <p:cNvSpPr/>
          <p:nvPr/>
        </p:nvSpPr>
        <p:spPr>
          <a:xfrm>
            <a:off x="4860032" y="1160736"/>
            <a:ext cx="1584176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ploutev</a:t>
            </a:r>
            <a:endParaRPr lang="cs-CZ" b="1" dirty="0"/>
          </a:p>
        </p:txBody>
      </p:sp>
      <p:sp>
        <p:nvSpPr>
          <p:cNvPr id="9" name="Ovál 8"/>
          <p:cNvSpPr/>
          <p:nvPr/>
        </p:nvSpPr>
        <p:spPr>
          <a:xfrm>
            <a:off x="5829015" y="1546244"/>
            <a:ext cx="144016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ploutev</a:t>
            </a:r>
            <a:endParaRPr lang="cs-CZ" b="1" dirty="0"/>
          </a:p>
        </p:txBody>
      </p:sp>
      <p:sp>
        <p:nvSpPr>
          <p:cNvPr id="10" name="Ovál 9"/>
          <p:cNvSpPr/>
          <p:nvPr/>
        </p:nvSpPr>
        <p:spPr>
          <a:xfrm>
            <a:off x="7524328" y="1471599"/>
            <a:ext cx="144016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ploutev</a:t>
            </a:r>
            <a:endParaRPr lang="cs-CZ" b="1" dirty="0"/>
          </a:p>
        </p:txBody>
      </p:sp>
      <p:sp>
        <p:nvSpPr>
          <p:cNvPr id="11" name="Ovál 10"/>
          <p:cNvSpPr/>
          <p:nvPr/>
        </p:nvSpPr>
        <p:spPr>
          <a:xfrm>
            <a:off x="4602037" y="4689140"/>
            <a:ext cx="144016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ploutev</a:t>
            </a:r>
            <a:endParaRPr lang="cs-CZ" b="1" dirty="0"/>
          </a:p>
        </p:txBody>
      </p:sp>
      <p:sp>
        <p:nvSpPr>
          <p:cNvPr id="12" name="Ovál 11"/>
          <p:cNvSpPr/>
          <p:nvPr/>
        </p:nvSpPr>
        <p:spPr>
          <a:xfrm>
            <a:off x="6990141" y="3717032"/>
            <a:ext cx="144016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ploutev</a:t>
            </a:r>
            <a:endParaRPr lang="cs-CZ" b="1" dirty="0"/>
          </a:p>
        </p:txBody>
      </p:sp>
      <p:sp>
        <p:nvSpPr>
          <p:cNvPr id="13" name="Ovál 12"/>
          <p:cNvSpPr/>
          <p:nvPr/>
        </p:nvSpPr>
        <p:spPr>
          <a:xfrm>
            <a:off x="259853" y="3717032"/>
            <a:ext cx="1152128" cy="40407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skřele</a:t>
            </a:r>
            <a:endParaRPr lang="cs-CZ" b="1" dirty="0"/>
          </a:p>
        </p:txBody>
      </p:sp>
      <p:sp>
        <p:nvSpPr>
          <p:cNvPr id="14" name="Ovál 13"/>
          <p:cNvSpPr/>
          <p:nvPr/>
        </p:nvSpPr>
        <p:spPr>
          <a:xfrm>
            <a:off x="419763" y="4149080"/>
            <a:ext cx="1296144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žábry</a:t>
            </a:r>
            <a:endParaRPr lang="cs-CZ" b="1" dirty="0"/>
          </a:p>
        </p:txBody>
      </p:sp>
      <p:sp>
        <p:nvSpPr>
          <p:cNvPr id="16" name="Ovál 15"/>
          <p:cNvSpPr/>
          <p:nvPr/>
        </p:nvSpPr>
        <p:spPr>
          <a:xfrm>
            <a:off x="5322118" y="5121188"/>
            <a:ext cx="3642370" cy="12601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kůže je hladká, pokrytá šupinami a slizem</a:t>
            </a:r>
            <a:endParaRPr lang="cs-CZ" sz="2400" b="1" dirty="0"/>
          </a:p>
        </p:txBody>
      </p:sp>
      <p:cxnSp>
        <p:nvCxnSpPr>
          <p:cNvPr id="20" name="Přímá spojnice 19"/>
          <p:cNvCxnSpPr/>
          <p:nvPr/>
        </p:nvCxnSpPr>
        <p:spPr>
          <a:xfrm>
            <a:off x="5580112" y="2708920"/>
            <a:ext cx="968983" cy="24122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vál 24"/>
          <p:cNvSpPr/>
          <p:nvPr/>
        </p:nvSpPr>
        <p:spPr>
          <a:xfrm>
            <a:off x="233776" y="5436221"/>
            <a:ext cx="4368261" cy="11161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t</a:t>
            </a:r>
            <a:r>
              <a:rPr lang="cs-CZ" sz="2400" b="1" dirty="0" smtClean="0"/>
              <a:t>ělesná teplota se přizpůsobuje prostředí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278365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6" grpId="0" animBg="1"/>
      <p:bldP spid="2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Naše nejznámější ryby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1026" name="Picture 2" descr="http://fispa.hustej.net/rybareni/naseryb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718" y="1187643"/>
            <a:ext cx="7992888" cy="5666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6266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686800" cy="72008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O každé z ryb vyhledej informace v encyklopedii</a:t>
            </a:r>
            <a:endParaRPr lang="cs-CZ" sz="3200" b="1" dirty="0"/>
          </a:p>
        </p:txBody>
      </p:sp>
      <p:sp>
        <p:nvSpPr>
          <p:cNvPr id="4" name="Obdélník 3"/>
          <p:cNvSpPr/>
          <p:nvPr/>
        </p:nvSpPr>
        <p:spPr>
          <a:xfrm>
            <a:off x="179512" y="836712"/>
            <a:ext cx="3600400" cy="244826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KAPR</a:t>
            </a:r>
          </a:p>
          <a:p>
            <a:pPr algn="ctr"/>
            <a:r>
              <a:rPr lang="cs-CZ" sz="2400" b="1" dirty="0" smtClean="0"/>
              <a:t>Chová se  v rybnících pro maso, je býložravý, je naší nejznámější užitkovou rybou. Známe druhy</a:t>
            </a:r>
          </a:p>
          <a:p>
            <a:pPr algn="ctr"/>
            <a:r>
              <a:rPr lang="cs-CZ" sz="2400" b="1" dirty="0" smtClean="0"/>
              <a:t>šupináč, lysec, naháč.</a:t>
            </a:r>
          </a:p>
          <a:p>
            <a:pPr algn="ctr"/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6372200" y="1008448"/>
            <a:ext cx="2664296" cy="27805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AMUR </a:t>
            </a:r>
          </a:p>
          <a:p>
            <a:pPr algn="ctr"/>
            <a:r>
              <a:rPr lang="cs-CZ" sz="2400" b="1" dirty="0" smtClean="0"/>
              <a:t>pochází z Číny, žije v teplejších oblastech, je býložravý, čistí vody zarostlé vegetací.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3923928" y="1008447"/>
            <a:ext cx="2304256" cy="22765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LÍN </a:t>
            </a:r>
          </a:p>
          <a:p>
            <a:pPr algn="ctr"/>
            <a:r>
              <a:rPr lang="cs-CZ" sz="2400" b="1" dirty="0" smtClean="0"/>
              <a:t>žije v rybnících, loví se pro maso, je býložravý.</a:t>
            </a:r>
            <a:endParaRPr lang="cs-CZ" sz="2400" b="1" dirty="0"/>
          </a:p>
        </p:txBody>
      </p:sp>
      <p:sp>
        <p:nvSpPr>
          <p:cNvPr id="8" name="Obdélník 7"/>
          <p:cNvSpPr/>
          <p:nvPr/>
        </p:nvSpPr>
        <p:spPr>
          <a:xfrm>
            <a:off x="179647" y="3485670"/>
            <a:ext cx="2899072" cy="30428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TOLSTOLOBIK</a:t>
            </a:r>
          </a:p>
          <a:p>
            <a:pPr algn="ctr"/>
            <a:r>
              <a:rPr lang="cs-CZ" sz="2400" b="1" dirty="0" smtClean="0"/>
              <a:t>Pochází z Ruska, je mohutný (až 25 kg), živí se planktonem, žije společně s kaprovitými rybami.</a:t>
            </a:r>
            <a:endParaRPr lang="cs-CZ" sz="2400" b="1" dirty="0"/>
          </a:p>
        </p:txBody>
      </p:sp>
      <p:sp>
        <p:nvSpPr>
          <p:cNvPr id="9" name="Obdélník 8"/>
          <p:cNvSpPr/>
          <p:nvPr/>
        </p:nvSpPr>
        <p:spPr>
          <a:xfrm>
            <a:off x="3275856" y="3485671"/>
            <a:ext cx="2952328" cy="29939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OKOUN</a:t>
            </a:r>
          </a:p>
          <a:p>
            <a:pPr algn="ctr"/>
            <a:r>
              <a:rPr lang="cs-CZ" sz="2400" b="1" dirty="0" smtClean="0"/>
              <a:t>je dravá ryba, žije spíše v tekoucích vodách, loví se pro maso.</a:t>
            </a:r>
            <a:endParaRPr lang="cs-CZ" sz="2400" b="1" dirty="0"/>
          </a:p>
        </p:txBody>
      </p:sp>
      <p:sp>
        <p:nvSpPr>
          <p:cNvPr id="10" name="Obdélník 9"/>
          <p:cNvSpPr/>
          <p:nvPr/>
        </p:nvSpPr>
        <p:spPr>
          <a:xfrm>
            <a:off x="6358543" y="3929361"/>
            <a:ext cx="2664296" cy="25466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CANDÁT</a:t>
            </a:r>
          </a:p>
          <a:p>
            <a:pPr algn="ctr"/>
            <a:r>
              <a:rPr lang="cs-CZ" sz="2400" b="1" dirty="0" smtClean="0"/>
              <a:t>je dravý, loví malé plevelné rybky. Loví se pro maso.</a:t>
            </a:r>
            <a:endParaRPr lang="cs-CZ" sz="2400" b="1" dirty="0"/>
          </a:p>
        </p:txBody>
      </p:sp>
      <p:pic>
        <p:nvPicPr>
          <p:cNvPr id="4102" name="Picture 6" descr="C:\Documents and Settings\Hanzlíková\Local Settings\Temporary Internet Files\Content.IE5\GZ91T94T\MC9000527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6798" y="5805264"/>
            <a:ext cx="1808683" cy="936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Documents and Settings\Hanzlíková\Local Settings\Temporary Internet Files\Content.IE5\EHOF6CNW\MC9000527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476341" y="3547414"/>
            <a:ext cx="1710294" cy="776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Documents and Settings\Hanzlíková\Local Settings\Temporary Internet Files\Content.IE5\X78IABU4\MC90005273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329769" y="3040836"/>
            <a:ext cx="1892174" cy="1013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6344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000"/>
                            </p:stCondLst>
                            <p:childTnLst>
                              <p:par>
                                <p:cTn id="59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000"/>
                            </p:stCondLst>
                            <p:childTnLst>
                              <p:par>
                                <p:cTn id="64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3000"/>
                            </p:stCondLst>
                            <p:childTnLst>
                              <p:par>
                                <p:cTn id="69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5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4000"/>
                            </p:stCondLst>
                            <p:childTnLst>
                              <p:par>
                                <p:cTn id="88" presetID="2" presetClass="exit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9" dur="1000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1000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5000"/>
                            </p:stCondLst>
                            <p:childTnLst>
                              <p:par>
                                <p:cTn id="93" presetID="2" presetClass="exit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4" dur="1000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1000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6000"/>
                            </p:stCondLst>
                            <p:childTnLst>
                              <p:par>
                                <p:cTn id="98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9" dur="10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10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5624" y="1548554"/>
            <a:ext cx="2736304" cy="25922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ŠTIKA </a:t>
            </a:r>
          </a:p>
          <a:p>
            <a:pPr algn="ctr"/>
            <a:r>
              <a:rPr lang="cs-CZ" sz="2400" b="1" dirty="0" smtClean="0"/>
              <a:t>je dravá, velká (až 1 m), má protáhlé tělo a ozubenou tlamu, loví i větší ryby, je cennou lovnou rybou.</a:t>
            </a:r>
            <a:endParaRPr lang="cs-CZ" sz="2400" b="1" dirty="0"/>
          </a:p>
        </p:txBody>
      </p:sp>
      <p:sp>
        <p:nvSpPr>
          <p:cNvPr id="3" name="Obdélník 2"/>
          <p:cNvSpPr/>
          <p:nvPr/>
        </p:nvSpPr>
        <p:spPr>
          <a:xfrm>
            <a:off x="3131840" y="260648"/>
            <a:ext cx="2736304" cy="39604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SUMEC </a:t>
            </a:r>
          </a:p>
          <a:p>
            <a:pPr algn="ctr"/>
            <a:r>
              <a:rPr lang="cs-CZ" sz="2400" b="1" dirty="0" smtClean="0"/>
              <a:t>je naše největší ryba, dožívá se až 40 let.</a:t>
            </a:r>
          </a:p>
          <a:p>
            <a:pPr algn="ctr"/>
            <a:r>
              <a:rPr lang="cs-CZ" sz="2400" b="1" dirty="0" smtClean="0"/>
              <a:t>Živí se různou potravou (podle věku), loví i savce a ptáky. Obývá hluboké bahnité vody, je cenným úlovkem.</a:t>
            </a:r>
            <a:endParaRPr lang="cs-CZ" sz="2400" b="1" dirty="0"/>
          </a:p>
        </p:txBody>
      </p:sp>
      <p:sp>
        <p:nvSpPr>
          <p:cNvPr id="4" name="Obdélník 3"/>
          <p:cNvSpPr/>
          <p:nvPr/>
        </p:nvSpPr>
        <p:spPr>
          <a:xfrm>
            <a:off x="6084168" y="260648"/>
            <a:ext cx="2664296" cy="39604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ÚHOŘ </a:t>
            </a:r>
          </a:p>
          <a:p>
            <a:pPr algn="ctr"/>
            <a:r>
              <a:rPr lang="cs-CZ" sz="2400" b="1" dirty="0" smtClean="0"/>
              <a:t>má štíhlé válcovité tělo (připomíná hada). Ke tření táhnou úhoři až do moře. Živí se drobnými vodními živočichy. Je velmi chutnou a cennou lovnou rybou. </a:t>
            </a:r>
          </a:p>
          <a:p>
            <a:pPr algn="ctr"/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201216" y="4365104"/>
            <a:ext cx="2736304" cy="216024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PSTRUH </a:t>
            </a:r>
          </a:p>
          <a:p>
            <a:pPr algn="ctr"/>
            <a:r>
              <a:rPr lang="cs-CZ" sz="2400" b="1" dirty="0" smtClean="0"/>
              <a:t>je štíhlá dravá ryba, žije v horských bystřinách, je oblíbenou sportovní rybou.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3131840" y="4365104"/>
            <a:ext cx="2736304" cy="21602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SIVEN </a:t>
            </a:r>
          </a:p>
          <a:p>
            <a:pPr algn="ctr"/>
            <a:r>
              <a:rPr lang="cs-CZ" sz="2400" b="1" dirty="0" smtClean="0"/>
              <a:t>pochází z Ameriky, loví hmyz a drobné vodní živočichy. Je cennou lovnou rybou..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6112768" y="4361837"/>
            <a:ext cx="2635696" cy="21602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JESETER je zákonem chráněný. Má chrupavčitou kostru, živí se drobnými bezobratlými.</a:t>
            </a:r>
            <a:endParaRPr lang="cs-CZ" sz="2400" b="1" dirty="0"/>
          </a:p>
        </p:txBody>
      </p:sp>
      <p:pic>
        <p:nvPicPr>
          <p:cNvPr id="5122" name="Picture 2" descr="C:\Documents and Settings\Hanzlíková\Local Settings\Temporary Internet Files\Content.IE5\YKV0GKV5\MC9000579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700" y="0"/>
            <a:ext cx="2370152" cy="1504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Hanzlíková\Local Settings\Temporary Internet Files\Content.IE5\EHOF6CNW\MC9000527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9826" y="3881149"/>
            <a:ext cx="2467174" cy="483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Hanzlíková\Local Settings\Temporary Internet Files\Content.IE5\GZ91T94T\MC90005274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58275" flipH="1">
            <a:off x="2112291" y="3852831"/>
            <a:ext cx="1650458" cy="736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0771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"/>
                            </p:stCondLst>
                            <p:childTnLst>
                              <p:par>
                                <p:cTn id="54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7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000"/>
                            </p:stCondLst>
                            <p:childTnLst>
                              <p:par>
                                <p:cTn id="84" presetID="31" presetClass="exit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8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500"/>
                            </p:stCondLst>
                            <p:childTnLst>
                              <p:par>
                                <p:cTn id="91" presetID="2" presetClass="exit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2" dur="1000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1000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3500"/>
                            </p:stCondLst>
                            <p:childTnLst>
                              <p:par>
                                <p:cTn id="96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" dur="1000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1000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77363718"/>
              </p:ext>
            </p:extLst>
          </p:nvPr>
        </p:nvGraphicFramePr>
        <p:xfrm>
          <a:off x="0" y="1196752"/>
          <a:ext cx="4622830" cy="511256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2" name="List" r:id="rId3" imgW="6715083" imgH="6991435" progId="Excel.Sheet.12">
                  <p:embed/>
                </p:oleObj>
              </mc:Choice>
              <mc:Fallback>
                <p:oleObj name="List" r:id="rId3" imgW="6715083" imgH="6991435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0" y="1196752"/>
                        <a:ext cx="4622830" cy="511256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Vylušti tajenku</a:t>
            </a:r>
            <a:endParaRPr lang="cs-CZ" b="1" dirty="0">
              <a:solidFill>
                <a:srgbClr val="FF000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79186527"/>
              </p:ext>
            </p:extLst>
          </p:nvPr>
        </p:nvGraphicFramePr>
        <p:xfrm>
          <a:off x="4572000" y="1052736"/>
          <a:ext cx="4248472" cy="525658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3" name="List" r:id="rId5" imgW="6105483" imgH="7143699" progId="Excel.Sheet.12">
                  <p:embed/>
                </p:oleObj>
              </mc:Choice>
              <mc:Fallback>
                <p:oleObj name="List" r:id="rId5" imgW="6105483" imgH="7143699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4572000" y="1052736"/>
                        <a:ext cx="4248472" cy="525658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12380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C:\Documents and Settings\Hanzlíková\Local Settings\Temporary Internet Files\Content.IE5\EHOF6CNW\MP90043102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548680"/>
            <a:ext cx="2919433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áček 3"/>
          <p:cNvSpPr/>
          <p:nvPr/>
        </p:nvSpPr>
        <p:spPr>
          <a:xfrm rot="315243">
            <a:off x="5898128" y="3041337"/>
            <a:ext cx="2616451" cy="1620737"/>
          </a:xfrm>
          <a:prstGeom prst="cloudCallout">
            <a:avLst>
              <a:gd name="adj1" fmla="val -2686"/>
              <a:gd name="adj2" fmla="val 730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01546273"/>
              </p:ext>
            </p:extLst>
          </p:nvPr>
        </p:nvGraphicFramePr>
        <p:xfrm>
          <a:off x="107504" y="640525"/>
          <a:ext cx="5328592" cy="61007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3" name="List" r:id="rId4" imgW="6105483" imgH="6991435" progId="Excel.Sheet.12">
                  <p:embed/>
                </p:oleObj>
              </mc:Choice>
              <mc:Fallback>
                <p:oleObj name="List" r:id="rId4" imgW="6105483" imgH="6991435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07504" y="640525"/>
                        <a:ext cx="5328592" cy="61007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210146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6149" name="Picture 5" descr="C:\Documents and Settings\Hanzlíková\Local Settings\Temporary Internet Files\Content.IE5\GZ91T94T\MP90042310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5209" y="5013176"/>
            <a:ext cx="2442288" cy="1682889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Documents and Settings\Hanzlíková\Local Settings\Temporary Internet Files\Content.IE5\X78IABU4\MC90028087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2344" y="3266928"/>
            <a:ext cx="1271487" cy="1169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0273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4158</TotalTime>
  <Words>480</Words>
  <Application>Microsoft Office PowerPoint</Application>
  <PresentationFormat>Předvádění na obrazovce (4:3)</PresentationFormat>
  <Paragraphs>74</Paragraphs>
  <Slides>9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Microsoft Excel Worksheet</vt:lpstr>
      <vt:lpstr>Prezentace aplikace PowerPoint</vt:lpstr>
      <vt:lpstr>Anotace : </vt:lpstr>
      <vt:lpstr>Ryby</vt:lpstr>
      <vt:lpstr>Ryby mají tělo přizpůsobené životu ve vodě</vt:lpstr>
      <vt:lpstr>Naše nejznámější ryby</vt:lpstr>
      <vt:lpstr>O každé z ryb vyhledej informace v encyklopedii</vt:lpstr>
      <vt:lpstr>Prezentace aplikace PowerPoint</vt:lpstr>
      <vt:lpstr>Vylušti tajenku</vt:lpstr>
      <vt:lpstr>Řešení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Marie</dc:creator>
  <cp:lastModifiedBy>Hanzlíková</cp:lastModifiedBy>
  <cp:revision>293</cp:revision>
  <dcterms:created xsi:type="dcterms:W3CDTF">2013-02-10T09:33:26Z</dcterms:created>
  <dcterms:modified xsi:type="dcterms:W3CDTF">2013-03-16T09:52:59Z</dcterms:modified>
</cp:coreProperties>
</file>