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7" r:id="rId3"/>
    <p:sldId id="260" r:id="rId4"/>
    <p:sldId id="261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9FFEE-DE99-409D-9F04-C25D9B6D1E98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D10CC-D26C-4882-8C0B-089CD7FB83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8101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9FFEE-DE99-409D-9F04-C25D9B6D1E98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D10CC-D26C-4882-8C0B-089CD7FB83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7266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9FFEE-DE99-409D-9F04-C25D9B6D1E98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D10CC-D26C-4882-8C0B-089CD7FB83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95634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9FFEE-DE99-409D-9F04-C25D9B6D1E98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D10CC-D26C-4882-8C0B-089CD7FB83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08042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9FFEE-DE99-409D-9F04-C25D9B6D1E98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D10CC-D26C-4882-8C0B-089CD7FB83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649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9FFEE-DE99-409D-9F04-C25D9B6D1E98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D10CC-D26C-4882-8C0B-089CD7FB83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9383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9FFEE-DE99-409D-9F04-C25D9B6D1E98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D10CC-D26C-4882-8C0B-089CD7FB83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7918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9FFEE-DE99-409D-9F04-C25D9B6D1E98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D10CC-D26C-4882-8C0B-089CD7FB83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2930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9FFEE-DE99-409D-9F04-C25D9B6D1E98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D10CC-D26C-4882-8C0B-089CD7FB83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833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9FFEE-DE99-409D-9F04-C25D9B6D1E98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D10CC-D26C-4882-8C0B-089CD7FB83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68445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9FFEE-DE99-409D-9F04-C25D9B6D1E98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D10CC-D26C-4882-8C0B-089CD7FB83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561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95860">
              <a:srgbClr val="00B0F0"/>
            </a:gs>
            <a:gs pos="5400">
              <a:srgbClr val="FFFF00"/>
            </a:gs>
            <a:gs pos="0">
              <a:schemeClr val="bg1">
                <a:tint val="40000"/>
                <a:satMod val="350000"/>
              </a:schemeClr>
            </a:gs>
            <a:gs pos="40000">
              <a:schemeClr val="bg1">
                <a:tint val="45000"/>
                <a:shade val="99000"/>
                <a:satMod val="350000"/>
              </a:schemeClr>
            </a:gs>
            <a:gs pos="100000">
              <a:schemeClr val="bg1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F9FFEE-DE99-409D-9F04-C25D9B6D1E98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1D10CC-D26C-4882-8C0B-089CD7FB83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8671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rad.cz/cs/prazsky-hrad/poklady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rad.cz/cs/prazsky-hrad/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rad.cz/cs/prazsky-hrad/poklady/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smtClean="0"/>
              <a:t>VY_32_INOVACE_42C_KORUNOVAČNÍ </a:t>
            </a:r>
            <a:r>
              <a:rPr lang="cs-CZ" sz="3200" b="1" dirty="0" smtClean="0"/>
              <a:t>KLENOTY ČESKÝCH KRÁLŮ</a:t>
            </a:r>
            <a:endParaRPr lang="cs-CZ" sz="3200" b="1" dirty="0"/>
          </a:p>
        </p:txBody>
      </p:sp>
      <p:pic>
        <p:nvPicPr>
          <p:cNvPr id="4915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90045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1760"/>
            <a:ext cx="7776864" cy="2304255"/>
          </a:xfrm>
        </p:spPr>
        <p:txBody>
          <a:bodyPr>
            <a:noAutofit/>
          </a:bodyPr>
          <a:lstStyle/>
          <a:p>
            <a:r>
              <a:rPr lang="cs-CZ" sz="6600" dirty="0" smtClean="0">
                <a:solidFill>
                  <a:schemeClr val="accent1"/>
                </a:solidFill>
              </a:rPr>
              <a:t>Korunovační klenoty českých králů</a:t>
            </a:r>
            <a:endParaRPr lang="cs-CZ" sz="6600" dirty="0">
              <a:solidFill>
                <a:schemeClr val="accent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0984" y="2276872"/>
            <a:ext cx="6022032" cy="3602466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939600" y="5879338"/>
            <a:ext cx="72648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[</a:t>
            </a:r>
            <a:r>
              <a:rPr lang="en-US" dirty="0" err="1"/>
              <a:t>cit</a:t>
            </a:r>
            <a:r>
              <a:rPr lang="cs-CZ" dirty="0"/>
              <a:t>  </a:t>
            </a:r>
            <a:r>
              <a:rPr lang="cs-CZ" dirty="0" smtClean="0"/>
              <a:t>2011-01-11</a:t>
            </a:r>
            <a:r>
              <a:rPr lang="en-US" dirty="0" smtClean="0"/>
              <a:t>] </a:t>
            </a:r>
            <a:r>
              <a:rPr lang="cs-CZ" dirty="0" smtClean="0"/>
              <a:t>http</a:t>
            </a:r>
            <a:r>
              <a:rPr lang="cs-CZ" dirty="0"/>
              <a:t>://www.hrad.cz/cs/prazsky-hrad/poklady/korunovacni-klenoty/index.shtml</a:t>
            </a:r>
          </a:p>
        </p:txBody>
      </p:sp>
    </p:spTree>
    <p:extLst>
      <p:ext uri="{BB962C8B-B14F-4D97-AF65-F5344CB8AC3E}">
        <p14:creationId xmlns:p14="http://schemas.microsoft.com/office/powerpoint/2010/main" val="1041852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>
                <a:solidFill>
                  <a:schemeClr val="accent1"/>
                </a:solidFill>
              </a:rPr>
              <a:t>Královské </a:t>
            </a:r>
            <a:r>
              <a:rPr lang="cs-CZ" sz="5400" dirty="0" smtClean="0">
                <a:solidFill>
                  <a:schemeClr val="accent1"/>
                </a:solidFill>
              </a:rPr>
              <a:t>žezlo</a:t>
            </a:r>
            <a:endParaRPr lang="cs-CZ" sz="5400" dirty="0">
              <a:solidFill>
                <a:schemeClr val="accent1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Žezlo </a:t>
            </a:r>
            <a:r>
              <a:rPr lang="cs-CZ" sz="3600" dirty="0"/>
              <a:t>je 67 cm dlouhé a váží 1013 gramů</a:t>
            </a:r>
            <a:r>
              <a:rPr lang="cs-CZ" sz="3600" dirty="0" smtClean="0"/>
              <a:t>.</a:t>
            </a:r>
          </a:p>
          <a:p>
            <a:r>
              <a:rPr lang="cs-CZ" sz="3600" dirty="0" smtClean="0"/>
              <a:t>Je </a:t>
            </a:r>
            <a:r>
              <a:rPr lang="cs-CZ" sz="3600" dirty="0"/>
              <a:t>zdobeno čtyřmi safíry, pěti spinely a šedesáti dvěma perlami. </a:t>
            </a:r>
          </a:p>
        </p:txBody>
      </p:sp>
      <p:pic>
        <p:nvPicPr>
          <p:cNvPr id="14" name="Zástupný symbol pro obsah 13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2348880"/>
            <a:ext cx="4381272" cy="1308001"/>
          </a:xfrm>
        </p:spPr>
      </p:pic>
      <p:sp>
        <p:nvSpPr>
          <p:cNvPr id="2" name="Obdélník 1"/>
          <p:cNvSpPr/>
          <p:nvPr/>
        </p:nvSpPr>
        <p:spPr>
          <a:xfrm>
            <a:off x="4427984" y="4509120"/>
            <a:ext cx="4510402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[</a:t>
            </a:r>
            <a:r>
              <a:rPr lang="en-US" dirty="0" err="1"/>
              <a:t>cit</a:t>
            </a:r>
            <a:r>
              <a:rPr lang="cs-CZ" dirty="0"/>
              <a:t>  </a:t>
            </a:r>
            <a:r>
              <a:rPr lang="cs-CZ" dirty="0" smtClean="0"/>
              <a:t>2011-01-11</a:t>
            </a:r>
            <a:r>
              <a:rPr lang="en-US" dirty="0" smtClean="0"/>
              <a:t>] </a:t>
            </a:r>
            <a:endParaRPr lang="cs-CZ" dirty="0" smtClean="0"/>
          </a:p>
          <a:p>
            <a:r>
              <a:rPr lang="cs-CZ" dirty="0">
                <a:hlinkClick r:id="rId3"/>
              </a:rPr>
              <a:t>http://www.hrad.cz/cs/prazsky-hrad/poklady</a:t>
            </a:r>
            <a:r>
              <a:rPr lang="cs-CZ" dirty="0" smtClean="0">
                <a:hlinkClick r:id="rId3"/>
              </a:rPr>
              <a:t>/</a:t>
            </a:r>
            <a:endParaRPr lang="cs-CZ" dirty="0" smtClean="0"/>
          </a:p>
          <a:p>
            <a:r>
              <a:rPr lang="cs-CZ" dirty="0" err="1" smtClean="0"/>
              <a:t>korunovacni</a:t>
            </a:r>
            <a:r>
              <a:rPr lang="cs-CZ" dirty="0" smtClean="0"/>
              <a:t>-klenoty/kralovske-zezlo.shtml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91863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>
                <a:solidFill>
                  <a:schemeClr val="accent1"/>
                </a:solidFill>
              </a:rPr>
              <a:t>Královské </a:t>
            </a:r>
            <a:r>
              <a:rPr lang="cs-CZ" sz="6000" dirty="0" smtClean="0">
                <a:solidFill>
                  <a:schemeClr val="accent1"/>
                </a:solidFill>
              </a:rPr>
              <a:t>jablko</a:t>
            </a:r>
            <a:endParaRPr lang="cs-CZ" sz="6000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Jablko váží </a:t>
            </a:r>
            <a:r>
              <a:rPr lang="cs-CZ" dirty="0"/>
              <a:t>780 gramů a je vysoké 22 cm. </a:t>
            </a:r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/>
              <a:t>Na kruhu pod křížem je nápis DOMINE IN VIRTUTE TUA LETABITUR REX ET SUPER SALUTARE TUAM EXULTABIT (Hospodine, z tvé moci raduje se král a z pomoci tvé jásá). </a:t>
            </a: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1268760"/>
            <a:ext cx="3438525" cy="4613071"/>
          </a:xfrm>
        </p:spPr>
      </p:pic>
      <p:sp>
        <p:nvSpPr>
          <p:cNvPr id="4" name="Obdélník 3"/>
          <p:cNvSpPr/>
          <p:nvPr/>
        </p:nvSpPr>
        <p:spPr>
          <a:xfrm>
            <a:off x="2627784" y="5899198"/>
            <a:ext cx="5095241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[</a:t>
            </a:r>
            <a:r>
              <a:rPr lang="en-US" dirty="0" err="1"/>
              <a:t>cit</a:t>
            </a:r>
            <a:r>
              <a:rPr lang="cs-CZ" dirty="0"/>
              <a:t>  </a:t>
            </a:r>
            <a:r>
              <a:rPr lang="cs-CZ" dirty="0" smtClean="0"/>
              <a:t>2011-01-11</a:t>
            </a:r>
            <a:r>
              <a:rPr lang="en-US" dirty="0" smtClean="0"/>
              <a:t>] </a:t>
            </a:r>
            <a:endParaRPr lang="cs-CZ" dirty="0" smtClean="0"/>
          </a:p>
          <a:p>
            <a:r>
              <a:rPr lang="cs-CZ" dirty="0">
                <a:hlinkClick r:id="rId3"/>
              </a:rPr>
              <a:t>http://www.hrad.cz/cs/prazsky-hrad</a:t>
            </a:r>
            <a:r>
              <a:rPr lang="cs-CZ" dirty="0" smtClean="0">
                <a:hlinkClick r:id="rId3"/>
              </a:rPr>
              <a:t>/</a:t>
            </a:r>
            <a:endParaRPr lang="cs-CZ" dirty="0" smtClean="0"/>
          </a:p>
          <a:p>
            <a:r>
              <a:rPr lang="cs-CZ" dirty="0" smtClean="0"/>
              <a:t>poklady/</a:t>
            </a:r>
            <a:r>
              <a:rPr lang="cs-CZ" dirty="0" err="1" smtClean="0"/>
              <a:t>korunovacni</a:t>
            </a:r>
            <a:r>
              <a:rPr lang="cs-CZ" dirty="0" smtClean="0"/>
              <a:t>-klenoty/kralovske-jablko.shtml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7333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>
                <a:solidFill>
                  <a:schemeClr val="accent1"/>
                </a:solidFill>
              </a:rPr>
              <a:t>Korunovační </a:t>
            </a:r>
            <a:r>
              <a:rPr lang="cs-CZ" sz="5400" dirty="0" smtClean="0">
                <a:solidFill>
                  <a:schemeClr val="accent1"/>
                </a:solidFill>
              </a:rPr>
              <a:t>plášť</a:t>
            </a:r>
            <a:endParaRPr lang="cs-CZ" sz="5400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cs-CZ" sz="2600" dirty="0"/>
              <a:t>J</a:t>
            </a:r>
            <a:r>
              <a:rPr lang="cs-CZ" sz="2600" dirty="0" smtClean="0"/>
              <a:t>e </a:t>
            </a:r>
            <a:r>
              <a:rPr lang="cs-CZ" sz="2600" dirty="0"/>
              <a:t>zhotoven z luxusní hedvábné tkaniny zvané </a:t>
            </a:r>
            <a:r>
              <a:rPr lang="cs-CZ" sz="2600" dirty="0" smtClean="0"/>
              <a:t>zlatohlav.</a:t>
            </a:r>
          </a:p>
          <a:p>
            <a:r>
              <a:rPr lang="cs-CZ" sz="2600" dirty="0" smtClean="0"/>
              <a:t>Je </a:t>
            </a:r>
            <a:r>
              <a:rPr lang="cs-CZ" sz="2600" dirty="0"/>
              <a:t>312 cm široký, od krčního výstřihu do konce vlečky 236 cm dlouhý. Po celém obvodu je lemován hermelínem - zimní bílou kožešinou hranostaje - pro svou vzácnost mnohdy považovaným za kožešinu králů. </a:t>
            </a:r>
            <a:endParaRPr lang="cs-CZ" sz="2600" dirty="0" smtClean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1556792"/>
            <a:ext cx="3052514" cy="4429138"/>
          </a:xfrm>
        </p:spPr>
      </p:pic>
      <p:sp>
        <p:nvSpPr>
          <p:cNvPr id="4" name="Obdélník 3"/>
          <p:cNvSpPr/>
          <p:nvPr/>
        </p:nvSpPr>
        <p:spPr>
          <a:xfrm>
            <a:off x="4427984" y="5934670"/>
            <a:ext cx="4510402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[</a:t>
            </a:r>
            <a:r>
              <a:rPr lang="en-US" dirty="0" err="1"/>
              <a:t>cit</a:t>
            </a:r>
            <a:r>
              <a:rPr lang="cs-CZ" dirty="0"/>
              <a:t>  </a:t>
            </a:r>
            <a:r>
              <a:rPr lang="cs-CZ" dirty="0" smtClean="0"/>
              <a:t>2011-01-11</a:t>
            </a:r>
            <a:r>
              <a:rPr lang="en-US" dirty="0" smtClean="0"/>
              <a:t>] </a:t>
            </a:r>
            <a:endParaRPr lang="cs-CZ" dirty="0" smtClean="0"/>
          </a:p>
          <a:p>
            <a:r>
              <a:rPr lang="cs-CZ" dirty="0">
                <a:hlinkClick r:id="rId3"/>
              </a:rPr>
              <a:t>http://www.hrad.cz/cs/prazsky-hrad/poklady</a:t>
            </a:r>
            <a:r>
              <a:rPr lang="cs-CZ" dirty="0" smtClean="0">
                <a:hlinkClick r:id="rId3"/>
              </a:rPr>
              <a:t>/</a:t>
            </a:r>
            <a:endParaRPr lang="cs-CZ" dirty="0" smtClean="0"/>
          </a:p>
          <a:p>
            <a:r>
              <a:rPr lang="cs-CZ" dirty="0" err="1" smtClean="0"/>
              <a:t>korunovacni</a:t>
            </a:r>
            <a:r>
              <a:rPr lang="cs-CZ" dirty="0" smtClean="0"/>
              <a:t>-klenoty/korunovacni-plast.shtml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56068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1">
      <a:dk1>
        <a:srgbClr val="4A6617"/>
      </a:dk1>
      <a:lt1>
        <a:srgbClr val="C6E58F"/>
      </a:lt1>
      <a:dk2>
        <a:srgbClr val="AAD957"/>
      </a:dk2>
      <a:lt2>
        <a:srgbClr val="E2F2C7"/>
      </a:lt2>
      <a:accent1>
        <a:srgbClr val="31440F"/>
      </a:accent1>
      <a:accent2>
        <a:srgbClr val="AAD957"/>
      </a:accent2>
      <a:accent3>
        <a:srgbClr val="FFC000"/>
      </a:accent3>
      <a:accent4>
        <a:srgbClr val="FF0000"/>
      </a:accent4>
      <a:accent5>
        <a:srgbClr val="92D050"/>
      </a:accent5>
      <a:accent6>
        <a:srgbClr val="4A6617"/>
      </a:accent6>
      <a:hlink>
        <a:srgbClr val="3399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</TotalTime>
  <Words>167</Words>
  <Application>Microsoft Office PowerPoint</Application>
  <PresentationFormat>Předvádění na obrazovce (4:3)</PresentationFormat>
  <Paragraphs>22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VY_32_INOVACE_42C_KORUNOVAČNÍ KLENOTY ČESKÝCH KRÁLŮ</vt:lpstr>
      <vt:lpstr>Korunovační klenoty českých králů</vt:lpstr>
      <vt:lpstr>Královské žezlo</vt:lpstr>
      <vt:lpstr>Královské jablko</vt:lpstr>
      <vt:lpstr>Korunovační plášť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Korunovační klenoty</dc:title>
  <dc:creator>Míková</dc:creator>
  <cp:lastModifiedBy>Martin Králík</cp:lastModifiedBy>
  <cp:revision>15</cp:revision>
  <dcterms:created xsi:type="dcterms:W3CDTF">2011-01-26T19:08:24Z</dcterms:created>
  <dcterms:modified xsi:type="dcterms:W3CDTF">2012-03-12T21:33:58Z</dcterms:modified>
</cp:coreProperties>
</file>