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9" r:id="rId3"/>
    <p:sldId id="260" r:id="rId4"/>
    <p:sldId id="261" r:id="rId5"/>
    <p:sldId id="262" r:id="rId6"/>
    <p:sldId id="264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VY_32_INOVACE_3B_01_</a:t>
          </a:r>
          <a:r>
            <a:rPr lang="cs-CZ" sz="2000" b="0" baseline="0" dirty="0" err="1" smtClean="0"/>
            <a:t>The</a:t>
          </a:r>
          <a:r>
            <a:rPr lang="cs-CZ" sz="2000" b="0" baseline="0" dirty="0" smtClean="0"/>
            <a:t> </a:t>
          </a:r>
          <a:r>
            <a:rPr lang="cs-CZ" sz="2000" b="0" baseline="0" dirty="0" err="1" smtClean="0"/>
            <a:t>United</a:t>
          </a:r>
          <a:r>
            <a:rPr lang="cs-CZ" sz="2000" b="0" baseline="0" dirty="0" smtClean="0"/>
            <a:t> </a:t>
          </a:r>
          <a:r>
            <a:rPr lang="cs-CZ" sz="2000" b="0" baseline="0" dirty="0" err="1" smtClean="0"/>
            <a:t>Kingdom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říjen</a:t>
          </a:r>
          <a:r>
            <a:rPr lang="cs-CZ" sz="2000" dirty="0" smtClean="0">
              <a:solidFill>
                <a:schemeClr val="tx1"/>
              </a:solidFill>
            </a:rPr>
            <a:t> 2012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Petra </a:t>
          </a:r>
          <a:r>
            <a:rPr lang="cs-CZ" sz="2000" b="0" dirty="0" err="1" smtClean="0">
              <a:solidFill>
                <a:schemeClr val="tx1"/>
              </a:solidFill>
            </a:rPr>
            <a:t>Dušánková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EF084E-29DF-49E1-947B-D88BB401B6B8}" type="presOf" srcId="{B651F6E3-6281-48DB-9319-2AEAFDAE7572}" destId="{619D679B-A015-4ECF-8348-D1034C574F40}" srcOrd="0" destOrd="0" presId="urn:microsoft.com/office/officeart/2005/8/layout/target3"/>
    <dgm:cxn modelId="{CA7F28D6-BA59-4336-9332-F95278A75889}" type="presOf" srcId="{D1D4F407-5343-4D3F-B5B9-D407B03CAEB4}" destId="{AED2198E-93D5-4001-81B4-73124B309672}" srcOrd="1" destOrd="0" presId="urn:microsoft.com/office/officeart/2005/8/layout/target3"/>
    <dgm:cxn modelId="{370DDDCB-028E-4204-AF5A-3DE061F18AB0}" type="presOf" srcId="{D1B46980-6531-4606-95E6-44980827E919}" destId="{6140AFEC-043D-4C43-A2F9-D0F5331DF3A3}" srcOrd="0" destOrd="0" presId="urn:microsoft.com/office/officeart/2005/8/layout/target3"/>
    <dgm:cxn modelId="{069FDFB5-D726-45EC-ABF9-D2C9BD3C4B4B}" type="presOf" srcId="{B651F6E3-6281-48DB-9319-2AEAFDAE7572}" destId="{6BB5E863-4638-4E1D-BFDE-399D028AC4ED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8057DD99-39AF-4FAA-9D26-BD98CA1C0AA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82F0C1A-4E5C-44DD-A55F-3BFEF85B9E4F}" type="presOf" srcId="{BBE1F95E-D5AA-436D-B4F5-748C3834552C}" destId="{B5AA812A-7391-47E3-B3BF-07AB9DC3D00C}" srcOrd="1" destOrd="0" presId="urn:microsoft.com/office/officeart/2005/8/layout/target3"/>
    <dgm:cxn modelId="{A59D3190-54A0-48DB-8202-95496B353509}" type="presOf" srcId="{CEBA0FA6-500F-48B5-B7A1-B51529BD38F2}" destId="{02176FA0-10E9-44DC-9A54-485A362F109B}" srcOrd="1" destOrd="0" presId="urn:microsoft.com/office/officeart/2005/8/layout/target3"/>
    <dgm:cxn modelId="{4905072D-89A6-46B1-9021-FF6B4749BD52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20A369E-078E-4308-9CBB-B570E0013AAA}" type="presOf" srcId="{D1D4F407-5343-4D3F-B5B9-D407B03CAEB4}" destId="{D005CE8C-CC26-4C3E-AC11-E15060ECD759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640F1DA-99D7-4CB5-9602-B7178F8D8EFA}" type="presOf" srcId="{4C35D32F-0EAB-4CD7-82EE-45574DC2A586}" destId="{8BEBB6EC-1DAA-4CAC-8A25-BC0FCBD5DBD5}" srcOrd="0" destOrd="0" presId="urn:microsoft.com/office/officeart/2005/8/layout/target3"/>
    <dgm:cxn modelId="{2FDC956E-9FB9-4DF1-B065-06A1D240E4D6}" type="presOf" srcId="{BBE1F95E-D5AA-436D-B4F5-748C3834552C}" destId="{A5C228C9-6EC4-4821-934B-9E2EFBAB449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52CC7BF-2578-43D6-8AE8-748D2B382A94}" type="presOf" srcId="{4C35D32F-0EAB-4CD7-82EE-45574DC2A586}" destId="{890E4F0B-2866-4A3F-A3C7-2A14B1797930}" srcOrd="1" destOrd="0" presId="urn:microsoft.com/office/officeart/2005/8/layout/target3"/>
    <dgm:cxn modelId="{720E5C44-5A5E-487D-9721-E1F0F1ADFD09}" type="presOf" srcId="{D8197B8C-B260-4A16-BDF4-0947B075E274}" destId="{5A5FFA88-C948-4069-8E93-59FA12366E83}" srcOrd="1" destOrd="0" presId="urn:microsoft.com/office/officeart/2005/8/layout/target3"/>
    <dgm:cxn modelId="{75A5BAA4-3F1D-47C4-8F68-C7C64154BCA9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689447-DA3C-4EB8-81C0-D26479020041}" type="presOf" srcId="{CEBA0FA6-500F-48B5-B7A1-B51529BD38F2}" destId="{CAD3E342-3400-4A52-8AAC-15B5BF88AABE}" srcOrd="0" destOrd="0" presId="urn:microsoft.com/office/officeart/2005/8/layout/target3"/>
    <dgm:cxn modelId="{990443EF-E781-4A52-A977-4DC6223C3DA8}" type="presParOf" srcId="{333A1088-737F-45CB-B68E-254E46348037}" destId="{F5ABB229-8D3B-4694-996A-96F23CF14429}" srcOrd="0" destOrd="0" presId="urn:microsoft.com/office/officeart/2005/8/layout/target3"/>
    <dgm:cxn modelId="{3CC816ED-26EF-4281-A00F-45D56D3F4BA2}" type="presParOf" srcId="{333A1088-737F-45CB-B68E-254E46348037}" destId="{F41139FD-01EE-4571-8B17-4FB00FC51163}" srcOrd="1" destOrd="0" presId="urn:microsoft.com/office/officeart/2005/8/layout/target3"/>
    <dgm:cxn modelId="{CC88BE19-091D-451B-AC53-E990EA2724E9}" type="presParOf" srcId="{333A1088-737F-45CB-B68E-254E46348037}" destId="{D005CE8C-CC26-4C3E-AC11-E15060ECD759}" srcOrd="2" destOrd="0" presId="urn:microsoft.com/office/officeart/2005/8/layout/target3"/>
    <dgm:cxn modelId="{DCB68550-465D-4693-A376-AD30B7A70396}" type="presParOf" srcId="{333A1088-737F-45CB-B68E-254E46348037}" destId="{2C702D82-9B77-49B7-9568-BB8EB47C3372}" srcOrd="3" destOrd="0" presId="urn:microsoft.com/office/officeart/2005/8/layout/target3"/>
    <dgm:cxn modelId="{372BC384-4323-4847-81A6-E873C07500FC}" type="presParOf" srcId="{333A1088-737F-45CB-B68E-254E46348037}" destId="{A52A0455-90FF-4808-ABD0-F02540D31D5A}" srcOrd="4" destOrd="0" presId="urn:microsoft.com/office/officeart/2005/8/layout/target3"/>
    <dgm:cxn modelId="{F5B50A8B-5B88-42C0-BFA0-C7D7B1798DBE}" type="presParOf" srcId="{333A1088-737F-45CB-B68E-254E46348037}" destId="{6140AFEC-043D-4C43-A2F9-D0F5331DF3A3}" srcOrd="5" destOrd="0" presId="urn:microsoft.com/office/officeart/2005/8/layout/target3"/>
    <dgm:cxn modelId="{D0266EE2-AE4B-4761-A0A2-18AA520975EF}" type="presParOf" srcId="{333A1088-737F-45CB-B68E-254E46348037}" destId="{9358AC05-5D7D-4327-9F80-1AD486AEA664}" srcOrd="6" destOrd="0" presId="urn:microsoft.com/office/officeart/2005/8/layout/target3"/>
    <dgm:cxn modelId="{4A6E37F2-B551-4838-9436-94AB6FCCA547}" type="presParOf" srcId="{333A1088-737F-45CB-B68E-254E46348037}" destId="{313FC574-E1CD-4FB4-B054-0B805CE0447D}" srcOrd="7" destOrd="0" presId="urn:microsoft.com/office/officeart/2005/8/layout/target3"/>
    <dgm:cxn modelId="{D174E9BC-2A19-47DF-834D-442C27E06BF7}" type="presParOf" srcId="{333A1088-737F-45CB-B68E-254E46348037}" destId="{619D679B-A015-4ECF-8348-D1034C574F40}" srcOrd="8" destOrd="0" presId="urn:microsoft.com/office/officeart/2005/8/layout/target3"/>
    <dgm:cxn modelId="{CE9DF758-3828-48E7-A7E1-3B78CE550272}" type="presParOf" srcId="{333A1088-737F-45CB-B68E-254E46348037}" destId="{322283A8-4A27-4CDA-BAE3-F381106A9174}" srcOrd="9" destOrd="0" presId="urn:microsoft.com/office/officeart/2005/8/layout/target3"/>
    <dgm:cxn modelId="{C071D88C-2BEB-4EEA-A3F3-B117273CF8E7}" type="presParOf" srcId="{333A1088-737F-45CB-B68E-254E46348037}" destId="{FFC9F71D-1B4F-4AD9-A4A6-86ADEFC8AF5C}" srcOrd="10" destOrd="0" presId="urn:microsoft.com/office/officeart/2005/8/layout/target3"/>
    <dgm:cxn modelId="{3043F9A3-49DF-46E4-A0AE-A88E6566587F}" type="presParOf" srcId="{333A1088-737F-45CB-B68E-254E46348037}" destId="{25B08C86-7E15-44DC-BE7F-FFB55DD49D12}" srcOrd="11" destOrd="0" presId="urn:microsoft.com/office/officeart/2005/8/layout/target3"/>
    <dgm:cxn modelId="{6832CC74-E633-4341-821D-4D1148692D00}" type="presParOf" srcId="{333A1088-737F-45CB-B68E-254E46348037}" destId="{76644BE8-9D7C-4C09-B250-3D10AF48CBB7}" srcOrd="12" destOrd="0" presId="urn:microsoft.com/office/officeart/2005/8/layout/target3"/>
    <dgm:cxn modelId="{711D6AFD-CF3A-4B01-AAB5-E3FC02A90818}" type="presParOf" srcId="{333A1088-737F-45CB-B68E-254E46348037}" destId="{EE85B701-7295-41C0-BA7A-34D3756A2AE6}" srcOrd="13" destOrd="0" presId="urn:microsoft.com/office/officeart/2005/8/layout/target3"/>
    <dgm:cxn modelId="{88571DD4-27DC-45C2-A228-AE63C3F03367}" type="presParOf" srcId="{333A1088-737F-45CB-B68E-254E46348037}" destId="{8BEBB6EC-1DAA-4CAC-8A25-BC0FCBD5DBD5}" srcOrd="14" destOrd="0" presId="urn:microsoft.com/office/officeart/2005/8/layout/target3"/>
    <dgm:cxn modelId="{DB608F07-00A2-4522-9856-A3E0D0CE541E}" type="presParOf" srcId="{333A1088-737F-45CB-B68E-254E46348037}" destId="{5955ED15-90AA-4F08-A8A5-1ED70581E58B}" srcOrd="15" destOrd="0" presId="urn:microsoft.com/office/officeart/2005/8/layout/target3"/>
    <dgm:cxn modelId="{EB2BD7D8-AF30-48A2-99F5-5F3FCF254127}" type="presParOf" srcId="{333A1088-737F-45CB-B68E-254E46348037}" destId="{26528689-9DF4-4685-8F23-BABDBD774F07}" srcOrd="16" destOrd="0" presId="urn:microsoft.com/office/officeart/2005/8/layout/target3"/>
    <dgm:cxn modelId="{8BA95C09-37B8-43AB-A737-00F2B4F42D86}" type="presParOf" srcId="{333A1088-737F-45CB-B68E-254E46348037}" destId="{CAD3E342-3400-4A52-8AAC-15B5BF88AABE}" srcOrd="17" destOrd="0" presId="urn:microsoft.com/office/officeart/2005/8/layout/target3"/>
    <dgm:cxn modelId="{C9D91C6A-735C-470D-B05E-CACF2308E274}" type="presParOf" srcId="{333A1088-737F-45CB-B68E-254E46348037}" destId="{486F9B35-3F77-4B86-95AC-C956F2B86E44}" srcOrd="18" destOrd="0" presId="urn:microsoft.com/office/officeart/2005/8/layout/target3"/>
    <dgm:cxn modelId="{EE2B98B7-10D3-4F26-BF5D-0727B7E4BCD9}" type="presParOf" srcId="{333A1088-737F-45CB-B68E-254E46348037}" destId="{FE72208B-B9B5-47BF-B463-2DC6D6185814}" srcOrd="19" destOrd="0" presId="urn:microsoft.com/office/officeart/2005/8/layout/target3"/>
    <dgm:cxn modelId="{80C53713-01CA-4D97-AD7A-916D7A678A03}" type="presParOf" srcId="{333A1088-737F-45CB-B68E-254E46348037}" destId="{A5C228C9-6EC4-4821-934B-9E2EFBAB4497}" srcOrd="20" destOrd="0" presId="urn:microsoft.com/office/officeart/2005/8/layout/target3"/>
    <dgm:cxn modelId="{4E7C43BD-522D-498D-A58C-1CAC6C3D7557}" type="presParOf" srcId="{333A1088-737F-45CB-B68E-254E46348037}" destId="{AED2198E-93D5-4001-81B4-73124B309672}" srcOrd="21" destOrd="0" presId="urn:microsoft.com/office/officeart/2005/8/layout/target3"/>
    <dgm:cxn modelId="{9794A963-23B0-43CE-BAA1-FB2AE2BB424E}" type="presParOf" srcId="{333A1088-737F-45CB-B68E-254E46348037}" destId="{2BE915AB-18AA-4053-B92C-3BFC9ED204BB}" srcOrd="22" destOrd="0" presId="urn:microsoft.com/office/officeart/2005/8/layout/target3"/>
    <dgm:cxn modelId="{CD8163C4-7A1A-4EBD-BED8-1CCF16363BEA}" type="presParOf" srcId="{333A1088-737F-45CB-B68E-254E46348037}" destId="{6BB5E863-4638-4E1D-BFDE-399D028AC4ED}" srcOrd="23" destOrd="0" presId="urn:microsoft.com/office/officeart/2005/8/layout/target3"/>
    <dgm:cxn modelId="{170303F1-B8C7-4129-8B2A-7304A616F8F2}" type="presParOf" srcId="{333A1088-737F-45CB-B68E-254E46348037}" destId="{5A5FFA88-C948-4069-8E93-59FA12366E83}" srcOrd="24" destOrd="0" presId="urn:microsoft.com/office/officeart/2005/8/layout/target3"/>
    <dgm:cxn modelId="{A07DE152-2093-4BB6-B875-418381A5A71C}" type="presParOf" srcId="{333A1088-737F-45CB-B68E-254E46348037}" destId="{890E4F0B-2866-4A3F-A3C7-2A14B1797930}" srcOrd="25" destOrd="0" presId="urn:microsoft.com/office/officeart/2005/8/layout/target3"/>
    <dgm:cxn modelId="{A2D42900-C886-43EF-B292-3CA9EC2CD06A}" type="presParOf" srcId="{333A1088-737F-45CB-B68E-254E46348037}" destId="{02176FA0-10E9-44DC-9A54-485A362F109B}" srcOrd="26" destOrd="0" presId="urn:microsoft.com/office/officeart/2005/8/layout/target3"/>
    <dgm:cxn modelId="{7D3031C7-3244-4E26-98A1-1C506B298130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VY_32_INOVACE_3B_01_</a:t>
          </a:r>
          <a:r>
            <a:rPr lang="cs-CZ" sz="2000" b="0" kern="1200" baseline="0" dirty="0" err="1" smtClean="0"/>
            <a:t>The</a:t>
          </a:r>
          <a:r>
            <a:rPr lang="cs-CZ" sz="2000" b="0" kern="1200" baseline="0" dirty="0" smtClean="0"/>
            <a:t> </a:t>
          </a:r>
          <a:r>
            <a:rPr lang="cs-CZ" sz="2000" b="0" kern="1200" baseline="0" dirty="0" err="1" smtClean="0"/>
            <a:t>United</a:t>
          </a:r>
          <a:r>
            <a:rPr lang="cs-CZ" sz="2000" b="0" kern="1200" baseline="0" dirty="0" smtClean="0"/>
            <a:t> </a:t>
          </a:r>
          <a:r>
            <a:rPr lang="cs-CZ" sz="2000" b="0" kern="1200" baseline="0" dirty="0" err="1" smtClean="0"/>
            <a:t>Kingdom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říjen</a:t>
          </a:r>
          <a:r>
            <a:rPr lang="cs-CZ" sz="2000" kern="1200" dirty="0" smtClean="0">
              <a:solidFill>
                <a:schemeClr val="tx1"/>
              </a:solidFill>
            </a:rPr>
            <a:t> 2012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Petra </a:t>
          </a:r>
          <a:r>
            <a:rPr lang="cs-CZ" sz="2000" b="0" kern="1200" dirty="0" err="1" smtClean="0">
              <a:solidFill>
                <a:schemeClr val="tx1"/>
              </a:solidFill>
            </a:rPr>
            <a:t>Dušánková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DC7662-A39F-458F-80D5-938F768DC4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AED82C-C91A-4396-9D96-20452EBFBF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65739-25EC-4D5E-A0B8-17FBF732540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2A4DC-DE3B-406C-AD1B-3B6355D418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lajka_Spojen%C3%A9ho_kr%C3%A1lovstv%C3%AD" TargetMode="External"/><Relationship Id="rId2" Type="http://schemas.openxmlformats.org/officeDocument/2006/relationships/hyperlink" Target="http://mp3bear.com/hymna-velke-britanie-god-save-the-queen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ANOTACE</a:t>
            </a:r>
          </a:p>
          <a:p>
            <a:pPr>
              <a:buNone/>
            </a:pPr>
            <a:r>
              <a:rPr lang="cs-CZ" sz="2000" dirty="0" smtClean="0"/>
              <a:t>Materiál je určen pro přípravu žáků k ústní maturitní zkoušce z anglického jazyka.</a:t>
            </a:r>
          </a:p>
          <a:p>
            <a:pPr>
              <a:buNone/>
            </a:pPr>
            <a:r>
              <a:rPr lang="cs-CZ" sz="2000" dirty="0" smtClean="0"/>
              <a:t>Žáci si zopakují a prohloubí znalosti o Velké Británii formou prezentace.</a:t>
            </a:r>
          </a:p>
          <a:p>
            <a:pPr>
              <a:buNone/>
            </a:pPr>
            <a:r>
              <a:rPr lang="cs-CZ" sz="2000" dirty="0" smtClean="0"/>
              <a:t>Materiál je určen pro interaktivní tabuli, v úvodním kvízu žáci zjistí své dosavadní znalosti, dále pomocí pera doplňují informace zjištěné z mapy.</a:t>
            </a:r>
          </a:p>
          <a:p>
            <a:pPr>
              <a:buNone/>
            </a:pPr>
            <a:r>
              <a:rPr lang="cs-CZ" sz="2000" dirty="0" smtClean="0"/>
              <a:t>Po kliknutí na </a:t>
            </a:r>
            <a:r>
              <a:rPr lang="cs-CZ" sz="2000" i="1" dirty="0" err="1" smtClean="0"/>
              <a:t>God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Save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Queen</a:t>
            </a:r>
            <a:r>
              <a:rPr lang="cs-CZ" sz="2000" i="1" dirty="0" smtClean="0"/>
              <a:t> (s.4 )</a:t>
            </a:r>
            <a:r>
              <a:rPr lang="cs-CZ" sz="2000" dirty="0" smtClean="0"/>
              <a:t> si poslechnou britskou hymnu a kliknutím na </a:t>
            </a:r>
            <a:r>
              <a:rPr lang="cs-CZ" sz="2000" i="1" dirty="0" smtClean="0"/>
              <a:t>Union Jack (s.4</a:t>
            </a:r>
            <a:r>
              <a:rPr lang="cs-CZ" sz="2000" dirty="0" smtClean="0"/>
              <a:t>) zjistí, jak vznikla britská vlajka.</a:t>
            </a:r>
          </a:p>
          <a:p>
            <a:pPr>
              <a:buNone/>
            </a:pPr>
            <a:r>
              <a:rPr lang="cs-CZ" sz="2000" dirty="0" smtClean="0"/>
              <a:t>Část </a:t>
            </a:r>
            <a:r>
              <a:rPr lang="cs-CZ" sz="2000" i="1" dirty="0" err="1" smtClean="0"/>
              <a:t>Geography</a:t>
            </a:r>
            <a:r>
              <a:rPr lang="cs-CZ" sz="2000" i="1" dirty="0" smtClean="0"/>
              <a:t> (s.5) </a:t>
            </a:r>
            <a:r>
              <a:rPr lang="cs-CZ" sz="2000" dirty="0" smtClean="0"/>
              <a:t>a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Economy</a:t>
            </a:r>
            <a:r>
              <a:rPr lang="cs-CZ" sz="2000" i="1" dirty="0" smtClean="0"/>
              <a:t> (s.7) </a:t>
            </a:r>
            <a:r>
              <a:rPr lang="cs-CZ" sz="2000" dirty="0" smtClean="0"/>
              <a:t>žáci doplňují perem po vyhledání údajů na mapě Velké Británie a v učebnici. Správné odpovědi jsou na stranách 6 a 8</a:t>
            </a:r>
          </a:p>
          <a:p>
            <a:pPr>
              <a:buNone/>
            </a:pPr>
            <a:r>
              <a:rPr lang="cs-CZ" sz="2000" dirty="0" smtClean="0"/>
              <a:t>Na závěr si zopakují probranou látku podle dané osnovy.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THE UNITED KINGDOM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229600" cy="488600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FF0000"/>
                </a:solidFill>
              </a:rPr>
              <a:t>General knowledge quiz: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How many parts does the U.K. consist of?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What is the capital of the country?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Who is the head of the country?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Which famous British can you name?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What historical events/personalities have you learnt about?</a:t>
            </a:r>
            <a:endParaRPr lang="en-GB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29600" cy="6120680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00B050"/>
                </a:solidFill>
              </a:rPr>
              <a:t>Some basic facts about the U.K</a:t>
            </a:r>
            <a:r>
              <a:rPr lang="en-GB" dirty="0" smtClean="0">
                <a:solidFill>
                  <a:srgbClr val="00B050"/>
                </a:solidFill>
              </a:rPr>
              <a:t>.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Official name</a:t>
            </a:r>
            <a:r>
              <a:rPr lang="en-GB" sz="2800" b="1" dirty="0" smtClean="0"/>
              <a:t>: The United Kingdom of Great Britain and Northern Ireland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Capital</a:t>
            </a:r>
            <a:r>
              <a:rPr lang="en-GB" sz="2800" b="1" dirty="0" smtClean="0"/>
              <a:t>: London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Population</a:t>
            </a:r>
            <a:r>
              <a:rPr lang="en-GB" sz="2800" b="1" dirty="0" smtClean="0"/>
              <a:t>: around 60 million inhabitants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Anthem:</a:t>
            </a:r>
            <a:r>
              <a:rPr lang="en-GB" sz="2800" b="1" dirty="0" smtClean="0"/>
              <a:t> </a:t>
            </a:r>
            <a:r>
              <a:rPr lang="en-GB" sz="2800" b="1" dirty="0" smtClean="0">
                <a:hlinkClick r:id="rId2"/>
              </a:rPr>
              <a:t>God Save the </a:t>
            </a:r>
            <a:r>
              <a:rPr lang="en-GB" sz="2800" b="1" dirty="0" smtClean="0">
                <a:hlinkClick r:id="rId2"/>
              </a:rPr>
              <a:t>Queen</a:t>
            </a:r>
            <a:r>
              <a:rPr lang="cs-CZ" sz="2800" b="1" smtClean="0"/>
              <a:t> </a:t>
            </a:r>
            <a:endParaRPr lang="en-GB" sz="2800" b="1" dirty="0" smtClean="0"/>
          </a:p>
          <a:p>
            <a:r>
              <a:rPr lang="en-GB" sz="2800" b="1" dirty="0" smtClean="0">
                <a:solidFill>
                  <a:srgbClr val="FF0000"/>
                </a:solidFill>
              </a:rPr>
              <a:t>Flag</a:t>
            </a:r>
            <a:r>
              <a:rPr lang="en-GB" sz="2800" b="1" dirty="0" smtClean="0"/>
              <a:t>: </a:t>
            </a:r>
            <a:r>
              <a:rPr lang="en-GB" sz="2800" b="1" dirty="0" smtClean="0">
                <a:hlinkClick r:id="rId3"/>
              </a:rPr>
              <a:t>Union Jack</a:t>
            </a:r>
            <a:endParaRPr lang="en-GB" sz="2800" b="1" dirty="0" smtClean="0"/>
          </a:p>
          <a:p>
            <a:r>
              <a:rPr lang="en-GB" sz="2800" b="1" dirty="0" smtClean="0">
                <a:solidFill>
                  <a:srgbClr val="FF0000"/>
                </a:solidFill>
              </a:rPr>
              <a:t>Parts and their capitals</a:t>
            </a:r>
            <a:r>
              <a:rPr lang="en-GB" sz="2800" b="1" dirty="0" smtClean="0"/>
              <a:t>: England (London), Scotland (Edinburgh), Wales (Cardiff) and Northern Ireland (Belfast)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Languages</a:t>
            </a:r>
            <a:r>
              <a:rPr lang="en-GB" sz="2800" b="1" dirty="0" smtClean="0"/>
              <a:t>: English, Scottish and Irish Gaelic, Welsh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Currency</a:t>
            </a:r>
            <a:r>
              <a:rPr lang="en-GB" sz="2800" b="1" dirty="0" smtClean="0"/>
              <a:t>: £ = pound (1pound=100 pence)</a:t>
            </a:r>
          </a:p>
          <a:p>
            <a:endParaRPr lang="cs-CZ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3500" b="1" dirty="0" smtClean="0">
                <a:solidFill>
                  <a:srgbClr val="00B050"/>
                </a:solidFill>
              </a:rPr>
              <a:t>Geography</a:t>
            </a:r>
            <a:r>
              <a:rPr lang="en-GB" sz="3500" b="1" dirty="0" smtClean="0"/>
              <a:t>  </a:t>
            </a:r>
            <a:r>
              <a:rPr lang="en-GB" sz="3500" dirty="0" smtClean="0"/>
              <a:t>(work with the map of the U.K.)</a:t>
            </a:r>
          </a:p>
          <a:p>
            <a:pPr>
              <a:lnSpc>
                <a:spcPct val="200000"/>
              </a:lnSpc>
            </a:pPr>
            <a:r>
              <a:rPr lang="en-GB" sz="2800" b="1" dirty="0" smtClean="0"/>
              <a:t>The U.K. is located  …</a:t>
            </a:r>
          </a:p>
          <a:p>
            <a:pPr>
              <a:lnSpc>
                <a:spcPct val="200000"/>
              </a:lnSpc>
            </a:pPr>
            <a:r>
              <a:rPr lang="en-GB" sz="2800" b="1" dirty="0" smtClean="0"/>
              <a:t>The most important rivers are …</a:t>
            </a:r>
          </a:p>
          <a:p>
            <a:pPr>
              <a:lnSpc>
                <a:spcPct val="200000"/>
              </a:lnSpc>
            </a:pPr>
            <a:r>
              <a:rPr lang="en-GB" sz="2800" b="1" dirty="0" smtClean="0"/>
              <a:t>The highest mountain ranges are …</a:t>
            </a:r>
          </a:p>
          <a:p>
            <a:pPr>
              <a:lnSpc>
                <a:spcPct val="200000"/>
              </a:lnSpc>
            </a:pPr>
            <a:r>
              <a:rPr lang="en-GB" sz="2800" b="1" dirty="0" smtClean="0"/>
              <a:t>The highest peak of Britain is …</a:t>
            </a:r>
          </a:p>
          <a:p>
            <a:pPr>
              <a:lnSpc>
                <a:spcPct val="200000"/>
              </a:lnSpc>
            </a:pPr>
            <a:r>
              <a:rPr lang="en-GB" sz="2800" b="1" dirty="0" smtClean="0"/>
              <a:t>The largest lakes are …</a:t>
            </a:r>
          </a:p>
          <a:p>
            <a:pPr>
              <a:lnSpc>
                <a:spcPct val="200000"/>
              </a:lnSpc>
            </a:pPr>
            <a:r>
              <a:rPr lang="en-GB" sz="2800" b="1" dirty="0" smtClean="0"/>
              <a:t>The largest cities are …</a:t>
            </a:r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sz="1800" b="1" dirty="0" smtClean="0"/>
              <a:t>The U.K. is located on the British Isles, off the north-west coast of Europe , across the English Channel, surrounded by the Atlantic Ocean</a:t>
            </a:r>
          </a:p>
          <a:p>
            <a:pPr>
              <a:lnSpc>
                <a:spcPct val="200000"/>
              </a:lnSpc>
            </a:pPr>
            <a:r>
              <a:rPr lang="en-GB" sz="1800" b="1" dirty="0" smtClean="0"/>
              <a:t>The most important rivers are the Thames, the Severn, the Mersey</a:t>
            </a:r>
          </a:p>
          <a:p>
            <a:pPr>
              <a:lnSpc>
                <a:spcPct val="200000"/>
              </a:lnSpc>
            </a:pPr>
            <a:r>
              <a:rPr lang="en-GB" sz="1800" b="1" dirty="0" smtClean="0"/>
              <a:t>The highest mountain ranges are in the North of Scotland (the Scottish Highlands)</a:t>
            </a:r>
          </a:p>
          <a:p>
            <a:pPr>
              <a:lnSpc>
                <a:spcPct val="200000"/>
              </a:lnSpc>
            </a:pPr>
            <a:r>
              <a:rPr lang="en-GB" sz="1800" b="1" dirty="0" smtClean="0"/>
              <a:t>The highest peak of Britain is Ben Nevis (1,343m)</a:t>
            </a:r>
          </a:p>
          <a:p>
            <a:pPr>
              <a:lnSpc>
                <a:spcPct val="200000"/>
              </a:lnSpc>
            </a:pPr>
            <a:r>
              <a:rPr lang="en-GB" sz="1800" b="1" dirty="0" smtClean="0"/>
              <a:t>The largest lakes are in Northern Ireland (Lough Neagh),  North-East England (the Lake District) and in Scotland (Loch Ness)</a:t>
            </a:r>
          </a:p>
          <a:p>
            <a:pPr>
              <a:lnSpc>
                <a:spcPct val="200000"/>
              </a:lnSpc>
            </a:pPr>
            <a:r>
              <a:rPr lang="en-GB" sz="1800" b="1" dirty="0" smtClean="0"/>
              <a:t>The largest cities are London, Liverpool, Birmingham, Manchester, Newcastle, Leeds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00B050"/>
                </a:solidFill>
              </a:rPr>
              <a:t>Climate</a:t>
            </a:r>
          </a:p>
          <a:p>
            <a:pPr>
              <a:buNone/>
            </a:pPr>
            <a:r>
              <a:rPr lang="en-GB" sz="2800" b="1" dirty="0" smtClean="0"/>
              <a:t>The U.K. climate is temperate and humid (it </a:t>
            </a:r>
            <a:r>
              <a:rPr lang="en-GB" sz="2800" b="1" dirty="0" err="1" smtClean="0"/>
              <a:t>i</a:t>
            </a:r>
            <a:r>
              <a:rPr lang="cs-CZ" sz="2800" b="1" dirty="0" smtClean="0"/>
              <a:t>s</a:t>
            </a:r>
            <a:r>
              <a:rPr lang="en-GB" sz="2800" b="1" dirty="0" smtClean="0"/>
              <a:t> an island country) – mild winters, not very hot summers, a lot of rain, changeable weather</a:t>
            </a:r>
          </a:p>
          <a:p>
            <a:pPr>
              <a:buNone/>
            </a:pPr>
            <a:r>
              <a:rPr lang="en-GB" b="1" dirty="0" smtClean="0">
                <a:solidFill>
                  <a:srgbClr val="00B050"/>
                </a:solidFill>
              </a:rPr>
              <a:t>Economy  </a:t>
            </a:r>
            <a:r>
              <a:rPr lang="en-GB" sz="2800" dirty="0" smtClean="0"/>
              <a:t>(work with your book)</a:t>
            </a:r>
          </a:p>
          <a:p>
            <a:pPr>
              <a:buNone/>
            </a:pPr>
            <a:r>
              <a:rPr lang="en-GB" sz="2800" b="1" dirty="0" smtClean="0"/>
              <a:t>Raw materials:</a:t>
            </a:r>
            <a:endParaRPr lang="en-GB" sz="2800" b="1" i="1" dirty="0" smtClean="0"/>
          </a:p>
          <a:p>
            <a:pPr>
              <a:lnSpc>
                <a:spcPct val="200000"/>
              </a:lnSpc>
              <a:buNone/>
            </a:pPr>
            <a:r>
              <a:rPr lang="en-GB" sz="2800" b="1" dirty="0" smtClean="0"/>
              <a:t>Industry:</a:t>
            </a:r>
          </a:p>
          <a:p>
            <a:pPr>
              <a:lnSpc>
                <a:spcPct val="200000"/>
              </a:lnSpc>
              <a:buNone/>
            </a:pPr>
            <a:r>
              <a:rPr lang="en-GB" sz="2800" b="1" dirty="0" smtClean="0"/>
              <a:t>Agriculture:</a:t>
            </a:r>
            <a:endParaRPr lang="en-GB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>
                <a:solidFill>
                  <a:srgbClr val="00B050"/>
                </a:solidFill>
              </a:rPr>
              <a:t>Economy</a:t>
            </a:r>
          </a:p>
          <a:p>
            <a:pPr>
              <a:buNone/>
            </a:pPr>
            <a:r>
              <a:rPr lang="en-GB" sz="2400" b="1" dirty="0" smtClean="0"/>
              <a:t>Raw materials: coal, oil, natural gas, iron ore</a:t>
            </a:r>
            <a:endParaRPr lang="en-GB" sz="2400" b="1" i="1" dirty="0" smtClean="0"/>
          </a:p>
          <a:p>
            <a:pPr>
              <a:lnSpc>
                <a:spcPct val="200000"/>
              </a:lnSpc>
              <a:buNone/>
            </a:pPr>
            <a:r>
              <a:rPr lang="en-GB" sz="2400" b="1" dirty="0" smtClean="0"/>
              <a:t>Industry: heavy and light engineering, electrical engineering, aero</a:t>
            </a:r>
            <a:r>
              <a:rPr lang="cs-CZ" sz="2400" b="1" dirty="0" smtClean="0"/>
              <a:t> </a:t>
            </a:r>
            <a:r>
              <a:rPr lang="en-GB" sz="2400" b="1" dirty="0" smtClean="0"/>
              <a:t>engines, shipbuilding, chemical industry, consumer goods, textile industry, mining, whisky d</a:t>
            </a:r>
            <a:r>
              <a:rPr lang="cs-CZ" sz="2400" b="1" dirty="0" smtClean="0"/>
              <a:t>i</a:t>
            </a:r>
            <a:r>
              <a:rPr lang="en-GB" sz="2400" b="1" dirty="0" err="1" smtClean="0"/>
              <a:t>sti</a:t>
            </a:r>
            <a:r>
              <a:rPr lang="cs-CZ" sz="2400" b="1" dirty="0" smtClean="0"/>
              <a:t>l</a:t>
            </a:r>
            <a:r>
              <a:rPr lang="en-GB" sz="2400" b="1" dirty="0" err="1" smtClean="0"/>
              <a:t>leries</a:t>
            </a:r>
            <a:r>
              <a:rPr lang="en-GB" sz="2400" b="1" dirty="0" smtClean="0"/>
              <a:t>, wool production, food production (jam, biscuits, cheese)</a:t>
            </a:r>
          </a:p>
          <a:p>
            <a:pPr>
              <a:lnSpc>
                <a:spcPct val="200000"/>
              </a:lnSpc>
              <a:buNone/>
            </a:pPr>
            <a:r>
              <a:rPr lang="en-GB" sz="2400" b="1" dirty="0" smtClean="0"/>
              <a:t>Agriculture: cattle, sheep, poultry breeding, wheat, barley, potatoes, fruit and vegetables, fishing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FF0000"/>
                </a:solidFill>
              </a:rPr>
              <a:t>Revision outline:</a:t>
            </a:r>
          </a:p>
          <a:p>
            <a:r>
              <a:rPr lang="en-GB" b="1" dirty="0" smtClean="0"/>
              <a:t>Official name, capital, population, anthem , flag, U.K. parts and capitals, languages, currency</a:t>
            </a:r>
          </a:p>
          <a:p>
            <a:r>
              <a:rPr lang="en-GB" b="1" dirty="0" smtClean="0"/>
              <a:t>Geography (where located, mountains, rivers, lakes, large cities)</a:t>
            </a:r>
          </a:p>
          <a:p>
            <a:r>
              <a:rPr lang="en-GB" b="1" dirty="0" smtClean="0"/>
              <a:t>Climate</a:t>
            </a:r>
          </a:p>
          <a:p>
            <a:r>
              <a:rPr lang="en-GB" b="1" dirty="0" smtClean="0"/>
              <a:t>Economy (raw materials, industry, agriculture)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Zdroje:</a:t>
            </a:r>
          </a:p>
          <a:p>
            <a:pPr>
              <a:buNone/>
            </a:pPr>
            <a:r>
              <a:rPr lang="cs-CZ" sz="2400" dirty="0" smtClean="0"/>
              <a:t>AUTOR NEUVEDEN. </a:t>
            </a:r>
            <a:r>
              <a:rPr lang="cs-CZ" sz="2400" i="1" dirty="0" smtClean="0"/>
              <a:t>MP3bear.com</a:t>
            </a:r>
            <a:r>
              <a:rPr lang="cs-CZ" sz="2400" dirty="0" smtClean="0"/>
              <a:t> [online]. [cit. 16.12.2012]. Dostupný na WWW: http://mp3bear.com/hymna-</a:t>
            </a:r>
            <a:r>
              <a:rPr lang="cs-CZ" sz="2400" dirty="0" err="1" smtClean="0"/>
              <a:t>velke</a:t>
            </a:r>
            <a:r>
              <a:rPr lang="cs-CZ" sz="2400" dirty="0" smtClean="0"/>
              <a:t>-</a:t>
            </a:r>
            <a:r>
              <a:rPr lang="cs-CZ" sz="2400" dirty="0" err="1" smtClean="0"/>
              <a:t>britanie</a:t>
            </a:r>
            <a:r>
              <a:rPr lang="cs-CZ" sz="2400" dirty="0" smtClean="0"/>
              <a:t>-</a:t>
            </a:r>
            <a:r>
              <a:rPr lang="cs-CZ" sz="2400" dirty="0" err="1" smtClean="0"/>
              <a:t>god</a:t>
            </a:r>
            <a:r>
              <a:rPr lang="cs-CZ" sz="2400" dirty="0" smtClean="0"/>
              <a:t>-</a:t>
            </a:r>
            <a:r>
              <a:rPr lang="cs-CZ" sz="2400" dirty="0" err="1" smtClean="0"/>
              <a:t>save</a:t>
            </a:r>
            <a:r>
              <a:rPr lang="cs-CZ" sz="2400" dirty="0" smtClean="0"/>
              <a:t>-</a:t>
            </a:r>
            <a:r>
              <a:rPr lang="cs-CZ" sz="2400" dirty="0" err="1" smtClean="0"/>
              <a:t>the</a:t>
            </a:r>
            <a:r>
              <a:rPr lang="cs-CZ" sz="2400" dirty="0" smtClean="0"/>
              <a:t>-</a:t>
            </a:r>
            <a:r>
              <a:rPr lang="cs-CZ" sz="2400" dirty="0" err="1" smtClean="0"/>
              <a:t>queen</a:t>
            </a:r>
            <a:r>
              <a:rPr lang="cs-CZ" sz="2400" dirty="0" smtClean="0"/>
              <a:t>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AUTOR </a:t>
            </a:r>
            <a:r>
              <a:rPr lang="cs-CZ" sz="2400" dirty="0" smtClean="0"/>
              <a:t>NEUVEDEN. </a:t>
            </a:r>
            <a:r>
              <a:rPr lang="cs-CZ" sz="2400" i="1" dirty="0" err="1" smtClean="0"/>
              <a:t>Wikipedia.cz</a:t>
            </a:r>
            <a:r>
              <a:rPr lang="cs-CZ" sz="2400" dirty="0" smtClean="0"/>
              <a:t> [online]. [cit. 16.12.2012]. Dostupný na WWW: http://cs.wikipedia.org/wiki/Vlajka_Spojen%C3%A9ho_kr%C3%A1lovstv%C3%AD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</TotalTime>
  <Words>658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THE UNITED KINGDOM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23</cp:revision>
  <dcterms:created xsi:type="dcterms:W3CDTF">2012-10-28T13:30:01Z</dcterms:created>
  <dcterms:modified xsi:type="dcterms:W3CDTF">2012-12-16T13:55:13Z</dcterms:modified>
</cp:coreProperties>
</file>