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13"/>
  </p:notesMasterIdLst>
  <p:sldIdLst>
    <p:sldId id="265" r:id="rId3"/>
    <p:sldId id="256" r:id="rId4"/>
    <p:sldId id="258" r:id="rId5"/>
    <p:sldId id="259" r:id="rId6"/>
    <p:sldId id="260" r:id="rId7"/>
    <p:sldId id="261" r:id="rId8"/>
    <p:sldId id="262" r:id="rId9"/>
    <p:sldId id="264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D0DDCD-2E9F-47A7-8D9F-54602C9F77E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A2EEFE-47D5-4081-A094-37737C73D2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2540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80CB907D-0C66-4EC0-A159-D5AEC6F9074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DD64DB6F-195D-4E1F-BBBD-B0CF4C6A0E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vortex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B907D-0C66-4EC0-A159-D5AEC6F9074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4DB6F-195D-4E1F-BBBD-B0CF4C6A0E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vortex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80CB907D-0C66-4EC0-A159-D5AEC6F9074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4DB6F-195D-4E1F-BBBD-B0CF4C6A0E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vortex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B907D-0C66-4EC0-A159-D5AEC6F9074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4DB6F-195D-4E1F-BBBD-B0CF4C6A0E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vortex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B907D-0C66-4EC0-A159-D5AEC6F9074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4DB6F-195D-4E1F-BBBD-B0CF4C6A0E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vortex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0CB907D-0C66-4EC0-A159-D5AEC6F9074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4DB6F-195D-4E1F-BBBD-B0CF4C6A0E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vortex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B907D-0C66-4EC0-A159-D5AEC6F9074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4DB6F-195D-4E1F-BBBD-B0CF4C6A0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vortex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80CB907D-0C66-4EC0-A159-D5AEC6F9074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4DB6F-195D-4E1F-BBBD-B0CF4C6A0E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vortex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80CB907D-0C66-4EC0-A159-D5AEC6F9074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4DB6F-195D-4E1F-BBBD-B0CF4C6A0E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vortex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B907D-0C66-4EC0-A159-D5AEC6F9074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4DB6F-195D-4E1F-BBBD-B0CF4C6A0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vortex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B907D-0C66-4EC0-A159-D5AEC6F9074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4DB6F-195D-4E1F-BBBD-B0CF4C6A0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vortex dir="r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32256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216972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24662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08283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56600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5067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15469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62610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10127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19612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765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80CB907D-0C66-4EC0-A159-D5AEC6F9074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DD64DB6F-195D-4E1F-BBBD-B0CF4C6A0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500">
        <p14:vortex dir="r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73785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VY_32_INOVACE_6_12_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PL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Test,Já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jako občan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K zjištění vědomostí a znalostí na dané téma. Slouží jako test na téma Já jako občan. Součástí prezentace je i řešení.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580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Já </a:t>
            </a:r>
            <a:r>
              <a:rPr lang="cs-CZ" smtClean="0"/>
              <a:t>jako občan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44836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712968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Republiku dělíme na: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demokratickou, nedemokratickou</a:t>
            </a:r>
          </a:p>
          <a:p>
            <a:pPr marL="514350" indent="-514350"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arlamentní, prezidentskou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absolutní, konstituční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Přímá, nepřímá</a:t>
            </a:r>
          </a:p>
          <a:p>
            <a:endParaRPr lang="cs-CZ" sz="3200" dirty="0"/>
          </a:p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Co je to stát?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Nejmenší jednotka na světě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Je </a:t>
            </a:r>
            <a:r>
              <a:rPr lang="cs-CZ" sz="3200" dirty="0"/>
              <a:t>tvořen: ohraničeným územím, obyvateli, státní mocí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Je podřízen nějaké vyšší autoritě</a:t>
            </a:r>
          </a:p>
          <a:p>
            <a:pPr marL="514350" indent="-514350">
              <a:buAutoNum type="alphaLcParenR"/>
            </a:pPr>
            <a:endParaRPr lang="cs-CZ" sz="3200" dirty="0" smtClean="0"/>
          </a:p>
          <a:p>
            <a:pPr marL="514350" indent="-514350">
              <a:buAutoNum type="alphaLcParenR"/>
            </a:pPr>
            <a:endParaRPr lang="cs-CZ" sz="3200" dirty="0" smtClean="0"/>
          </a:p>
          <a:p>
            <a:endParaRPr lang="cs-CZ" sz="3200" dirty="0" smtClean="0"/>
          </a:p>
          <a:p>
            <a:pPr marL="514350" indent="-514350">
              <a:buAutoNum type="arabicParenR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814830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78497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3) Vrcholným orgánem obce je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Starosta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Školní rada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Zastupitelstvo města</a:t>
            </a:r>
          </a:p>
          <a:p>
            <a:pPr marL="514350" indent="-514350">
              <a:buAutoNum type="alphaLcParenR"/>
            </a:pPr>
            <a:endParaRPr lang="cs-CZ" sz="3200" dirty="0" smtClean="0"/>
          </a:p>
          <a:p>
            <a:endParaRPr lang="cs-CZ" sz="3200" dirty="0"/>
          </a:p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4) V čele města (třeba Klášterec nad Ohří) stojí: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Starosta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Prezident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Velitel vojsk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998548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60648"/>
            <a:ext cx="8928992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5) Obec je: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Základní samosprávní jednotka, </a:t>
            </a:r>
            <a:r>
              <a:rPr lang="cs-CZ" sz="3200" dirty="0" smtClean="0"/>
              <a:t>tvoří ji </a:t>
            </a:r>
            <a:r>
              <a:rPr lang="cs-CZ" sz="3200" dirty="0" smtClean="0"/>
              <a:t>obytné části, volná krajina, obyvatelé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Základní samosprávní jednotka, bez volné krajiny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Není samosprávnou jednotkou</a:t>
            </a:r>
          </a:p>
          <a:p>
            <a:endParaRPr lang="cs-CZ" sz="3200" dirty="0"/>
          </a:p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6) V čele statutárního města stojí?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Starosta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Primátor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Prezident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Ministr</a:t>
            </a:r>
          </a:p>
          <a:p>
            <a:endParaRPr lang="cs-CZ" sz="32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731281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712968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7) Právní vztah mezi občanem a státem</a:t>
            </a:r>
            <a:r>
              <a:rPr lang="cs-CZ" sz="3200" dirty="0" smtClean="0"/>
              <a:t>: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Příslušnost k EU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Nelegální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Státní občanství</a:t>
            </a:r>
          </a:p>
          <a:p>
            <a:endParaRPr lang="cs-CZ" sz="3200" dirty="0"/>
          </a:p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8) Co není dokladem sloužícím k prokázání státního občanství?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Občanský průkaz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Doklad o státním občanství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Rodný list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Pas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407077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71296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9) ČR vstoupila do EU roku?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2004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1989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1993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2000</a:t>
            </a:r>
          </a:p>
          <a:p>
            <a:endParaRPr lang="cs-CZ" sz="3200" dirty="0"/>
          </a:p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10) Napiš tři symboly EU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328817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71296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</a:t>
            </a:r>
          </a:p>
          <a:p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Zkontroluj si podpis</a:t>
            </a:r>
          </a:p>
          <a:p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Zadní seberou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1969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640960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Řešení</a:t>
            </a:r>
          </a:p>
          <a:p>
            <a:endParaRPr lang="cs-CZ" sz="3200" dirty="0"/>
          </a:p>
          <a:p>
            <a:r>
              <a:rPr lang="cs-CZ" sz="4000" b="1" dirty="0" smtClean="0"/>
              <a:t>1-B					6-B			</a:t>
            </a:r>
          </a:p>
          <a:p>
            <a:r>
              <a:rPr lang="cs-CZ" sz="4000" b="1" dirty="0" smtClean="0"/>
              <a:t>2-B					7-C</a:t>
            </a:r>
          </a:p>
          <a:p>
            <a:r>
              <a:rPr lang="cs-CZ" sz="4000" b="1" dirty="0" smtClean="0"/>
              <a:t>3-C					8-C</a:t>
            </a:r>
          </a:p>
          <a:p>
            <a:r>
              <a:rPr lang="cs-CZ" sz="4000" b="1" dirty="0" smtClean="0"/>
              <a:t>4-A					9-A</a:t>
            </a:r>
          </a:p>
          <a:p>
            <a:r>
              <a:rPr lang="cs-CZ" sz="4000" b="1" dirty="0" smtClean="0"/>
              <a:t>5-A					10-</a:t>
            </a:r>
          </a:p>
          <a:p>
            <a:endParaRPr lang="cs-CZ" sz="4000" b="1" dirty="0"/>
          </a:p>
          <a:p>
            <a:endParaRPr lang="cs-CZ" sz="4000" b="1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1117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vortex dir="r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4969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400" b="1" u="sng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prstClr val="black"/>
                </a:solidFill>
              </a:rPr>
              <a:t>Není-li </a:t>
            </a:r>
            <a:r>
              <a:rPr lang="cs-CZ" sz="2400" dirty="0">
                <a:solidFill>
                  <a:prstClr val="black"/>
                </a:solidFill>
              </a:rPr>
              <a:t>uvedeno jinak je materiál dílem autorky podle učebních osnov odpovídajících ŠVP vyučovaných podle učebnic:</a:t>
            </a:r>
          </a:p>
          <a:p>
            <a:r>
              <a:rPr lang="cs-CZ" sz="2400" dirty="0">
                <a:solidFill>
                  <a:prstClr val="black"/>
                </a:solidFill>
              </a:rPr>
              <a:t> JANOŠKOVÁ, D. a kol. autorů. </a:t>
            </a:r>
            <a:r>
              <a:rPr lang="cs-CZ" sz="2400" i="1" dirty="0">
                <a:solidFill>
                  <a:prstClr val="black"/>
                </a:solidFill>
              </a:rPr>
              <a:t>Občanská výchova 9, Rodinná </a:t>
            </a:r>
            <a:r>
              <a:rPr lang="cs-CZ" sz="2400" i="1">
                <a:solidFill>
                  <a:prstClr val="black"/>
                </a:solidFill>
              </a:rPr>
              <a:t>výchova </a:t>
            </a:r>
            <a:r>
              <a:rPr lang="cs-CZ" sz="2400" i="1" smtClean="0">
                <a:solidFill>
                  <a:prstClr val="black"/>
                </a:solidFill>
              </a:rPr>
              <a:t>9, </a:t>
            </a:r>
            <a:r>
              <a:rPr lang="cs-CZ" sz="2400" i="1" dirty="0">
                <a:solidFill>
                  <a:prstClr val="black"/>
                </a:solidFill>
              </a:rPr>
              <a:t>učebnice pro základní školy a víceletá gymnázia. </a:t>
            </a:r>
            <a:r>
              <a:rPr lang="cs-CZ" sz="2400" dirty="0">
                <a:solidFill>
                  <a:prstClr val="black"/>
                </a:solidFill>
              </a:rPr>
              <a:t>1st </a:t>
            </a:r>
            <a:r>
              <a:rPr lang="cs-CZ" sz="2400" dirty="0" err="1">
                <a:solidFill>
                  <a:prstClr val="black"/>
                </a:solidFill>
              </a:rPr>
              <a:t>ed</a:t>
            </a:r>
            <a:r>
              <a:rPr lang="cs-CZ" sz="2400" dirty="0">
                <a:solidFill>
                  <a:prstClr val="black"/>
                </a:solidFill>
              </a:rPr>
              <a:t>. Plzeň: Fraus, 2006. ISBN 80-7238-528-0.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dirty="0">
                <a:solidFill>
                  <a:prstClr val="black"/>
                </a:solidFill>
              </a:rPr>
              <a:t>JANOŠKOVÁ, D., ONDRÁČKOVÁ, M.,ČABALOVÁ,D. </a:t>
            </a:r>
            <a:r>
              <a:rPr lang="cs-CZ" sz="2400" i="1" dirty="0">
                <a:solidFill>
                  <a:prstClr val="black"/>
                </a:solidFill>
              </a:rPr>
              <a:t>Občanská výchova </a:t>
            </a:r>
            <a:r>
              <a:rPr lang="cs-CZ" sz="2400" i="1" dirty="0" smtClean="0">
                <a:solidFill>
                  <a:prstClr val="black"/>
                </a:solidFill>
              </a:rPr>
              <a:t>9, </a:t>
            </a:r>
            <a:r>
              <a:rPr lang="cs-CZ" sz="2400" i="1" dirty="0">
                <a:solidFill>
                  <a:prstClr val="black"/>
                </a:solidFill>
              </a:rPr>
              <a:t>Rodinná výchova 9, příručka pro učitele. </a:t>
            </a:r>
            <a:r>
              <a:rPr lang="cs-CZ" sz="2400" dirty="0">
                <a:solidFill>
                  <a:prstClr val="black"/>
                </a:solidFill>
              </a:rPr>
              <a:t>1st </a:t>
            </a:r>
            <a:r>
              <a:rPr lang="cs-CZ" sz="2400" dirty="0" err="1">
                <a:solidFill>
                  <a:prstClr val="black"/>
                </a:solidFill>
              </a:rPr>
              <a:t>ed</a:t>
            </a:r>
            <a:r>
              <a:rPr lang="cs-CZ" sz="2400" dirty="0">
                <a:solidFill>
                  <a:prstClr val="black"/>
                </a:solidFill>
              </a:rPr>
              <a:t>. Plzeň: Fraus, 2007. ISBN 978-80-7238-529-4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prstClr val="black"/>
                </a:solidFill>
              </a:rPr>
              <a:t>Citováno dne 16.10.2011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1034657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vortex dir="r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31</TotalTime>
  <Words>314</Words>
  <Application>Microsoft Office PowerPoint</Application>
  <PresentationFormat>Předvádění na obrazovce (4:3)</PresentationFormat>
  <Paragraphs>75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Soho</vt:lpstr>
      <vt:lpstr>Motiv systému Office</vt:lpstr>
      <vt:lpstr>Název školy: ZŠ Klášterec nad Ohří, Krátká 676 Autor: Mgr. Veronika Kubincová Název materiálu: VY_32_INOVACE_6_12_ PL Test,Já jako občan Číslo projektu: CZ.1.07/1.4.00/21.1115  </vt:lpstr>
      <vt:lpstr>Já jako občan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Já jako občan obce</dc:title>
  <dc:creator>Kabinet</dc:creator>
  <cp:lastModifiedBy>expert</cp:lastModifiedBy>
  <cp:revision>9</cp:revision>
  <dcterms:created xsi:type="dcterms:W3CDTF">2012-01-12T21:10:49Z</dcterms:created>
  <dcterms:modified xsi:type="dcterms:W3CDTF">2012-03-13T08:23:49Z</dcterms:modified>
</cp:coreProperties>
</file>