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3"/>
  </p:notesMasterIdLst>
  <p:sldIdLst>
    <p:sldId id="267" r:id="rId3"/>
    <p:sldId id="256" r:id="rId4"/>
    <p:sldId id="260" r:id="rId5"/>
    <p:sldId id="259" r:id="rId6"/>
    <p:sldId id="261" r:id="rId7"/>
    <p:sldId id="262" r:id="rId8"/>
    <p:sldId id="264" r:id="rId9"/>
    <p:sldId id="265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A46F6-FB27-467B-AC4E-6E33307F685F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D98C3B-93DF-4250-A56F-15F56A5A8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817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63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02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631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2523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1381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4745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880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9321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5341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9753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485E321-18B0-4EA7-BAC0-1CD697D052C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9154BA5-DE14-4120-89D6-1E0ABC17DD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931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VY_32_INOVACE_8_12_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Občan a právo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učiva na téma Občan a právo. Seznámí žáka se základními pojmy týkající se práva, rozdělení práva. Prezentace může sloužit jako předloha k zápisu do sešitu.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78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296588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 a právo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PRÁVO a dělení práva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92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Společnost a normy: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69847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Každá společnost je ovlivňována nějakými normami.</a:t>
            </a:r>
          </a:p>
          <a:p>
            <a:r>
              <a:rPr lang="cs-CZ" sz="2800" dirty="0" smtClean="0"/>
              <a:t>S normami (pravidly) se setkáváme všude v životě.</a:t>
            </a:r>
          </a:p>
          <a:p>
            <a:r>
              <a:rPr lang="cs-CZ" sz="2800" dirty="0" smtClean="0"/>
              <a:t>Pro náš společenský život je zásadní právní systém.</a:t>
            </a:r>
          </a:p>
          <a:p>
            <a:r>
              <a:rPr lang="cs-CZ" sz="2800" dirty="0" smtClean="0"/>
              <a:t>Když nestačí normy mravní (etické), musí přijít na řadu právo.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001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PRÁVO</a:t>
            </a:r>
            <a:endParaRPr lang="cs-CZ" sz="4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92896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Právo je soubor pravidel, podle kterých se řídí a organizuje lidské soužití.</a:t>
            </a:r>
          </a:p>
          <a:p>
            <a:endParaRPr lang="cs-CZ" sz="2800" dirty="0"/>
          </a:p>
          <a:p>
            <a:r>
              <a:rPr lang="cs-CZ" sz="2800" dirty="0" smtClean="0"/>
              <a:t>Právo se vyvíjelo od nepsaných obyčejů až po současnou formu právních předpisů.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25144"/>
            <a:ext cx="2877522" cy="213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293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Právo: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806489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</a:t>
            </a:r>
            <a:r>
              <a:rPr lang="cs-CZ" sz="2800" dirty="0"/>
              <a:t>systém pravidel, které mají určitou formu a jsou vydaná i vynutitelná </a:t>
            </a:r>
            <a:r>
              <a:rPr lang="cs-CZ" sz="2800" dirty="0" smtClean="0"/>
              <a:t>státem.</a:t>
            </a:r>
          </a:p>
          <a:p>
            <a:endParaRPr lang="cs-CZ" sz="2800" dirty="0"/>
          </a:p>
          <a:p>
            <a:r>
              <a:rPr lang="cs-CZ" sz="2800" dirty="0" smtClean="0"/>
              <a:t>Právní předpisy jsou všeobecně závazná pravidla chování.</a:t>
            </a:r>
          </a:p>
          <a:p>
            <a:r>
              <a:rPr lang="cs-CZ" sz="2800" dirty="0" smtClean="0"/>
              <a:t>Jejich dodržování  je vynutitelné státní mocí.</a:t>
            </a:r>
            <a:endParaRPr lang="cs-CZ" sz="2800" dirty="0"/>
          </a:p>
          <a:p>
            <a:pPr marL="342900" indent="-34290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99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Dělení práva: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132856"/>
            <a:ext cx="813690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Základní dělení je na </a:t>
            </a:r>
            <a:r>
              <a:rPr lang="cs-CZ" sz="3200" b="1" u="sng" dirty="0" smtClean="0"/>
              <a:t>právo hmotné </a:t>
            </a:r>
            <a:r>
              <a:rPr lang="cs-CZ" sz="3200" dirty="0" smtClean="0"/>
              <a:t>a </a:t>
            </a:r>
            <a:r>
              <a:rPr lang="cs-CZ" sz="3200" b="1" u="sng" dirty="0" smtClean="0"/>
              <a:t>právo  procesní.</a:t>
            </a:r>
          </a:p>
          <a:p>
            <a:endParaRPr lang="cs-CZ" sz="3200" b="1" u="sng" dirty="0"/>
          </a:p>
          <a:p>
            <a:r>
              <a:rPr lang="cs-CZ" sz="3200" dirty="0" smtClean="0"/>
              <a:t>Dále na právo </a:t>
            </a:r>
            <a:r>
              <a:rPr lang="cs-CZ" sz="3200" b="1" u="sng" dirty="0" smtClean="0"/>
              <a:t>veřejné</a:t>
            </a:r>
            <a:r>
              <a:rPr lang="cs-CZ" sz="3200" dirty="0" smtClean="0"/>
              <a:t> a </a:t>
            </a:r>
            <a:r>
              <a:rPr lang="cs-CZ" sz="3200" b="1" u="sng" dirty="0" smtClean="0"/>
              <a:t>soukromé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94959"/>
            <a:ext cx="2952329" cy="2343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160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b="1" i="1" u="sng" dirty="0" smtClean="0"/>
              <a:t>Právo soukromé a veřejn</a:t>
            </a:r>
            <a:r>
              <a:rPr lang="cs-CZ" b="1" i="1" u="sng" dirty="0"/>
              <a:t>é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/>
              <a:t>Soukromé: </a:t>
            </a:r>
            <a:r>
              <a:rPr lang="cs-CZ" sz="2800" dirty="0" smtClean="0"/>
              <a:t>rovné postavení subjektů právního vztahu</a:t>
            </a:r>
          </a:p>
          <a:p>
            <a:r>
              <a:rPr lang="cs-CZ" sz="2800" dirty="0" smtClean="0"/>
              <a:t>(pracovní právo, občanské právo…)</a:t>
            </a:r>
          </a:p>
          <a:p>
            <a:endParaRPr lang="cs-CZ" sz="2800" dirty="0"/>
          </a:p>
          <a:p>
            <a:r>
              <a:rPr lang="cs-CZ" sz="2800" b="1" i="1" u="sng" dirty="0" smtClean="0"/>
              <a:t>Veřejné: </a:t>
            </a:r>
            <a:r>
              <a:rPr lang="cs-CZ" sz="2800" dirty="0" smtClean="0"/>
              <a:t>právní vztah jednotlivce s mocenskými orgány. Nebo mezi mocenskými orgány navzájem.</a:t>
            </a:r>
          </a:p>
          <a:p>
            <a:r>
              <a:rPr lang="cs-CZ" sz="2800" dirty="0" smtClean="0"/>
              <a:t>(trestní právo…)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2120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cs-CZ" b="1" i="1" u="sng" dirty="0" smtClean="0"/>
              <a:t>Právo hmotné a procesní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/>
              <a:t>Hmotné: </a:t>
            </a:r>
            <a:r>
              <a:rPr lang="cs-CZ" sz="2800" dirty="0" smtClean="0"/>
              <a:t>obsahuje vlastní pravidla chování účastníka právního vztahu</a:t>
            </a:r>
          </a:p>
          <a:p>
            <a:r>
              <a:rPr lang="cs-CZ" sz="2800" dirty="0" smtClean="0"/>
              <a:t>Vše musí být vymezeno, plněno (každá smlouva)</a:t>
            </a:r>
          </a:p>
          <a:p>
            <a:endParaRPr lang="cs-CZ" sz="2800" dirty="0"/>
          </a:p>
          <a:p>
            <a:r>
              <a:rPr lang="cs-CZ" sz="2800" b="1" i="1" u="sng" dirty="0" smtClean="0"/>
              <a:t>Procesní: </a:t>
            </a:r>
            <a:r>
              <a:rPr lang="cs-CZ" sz="2800" dirty="0" smtClean="0"/>
              <a:t>upravuje způsob jakým je možno si právo odpovídajícím způsobem vynutit.</a:t>
            </a:r>
          </a:p>
          <a:p>
            <a:r>
              <a:rPr lang="cs-CZ" sz="2800" dirty="0" smtClean="0"/>
              <a:t>Nastupuje až po tom, co právo hmotné není dodrženo.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648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024744" cy="745152"/>
          </a:xfrm>
        </p:spPr>
        <p:txBody>
          <a:bodyPr/>
          <a:lstStyle/>
          <a:p>
            <a:r>
              <a:rPr lang="cs-CZ" b="1" i="1" u="sng" dirty="0" smtClean="0"/>
              <a:t>POJMY 2: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2021" y="1484784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/>
              <a:t>Právní stát: </a:t>
            </a:r>
            <a:r>
              <a:rPr lang="cs-CZ" sz="2800" dirty="0" smtClean="0"/>
              <a:t>takový stát, který dbá na dodržování svých zákonů, odstraňuje jejich narušování</a:t>
            </a:r>
          </a:p>
          <a:p>
            <a:endParaRPr lang="cs-CZ" sz="2800" dirty="0"/>
          </a:p>
          <a:p>
            <a:r>
              <a:rPr lang="cs-CZ" sz="2800" b="1" i="1" u="sng" dirty="0" smtClean="0"/>
              <a:t>Zákonnost:</a:t>
            </a:r>
            <a:r>
              <a:rPr lang="cs-CZ" sz="2800" dirty="0" smtClean="0"/>
              <a:t> znamená dodržování zákonů</a:t>
            </a:r>
          </a:p>
          <a:p>
            <a:endParaRPr lang="cs-CZ" sz="2800" dirty="0"/>
          </a:p>
          <a:p>
            <a:r>
              <a:rPr lang="cs-CZ" sz="2800" b="1" i="1" u="sng" dirty="0" smtClean="0"/>
              <a:t>Právní jistota obyvatel:</a:t>
            </a:r>
            <a:r>
              <a:rPr lang="cs-CZ" sz="2800" dirty="0" smtClean="0"/>
              <a:t> všichni jsou si před zákonem rovni</a:t>
            </a:r>
          </a:p>
          <a:p>
            <a:endParaRPr lang="cs-CZ" sz="2800" dirty="0"/>
          </a:p>
          <a:p>
            <a:r>
              <a:rPr lang="cs-CZ" sz="2800" b="1" i="1" u="sng" dirty="0" smtClean="0"/>
              <a:t>Právní vědomí: </a:t>
            </a:r>
            <a:r>
              <a:rPr lang="cs-CZ" sz="2800" dirty="0" smtClean="0"/>
              <a:t>znalost právního řádu a potřeba ho dodržovat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30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24109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980728"/>
            <a:ext cx="77768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</a:t>
            </a:r>
            <a:r>
              <a:rPr lang="cs-CZ" sz="2000" i="1">
                <a:solidFill>
                  <a:prstClr val="black"/>
                </a:solidFill>
              </a:rPr>
              <a:t>výchova </a:t>
            </a:r>
            <a:r>
              <a:rPr lang="cs-CZ" sz="2000" i="1" smtClean="0">
                <a:solidFill>
                  <a:prstClr val="black"/>
                </a:solidFill>
              </a:rPr>
              <a:t>9, </a:t>
            </a:r>
            <a:r>
              <a:rPr lang="cs-CZ" sz="2000" i="1" dirty="0">
                <a:solidFill>
                  <a:prstClr val="black"/>
                </a:solidFill>
              </a:rPr>
              <a:t>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</a:t>
            </a:r>
            <a:r>
              <a:rPr lang="cs-CZ" sz="2000" i="1" dirty="0" smtClean="0">
                <a:solidFill>
                  <a:prstClr val="black"/>
                </a:solidFill>
              </a:rPr>
              <a:t>, </a:t>
            </a:r>
            <a:r>
              <a:rPr lang="cs-CZ" sz="2000" i="1" dirty="0">
                <a:solidFill>
                  <a:prstClr val="black"/>
                </a:solidFill>
              </a:rPr>
              <a:t>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Citováno dne 27.11.2011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6149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85</TotalTime>
  <Words>409</Words>
  <Application>Microsoft Office PowerPoint</Application>
  <PresentationFormat>Předvádění na obrazovce (4:3)</PresentationFormat>
  <Paragraphs>52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Motiv systému Office</vt:lpstr>
      <vt:lpstr>Název školy: ZŠ Klášterec nad Ohří, Krátká 676 Autor: Mgr. Veronika Kubincová Název materiálu: VY_32_INOVACE_8_12_ Občan a právo Číslo projektu: CZ.1.07/1.4.00/21.1115  </vt:lpstr>
      <vt:lpstr>Občan a právo</vt:lpstr>
      <vt:lpstr>Společnost a normy:</vt:lpstr>
      <vt:lpstr>PRÁVO</vt:lpstr>
      <vt:lpstr>Právo:</vt:lpstr>
      <vt:lpstr>Dělení práva:</vt:lpstr>
      <vt:lpstr>Právo soukromé a veřejné</vt:lpstr>
      <vt:lpstr>Právo hmotné a procesní</vt:lpstr>
      <vt:lpstr>POJMY 2: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13</cp:revision>
  <dcterms:created xsi:type="dcterms:W3CDTF">2011-11-02T07:38:31Z</dcterms:created>
  <dcterms:modified xsi:type="dcterms:W3CDTF">2012-02-07T20:34:37Z</dcterms:modified>
</cp:coreProperties>
</file>