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257" r:id="rId3"/>
    <p:sldId id="278" r:id="rId4"/>
    <p:sldId id="279" r:id="rId5"/>
    <p:sldId id="265" r:id="rId6"/>
    <p:sldId id="281" r:id="rId7"/>
    <p:sldId id="280" r:id="rId8"/>
    <p:sldId id="275" r:id="rId9"/>
    <p:sldId id="272" r:id="rId10"/>
    <p:sldId id="282" r:id="rId1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206" y="20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51E27D1E-3CC0-46DC-8F2F-F5C66991FE8E}" type="datetimeFigureOut">
              <a:rPr lang="cs-CZ" smtClean="0"/>
              <a:t>12.3.2012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269EFBD-4C11-4679-B8BC-B2D9DDD2FB79}" type="slidenum">
              <a:rPr lang="cs-CZ" smtClean="0"/>
              <a:t>‹#›</a:t>
            </a:fld>
            <a:endParaRPr lang="cs-CZ"/>
          </a:p>
        </p:txBody>
      </p:sp>
    </p:spTree>
    <p:extLst>
      <p:ext uri="{BB962C8B-B14F-4D97-AF65-F5344CB8AC3E}">
        <p14:creationId xmlns:p14="http://schemas.microsoft.com/office/powerpoint/2010/main" val="3949048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1E27D1E-3CC0-46DC-8F2F-F5C66991FE8E}" type="datetimeFigureOut">
              <a:rPr lang="cs-CZ" smtClean="0"/>
              <a:t>12.3.2012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269EFBD-4C11-4679-B8BC-B2D9DDD2FB79}" type="slidenum">
              <a:rPr lang="cs-CZ" smtClean="0"/>
              <a:t>‹#›</a:t>
            </a:fld>
            <a:endParaRPr lang="cs-CZ"/>
          </a:p>
        </p:txBody>
      </p:sp>
    </p:spTree>
    <p:extLst>
      <p:ext uri="{BB962C8B-B14F-4D97-AF65-F5344CB8AC3E}">
        <p14:creationId xmlns:p14="http://schemas.microsoft.com/office/powerpoint/2010/main" val="27740033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51E27D1E-3CC0-46DC-8F2F-F5C66991FE8E}" type="datetimeFigureOut">
              <a:rPr lang="cs-CZ" smtClean="0"/>
              <a:t>12.3.2012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269EFBD-4C11-4679-B8BC-B2D9DDD2FB79}" type="slidenum">
              <a:rPr lang="cs-CZ" smtClean="0"/>
              <a:t>‹#›</a:t>
            </a:fld>
            <a:endParaRPr lang="cs-CZ"/>
          </a:p>
        </p:txBody>
      </p:sp>
    </p:spTree>
    <p:extLst>
      <p:ext uri="{BB962C8B-B14F-4D97-AF65-F5344CB8AC3E}">
        <p14:creationId xmlns:p14="http://schemas.microsoft.com/office/powerpoint/2010/main" val="2548511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51E27D1E-3CC0-46DC-8F2F-F5C66991FE8E}" type="datetimeFigureOut">
              <a:rPr lang="cs-CZ" smtClean="0"/>
              <a:t>12.3.2012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269EFBD-4C11-4679-B8BC-B2D9DDD2FB79}" type="slidenum">
              <a:rPr lang="cs-CZ" smtClean="0"/>
              <a:t>‹#›</a:t>
            </a:fld>
            <a:endParaRPr lang="cs-CZ"/>
          </a:p>
        </p:txBody>
      </p:sp>
    </p:spTree>
    <p:extLst>
      <p:ext uri="{BB962C8B-B14F-4D97-AF65-F5344CB8AC3E}">
        <p14:creationId xmlns:p14="http://schemas.microsoft.com/office/powerpoint/2010/main" val="340712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51E27D1E-3CC0-46DC-8F2F-F5C66991FE8E}" type="datetimeFigureOut">
              <a:rPr lang="cs-CZ" smtClean="0"/>
              <a:t>12.3.2012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A269EFBD-4C11-4679-B8BC-B2D9DDD2FB79}" type="slidenum">
              <a:rPr lang="cs-CZ" smtClean="0"/>
              <a:t>‹#›</a:t>
            </a:fld>
            <a:endParaRPr lang="cs-CZ"/>
          </a:p>
        </p:txBody>
      </p:sp>
    </p:spTree>
    <p:extLst>
      <p:ext uri="{BB962C8B-B14F-4D97-AF65-F5344CB8AC3E}">
        <p14:creationId xmlns:p14="http://schemas.microsoft.com/office/powerpoint/2010/main" val="4192207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51E27D1E-3CC0-46DC-8F2F-F5C66991FE8E}" type="datetimeFigureOut">
              <a:rPr lang="cs-CZ" smtClean="0"/>
              <a:t>12.3.2012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A269EFBD-4C11-4679-B8BC-B2D9DDD2FB79}" type="slidenum">
              <a:rPr lang="cs-CZ" smtClean="0"/>
              <a:t>‹#›</a:t>
            </a:fld>
            <a:endParaRPr lang="cs-CZ"/>
          </a:p>
        </p:txBody>
      </p:sp>
    </p:spTree>
    <p:extLst>
      <p:ext uri="{BB962C8B-B14F-4D97-AF65-F5344CB8AC3E}">
        <p14:creationId xmlns:p14="http://schemas.microsoft.com/office/powerpoint/2010/main" val="163961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51E27D1E-3CC0-46DC-8F2F-F5C66991FE8E}" type="datetimeFigureOut">
              <a:rPr lang="cs-CZ" smtClean="0"/>
              <a:t>12.3.2012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A269EFBD-4C11-4679-B8BC-B2D9DDD2FB79}" type="slidenum">
              <a:rPr lang="cs-CZ" smtClean="0"/>
              <a:t>‹#›</a:t>
            </a:fld>
            <a:endParaRPr lang="cs-CZ"/>
          </a:p>
        </p:txBody>
      </p:sp>
    </p:spTree>
    <p:extLst>
      <p:ext uri="{BB962C8B-B14F-4D97-AF65-F5344CB8AC3E}">
        <p14:creationId xmlns:p14="http://schemas.microsoft.com/office/powerpoint/2010/main" val="258329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51E27D1E-3CC0-46DC-8F2F-F5C66991FE8E}" type="datetimeFigureOut">
              <a:rPr lang="cs-CZ" smtClean="0"/>
              <a:t>12.3.2012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269EFBD-4C11-4679-B8BC-B2D9DDD2FB79}" type="slidenum">
              <a:rPr lang="cs-CZ" smtClean="0"/>
              <a:t>‹#›</a:t>
            </a:fld>
            <a:endParaRPr lang="cs-CZ"/>
          </a:p>
        </p:txBody>
      </p:sp>
    </p:spTree>
    <p:extLst>
      <p:ext uri="{BB962C8B-B14F-4D97-AF65-F5344CB8AC3E}">
        <p14:creationId xmlns:p14="http://schemas.microsoft.com/office/powerpoint/2010/main" val="2264654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51E27D1E-3CC0-46DC-8F2F-F5C66991FE8E}" type="datetimeFigureOut">
              <a:rPr lang="cs-CZ" smtClean="0"/>
              <a:t>12.3.2012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269EFBD-4C11-4679-B8BC-B2D9DDD2FB79}" type="slidenum">
              <a:rPr lang="cs-CZ" smtClean="0"/>
              <a:t>‹#›</a:t>
            </a:fld>
            <a:endParaRPr lang="cs-CZ"/>
          </a:p>
        </p:txBody>
      </p:sp>
    </p:spTree>
    <p:extLst>
      <p:ext uri="{BB962C8B-B14F-4D97-AF65-F5344CB8AC3E}">
        <p14:creationId xmlns:p14="http://schemas.microsoft.com/office/powerpoint/2010/main" val="1243288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1E27D1E-3CC0-46DC-8F2F-F5C66991FE8E}" type="datetimeFigureOut">
              <a:rPr lang="cs-CZ" smtClean="0"/>
              <a:t>12.3.2012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269EFBD-4C11-4679-B8BC-B2D9DDD2FB79}" type="slidenum">
              <a:rPr lang="cs-CZ" smtClean="0"/>
              <a:t>‹#›</a:t>
            </a:fld>
            <a:endParaRPr lang="cs-CZ"/>
          </a:p>
        </p:txBody>
      </p:sp>
    </p:spTree>
    <p:extLst>
      <p:ext uri="{BB962C8B-B14F-4D97-AF65-F5344CB8AC3E}">
        <p14:creationId xmlns:p14="http://schemas.microsoft.com/office/powerpoint/2010/main" val="283873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1E27D1E-3CC0-46DC-8F2F-F5C66991FE8E}" type="datetimeFigureOut">
              <a:rPr lang="cs-CZ" smtClean="0"/>
              <a:t>12.3.2012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269EFBD-4C11-4679-B8BC-B2D9DDD2FB79}" type="slidenum">
              <a:rPr lang="cs-CZ" smtClean="0"/>
              <a:t>‹#›</a:t>
            </a:fld>
            <a:endParaRPr lang="cs-CZ"/>
          </a:p>
        </p:txBody>
      </p:sp>
    </p:spTree>
    <p:extLst>
      <p:ext uri="{BB962C8B-B14F-4D97-AF65-F5344CB8AC3E}">
        <p14:creationId xmlns:p14="http://schemas.microsoft.com/office/powerpoint/2010/main" val="2039443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E27D1E-3CC0-46DC-8F2F-F5C66991FE8E}" type="datetimeFigureOut">
              <a:rPr lang="cs-CZ" smtClean="0"/>
              <a:t>12.3.2012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69EFBD-4C11-4679-B8BC-B2D9DDD2FB79}" type="slidenum">
              <a:rPr lang="cs-CZ" smtClean="0"/>
              <a:t>‹#›</a:t>
            </a:fld>
            <a:endParaRPr lang="cs-CZ"/>
          </a:p>
        </p:txBody>
      </p:sp>
    </p:spTree>
    <p:extLst>
      <p:ext uri="{BB962C8B-B14F-4D97-AF65-F5344CB8AC3E}">
        <p14:creationId xmlns:p14="http://schemas.microsoft.com/office/powerpoint/2010/main" val="42819472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Nadpis 1"/>
          <p:cNvSpPr>
            <a:spLocks noGrp="1"/>
          </p:cNvSpPr>
          <p:nvPr>
            <p:ph type="ctrTitle" idx="4294967295"/>
          </p:nvPr>
        </p:nvSpPr>
        <p:spPr>
          <a:xfrm>
            <a:off x="685800" y="2130425"/>
            <a:ext cx="7772400" cy="1470025"/>
          </a:xfrm>
        </p:spPr>
        <p:txBody>
          <a:bodyPr/>
          <a:lstStyle/>
          <a:p>
            <a:r>
              <a:rPr lang="cs-CZ" sz="3200" b="1" smtClean="0"/>
              <a:t>VY_32_INOVACE_44B_TÁBORSKO </a:t>
            </a:r>
            <a:r>
              <a:rPr lang="cs-CZ" sz="3200" b="1" dirty="0" smtClean="0"/>
              <a:t>- CHOUSTNÍK</a:t>
            </a:r>
            <a:endParaRPr lang="cs-CZ" sz="3200" b="1" dirty="0"/>
          </a:p>
        </p:txBody>
      </p:sp>
      <p:pic>
        <p:nvPicPr>
          <p:cNvPr id="4915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5373688"/>
            <a:ext cx="5715000" cy="124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52" name="TextovéPole 2"/>
          <p:cNvSpPr txBox="1">
            <a:spLocks noChangeArrowheads="1"/>
          </p:cNvSpPr>
          <p:nvPr/>
        </p:nvSpPr>
        <p:spPr bwMode="auto">
          <a:xfrm>
            <a:off x="611188" y="1484313"/>
            <a:ext cx="79930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algn="ctr"/>
            <a:r>
              <a:rPr lang="cs-CZ" sz="2400">
                <a:cs typeface="Arial" charset="0"/>
              </a:rPr>
              <a:t>Základní škola a Mateřská škola Choustník, okres Tábor</a:t>
            </a:r>
            <a:endParaRPr lang="cs-CZ" sz="2400">
              <a:latin typeface="Calibri" pitchFamily="34" charset="0"/>
              <a:cs typeface="Arial" charset="0"/>
            </a:endParaRPr>
          </a:p>
        </p:txBody>
      </p:sp>
    </p:spTree>
    <p:extLst>
      <p:ext uri="{BB962C8B-B14F-4D97-AF65-F5344CB8AC3E}">
        <p14:creationId xmlns:p14="http://schemas.microsoft.com/office/powerpoint/2010/main" val="20594426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r>
              <a:rPr lang="cs-CZ" sz="11500" dirty="0" smtClean="0">
                <a:solidFill>
                  <a:schemeClr val="accent3">
                    <a:lumMod val="75000"/>
                  </a:schemeClr>
                </a:solidFill>
              </a:rPr>
              <a:t>Táborsko</a:t>
            </a:r>
            <a:endParaRPr lang="cs-CZ" sz="11500" dirty="0">
              <a:solidFill>
                <a:schemeClr val="accent3">
                  <a:lumMod val="75000"/>
                </a:schemeClr>
              </a:solidFill>
            </a:endParaRPr>
          </a:p>
        </p:txBody>
      </p:sp>
      <p:sp>
        <p:nvSpPr>
          <p:cNvPr id="4" name="Zástupný symbol pro obsah 3"/>
          <p:cNvSpPr>
            <a:spLocks noGrp="1"/>
          </p:cNvSpPr>
          <p:nvPr>
            <p:ph idx="1"/>
          </p:nvPr>
        </p:nvSpPr>
        <p:spPr/>
        <p:txBody>
          <a:bodyPr/>
          <a:lstStyle/>
          <a:p>
            <a:r>
              <a:rPr lang="cs-CZ" dirty="0" smtClean="0"/>
              <a:t>Choustník</a:t>
            </a:r>
          </a:p>
        </p:txBody>
      </p:sp>
      <p:pic>
        <p:nvPicPr>
          <p:cNvPr id="5" name="Obráze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1628800"/>
            <a:ext cx="3379837" cy="4373314"/>
          </a:xfrm>
          <a:prstGeom prst="rect">
            <a:avLst/>
          </a:prstGeom>
        </p:spPr>
      </p:pic>
      <p:pic>
        <p:nvPicPr>
          <p:cNvPr id="3" name="Obráze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7648" y="2231100"/>
            <a:ext cx="2618910" cy="3491880"/>
          </a:xfrm>
          <a:prstGeom prst="rect">
            <a:avLst/>
          </a:prstGeom>
        </p:spPr>
      </p:pic>
      <p:sp>
        <p:nvSpPr>
          <p:cNvPr id="6" name="Obdélník 5"/>
          <p:cNvSpPr/>
          <p:nvPr/>
        </p:nvSpPr>
        <p:spPr>
          <a:xfrm>
            <a:off x="4355976" y="6028086"/>
            <a:ext cx="4572000" cy="646331"/>
          </a:xfrm>
          <a:prstGeom prst="rect">
            <a:avLst/>
          </a:prstGeom>
        </p:spPr>
        <p:txBody>
          <a:bodyPr>
            <a:spAutoFit/>
          </a:bodyPr>
          <a:lstStyle/>
          <a:p>
            <a:r>
              <a:rPr lang="en-US" dirty="0"/>
              <a:t>[</a:t>
            </a:r>
            <a:r>
              <a:rPr lang="en-US" dirty="0" err="1"/>
              <a:t>cit</a:t>
            </a:r>
            <a:r>
              <a:rPr lang="cs-CZ" dirty="0"/>
              <a:t>  2010-12-14</a:t>
            </a:r>
            <a:r>
              <a:rPr lang="en-US" dirty="0"/>
              <a:t>] </a:t>
            </a:r>
            <a:endParaRPr lang="cs-CZ" dirty="0"/>
          </a:p>
          <a:p>
            <a:r>
              <a:rPr lang="cs-CZ" dirty="0"/>
              <a:t>http://www.jiznicechy.org/cz/</a:t>
            </a:r>
          </a:p>
        </p:txBody>
      </p:sp>
      <p:sp>
        <p:nvSpPr>
          <p:cNvPr id="7" name="Obdélník 6"/>
          <p:cNvSpPr/>
          <p:nvPr/>
        </p:nvSpPr>
        <p:spPr>
          <a:xfrm>
            <a:off x="475928" y="6154514"/>
            <a:ext cx="4572000" cy="646331"/>
          </a:xfrm>
          <a:prstGeom prst="rect">
            <a:avLst/>
          </a:prstGeom>
        </p:spPr>
        <p:txBody>
          <a:bodyPr>
            <a:spAutoFit/>
          </a:bodyPr>
          <a:lstStyle/>
          <a:p>
            <a:r>
              <a:rPr lang="en-US" dirty="0"/>
              <a:t>[</a:t>
            </a:r>
            <a:r>
              <a:rPr lang="en-US" dirty="0" err="1"/>
              <a:t>cit</a:t>
            </a:r>
            <a:r>
              <a:rPr lang="cs-CZ" dirty="0"/>
              <a:t>  2010-12-14</a:t>
            </a:r>
            <a:r>
              <a:rPr lang="en-US" dirty="0"/>
              <a:t>] </a:t>
            </a:r>
            <a:endParaRPr lang="cs-CZ" dirty="0"/>
          </a:p>
          <a:p>
            <a:r>
              <a:rPr lang="cs-CZ" dirty="0"/>
              <a:t>http://www.jiznicechy.org/cz/</a:t>
            </a:r>
          </a:p>
        </p:txBody>
      </p:sp>
    </p:spTree>
    <p:extLst>
      <p:ext uri="{BB962C8B-B14F-4D97-AF65-F5344CB8AC3E}">
        <p14:creationId xmlns:p14="http://schemas.microsoft.com/office/powerpoint/2010/main" val="2317410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Historie </a:t>
            </a:r>
            <a:r>
              <a:rPr lang="cs-CZ" dirty="0"/>
              <a:t>školy v Choustníku</a:t>
            </a:r>
          </a:p>
        </p:txBody>
      </p:sp>
      <p:sp>
        <p:nvSpPr>
          <p:cNvPr id="3" name="Zástupný symbol pro obsah 2"/>
          <p:cNvSpPr>
            <a:spLocks noGrp="1"/>
          </p:cNvSpPr>
          <p:nvPr>
            <p:ph idx="1"/>
          </p:nvPr>
        </p:nvSpPr>
        <p:spPr/>
        <p:txBody>
          <a:bodyPr>
            <a:normAutofit fontScale="77500" lnSpcReduction="20000"/>
          </a:bodyPr>
          <a:lstStyle/>
          <a:p>
            <a:r>
              <a:rPr lang="cs-CZ" dirty="0"/>
              <a:t>Materiál  -  paní J. Picková</a:t>
            </a:r>
          </a:p>
          <a:p>
            <a:endParaRPr lang="cs-CZ" dirty="0">
              <a:solidFill>
                <a:schemeClr val="bg2">
                  <a:lumMod val="10000"/>
                </a:schemeClr>
              </a:solidFill>
            </a:endParaRPr>
          </a:p>
          <a:p>
            <a:r>
              <a:rPr lang="cs-CZ" dirty="0">
                <a:solidFill>
                  <a:schemeClr val="bg2">
                    <a:lumMod val="10000"/>
                  </a:schemeClr>
                </a:solidFill>
              </a:rPr>
              <a:t>Škola byla v Choustníku již v 17. století, postavena byla zřejmě při znovu vybudování kostela sv. Václava v roce 1687. Stávala před farou, ale roku 1755 kostel s farou i školou vyhořely. Proto byla znovu vystavěna nová dřevěná školní budova, od roku 1856 již </a:t>
            </a:r>
            <a:r>
              <a:rPr lang="cs-CZ" dirty="0" smtClean="0">
                <a:solidFill>
                  <a:schemeClr val="bg2">
                    <a:lumMod val="10000"/>
                  </a:schemeClr>
                </a:solidFill>
              </a:rPr>
              <a:t>dvoutřídní.</a:t>
            </a:r>
            <a:endParaRPr lang="cs-CZ" dirty="0">
              <a:solidFill>
                <a:schemeClr val="bg2">
                  <a:lumMod val="10000"/>
                </a:schemeClr>
              </a:solidFill>
            </a:endParaRPr>
          </a:p>
          <a:p>
            <a:r>
              <a:rPr lang="cs-CZ" dirty="0">
                <a:solidFill>
                  <a:schemeClr val="bg2">
                    <a:lumMod val="10000"/>
                  </a:schemeClr>
                </a:solidFill>
              </a:rPr>
              <a:t>Později byla ve vesnici </a:t>
            </a:r>
            <a:r>
              <a:rPr lang="cs-CZ" dirty="0" err="1" smtClean="0">
                <a:solidFill>
                  <a:schemeClr val="bg2">
                    <a:lumMod val="10000"/>
                  </a:schemeClr>
                </a:solidFill>
              </a:rPr>
              <a:t>najmuta</a:t>
            </a:r>
            <a:r>
              <a:rPr lang="cs-CZ" dirty="0" smtClean="0">
                <a:solidFill>
                  <a:schemeClr val="bg2">
                    <a:lumMod val="10000"/>
                  </a:schemeClr>
                </a:solidFill>
              </a:rPr>
              <a:t> </a:t>
            </a:r>
            <a:r>
              <a:rPr lang="cs-CZ" dirty="0">
                <a:solidFill>
                  <a:schemeClr val="bg2">
                    <a:lumMod val="10000"/>
                  </a:schemeClr>
                </a:solidFill>
              </a:rPr>
              <a:t>jedna světnice, kde se střídavě učilo první oddělení dopoledne, druhé odpoledne. </a:t>
            </a:r>
            <a:endParaRPr lang="cs-CZ" dirty="0" smtClean="0">
              <a:solidFill>
                <a:schemeClr val="bg2">
                  <a:lumMod val="10000"/>
                </a:schemeClr>
              </a:solidFill>
            </a:endParaRPr>
          </a:p>
          <a:p>
            <a:r>
              <a:rPr lang="cs-CZ" dirty="0" smtClean="0">
                <a:solidFill>
                  <a:schemeClr val="bg2">
                    <a:lumMod val="10000"/>
                  </a:schemeClr>
                </a:solidFill>
              </a:rPr>
              <a:t>Nynější </a:t>
            </a:r>
            <a:r>
              <a:rPr lang="cs-CZ" dirty="0">
                <a:solidFill>
                  <a:schemeClr val="bg2">
                    <a:lumMod val="10000"/>
                  </a:schemeClr>
                </a:solidFill>
              </a:rPr>
              <a:t>jednopatrová budova na náměstí je z roku 1894 a byla to již škola čtyřtřídní. </a:t>
            </a:r>
          </a:p>
          <a:p>
            <a:endParaRPr lang="cs-CZ" dirty="0"/>
          </a:p>
        </p:txBody>
      </p:sp>
    </p:spTree>
    <p:extLst>
      <p:ext uri="{BB962C8B-B14F-4D97-AF65-F5344CB8AC3E}">
        <p14:creationId xmlns:p14="http://schemas.microsoft.com/office/powerpoint/2010/main" val="2444624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normAutofit/>
          </a:bodyPr>
          <a:lstStyle/>
          <a:p>
            <a:r>
              <a:rPr lang="cs-CZ" dirty="0">
                <a:solidFill>
                  <a:schemeClr val="bg2">
                    <a:lumMod val="10000"/>
                  </a:schemeClr>
                </a:solidFill>
              </a:rPr>
              <a:t>Nynější jednopatrová budova na náměstí je z roku 1894 a byla to již škola čtyřtřídní. </a:t>
            </a:r>
          </a:p>
          <a:p>
            <a:r>
              <a:rPr lang="cs-CZ" dirty="0">
                <a:solidFill>
                  <a:schemeClr val="bg2">
                    <a:lumMod val="10000"/>
                  </a:schemeClr>
                </a:solidFill>
              </a:rPr>
              <a:t>V roce 1945 – 46 byla nově zřízena v budově „dolejšího“ zámku měšťanská škola</a:t>
            </a:r>
            <a:r>
              <a:rPr lang="cs-CZ" dirty="0" smtClean="0">
                <a:solidFill>
                  <a:schemeClr val="bg2">
                    <a:lumMod val="10000"/>
                  </a:schemeClr>
                </a:solidFill>
              </a:rPr>
              <a:t>. </a:t>
            </a:r>
            <a:endParaRPr lang="cs-CZ" dirty="0">
              <a:solidFill>
                <a:schemeClr val="bg2">
                  <a:lumMod val="10000"/>
                </a:schemeClr>
              </a:solidFill>
            </a:endParaRPr>
          </a:p>
          <a:p>
            <a:endParaRPr lang="cs-CZ" dirty="0"/>
          </a:p>
        </p:txBody>
      </p:sp>
    </p:spTree>
    <p:extLst>
      <p:ext uri="{BB962C8B-B14F-4D97-AF65-F5344CB8AC3E}">
        <p14:creationId xmlns:p14="http://schemas.microsoft.com/office/powerpoint/2010/main" val="1705255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sz="5400" dirty="0"/>
              <a:t>H</a:t>
            </a:r>
            <a:r>
              <a:rPr lang="cs-CZ" sz="5400" dirty="0" smtClean="0"/>
              <a:t>istorie školy v Choustníku</a:t>
            </a:r>
            <a:endParaRPr lang="cs-CZ" sz="5400" dirty="0"/>
          </a:p>
        </p:txBody>
      </p:sp>
      <p:sp>
        <p:nvSpPr>
          <p:cNvPr id="3" name="Zástupný symbol pro obsah 2"/>
          <p:cNvSpPr>
            <a:spLocks noGrp="1"/>
          </p:cNvSpPr>
          <p:nvPr>
            <p:ph idx="1"/>
          </p:nvPr>
        </p:nvSpPr>
        <p:spPr>
          <a:xfrm>
            <a:off x="457200" y="1412776"/>
            <a:ext cx="8229600" cy="4713387"/>
          </a:xfrm>
        </p:spPr>
        <p:txBody>
          <a:bodyPr>
            <a:noAutofit/>
          </a:bodyPr>
          <a:lstStyle/>
          <a:p>
            <a:r>
              <a:rPr lang="cs-CZ" sz="1100" dirty="0" smtClean="0"/>
              <a:t>Materiál  -  paní J. Picková</a:t>
            </a:r>
          </a:p>
          <a:p>
            <a:endParaRPr lang="cs-CZ" sz="1100" dirty="0" smtClean="0">
              <a:solidFill>
                <a:schemeClr val="bg2">
                  <a:lumMod val="10000"/>
                </a:schemeClr>
              </a:solidFill>
            </a:endParaRPr>
          </a:p>
          <a:p>
            <a:endParaRPr lang="cs-CZ" sz="1100" dirty="0" smtClean="0">
              <a:solidFill>
                <a:schemeClr val="bg2">
                  <a:lumMod val="10000"/>
                </a:schemeClr>
              </a:solidFill>
            </a:endParaRPr>
          </a:p>
          <a:p>
            <a:r>
              <a:rPr lang="cs-CZ" dirty="0" smtClean="0">
                <a:solidFill>
                  <a:schemeClr val="bg2">
                    <a:lumMod val="10000"/>
                  </a:schemeClr>
                </a:solidFill>
              </a:rPr>
              <a:t>Za okupace byl Karel Rohan Němci zatčen jako anglický příslušník a odvezen do Říše. Do budovy se nastěhovala </a:t>
            </a:r>
            <a:r>
              <a:rPr lang="cs-CZ" dirty="0" err="1" smtClean="0">
                <a:solidFill>
                  <a:schemeClr val="bg2">
                    <a:lumMod val="10000"/>
                  </a:schemeClr>
                </a:solidFill>
              </a:rPr>
              <a:t>Hitlersjugend</a:t>
            </a:r>
            <a:r>
              <a:rPr lang="cs-CZ" dirty="0" smtClean="0">
                <a:solidFill>
                  <a:schemeClr val="bg2">
                    <a:lumMod val="10000"/>
                  </a:schemeClr>
                </a:solidFill>
              </a:rPr>
              <a:t>. V roce 1945 se rodina Rohanů na zámek vrátila, ale za rok se vystěhovala definitivně do Anglie.</a:t>
            </a:r>
            <a:endParaRPr lang="cs-CZ" dirty="0">
              <a:solidFill>
                <a:schemeClr val="bg2">
                  <a:lumMod val="10000"/>
                </a:schemeClr>
              </a:solidFill>
            </a:endParaRPr>
          </a:p>
        </p:txBody>
      </p:sp>
    </p:spTree>
    <p:extLst>
      <p:ext uri="{BB962C8B-B14F-4D97-AF65-F5344CB8AC3E}">
        <p14:creationId xmlns:p14="http://schemas.microsoft.com/office/powerpoint/2010/main" val="2444756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normAutofit fontScale="92500" lnSpcReduction="20000"/>
          </a:bodyPr>
          <a:lstStyle/>
          <a:p>
            <a:r>
              <a:rPr lang="cs-CZ" dirty="0">
                <a:solidFill>
                  <a:schemeClr val="bg2">
                    <a:lumMod val="10000"/>
                  </a:schemeClr>
                </a:solidFill>
              </a:rPr>
              <a:t> </a:t>
            </a:r>
            <a:r>
              <a:rPr lang="cs-CZ" dirty="0" smtClean="0">
                <a:solidFill>
                  <a:schemeClr val="bg2">
                    <a:lumMod val="10000"/>
                  </a:schemeClr>
                </a:solidFill>
              </a:rPr>
              <a:t>  </a:t>
            </a:r>
            <a:r>
              <a:rPr lang="cs-CZ" dirty="0" smtClean="0">
                <a:solidFill>
                  <a:schemeClr val="bg2">
                    <a:lumMod val="10000"/>
                  </a:schemeClr>
                </a:solidFill>
              </a:rPr>
              <a:t>Po </a:t>
            </a:r>
            <a:r>
              <a:rPr lang="cs-CZ" dirty="0">
                <a:solidFill>
                  <a:schemeClr val="bg2">
                    <a:lumMod val="10000"/>
                  </a:schemeClr>
                </a:solidFill>
              </a:rPr>
              <a:t>jejich vystěhování proběhla rekonstrukce zámku na školu. Na vybavení školy byla uspořádána dobrovolná sbírka mezi občany „přiškolených“ obcí. Škole bylo darováno 99 963 Kč, do školní knihovny bylo věnováno 69 knih. Škola neměla vlastní kuchyni, proto od 2. prosince 1946 zajistilo Rodičovské sdružení pro žáky polední polévku, k níž si žáci nosili z domova chléb. Ve vaření polévek se střídaly maminky a do školy vždy v poledne polévku přinesly. Ze všech obcí chodili žáci do školy pěšky. </a:t>
            </a:r>
          </a:p>
          <a:p>
            <a:endParaRPr lang="cs-CZ" dirty="0"/>
          </a:p>
        </p:txBody>
      </p:sp>
    </p:spTree>
    <p:extLst>
      <p:ext uri="{BB962C8B-B14F-4D97-AF65-F5344CB8AC3E}">
        <p14:creationId xmlns:p14="http://schemas.microsoft.com/office/powerpoint/2010/main" val="1296322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normAutofit fontScale="92500" lnSpcReduction="10000"/>
          </a:bodyPr>
          <a:lstStyle/>
          <a:p>
            <a:r>
              <a:rPr lang="cs-CZ" dirty="0">
                <a:solidFill>
                  <a:schemeClr val="bg2">
                    <a:lumMod val="10000"/>
                  </a:schemeClr>
                </a:solidFill>
              </a:rPr>
              <a:t>V roce 1958 bylo rozhodnuto o přestavbě bývalého zámku, kde byla škola umístěna, především proto, že zde nebylo žádné hygienické zařízení a záchody byly dřevěné </a:t>
            </a:r>
            <a:r>
              <a:rPr lang="cs-CZ" dirty="0" smtClean="0">
                <a:solidFill>
                  <a:schemeClr val="bg2">
                    <a:lumMod val="10000"/>
                  </a:schemeClr>
                </a:solidFill>
              </a:rPr>
              <a:t>(kadibudky), </a:t>
            </a:r>
            <a:r>
              <a:rPr lang="cs-CZ" dirty="0">
                <a:solidFill>
                  <a:schemeClr val="bg2">
                    <a:lumMod val="10000"/>
                  </a:schemeClr>
                </a:solidFill>
              </a:rPr>
              <a:t>umístěné před školou. 1. 9. 1961 byl zahájen provoz v nově zrekonstruované budově, kde sídlí škola dodnes.</a:t>
            </a:r>
          </a:p>
          <a:p>
            <a:r>
              <a:rPr lang="cs-CZ" dirty="0">
                <a:solidFill>
                  <a:schemeClr val="bg2">
                    <a:lumMod val="10000"/>
                  </a:schemeClr>
                </a:solidFill>
              </a:rPr>
              <a:t>http://www.obec-choustnik.cz/informace-o-obci/historie/historie-skoly</a:t>
            </a:r>
            <a:endParaRPr lang="cs-CZ" dirty="0"/>
          </a:p>
        </p:txBody>
      </p:sp>
    </p:spTree>
    <p:extLst>
      <p:ext uri="{BB962C8B-B14F-4D97-AF65-F5344CB8AC3E}">
        <p14:creationId xmlns:p14="http://schemas.microsoft.com/office/powerpoint/2010/main" val="1593139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p:txBody>
          <a:bodyPr/>
          <a:lstStyle/>
          <a:p>
            <a:r>
              <a:rPr lang="cs-CZ" dirty="0" smtClean="0"/>
              <a:t>Budova školy</a:t>
            </a:r>
            <a:endParaRPr lang="cs-CZ" dirty="0"/>
          </a:p>
        </p:txBody>
      </p:sp>
      <p:sp>
        <p:nvSpPr>
          <p:cNvPr id="6" name="Zástupný symbol pro obsah 5"/>
          <p:cNvSpPr>
            <a:spLocks noGrp="1"/>
          </p:cNvSpPr>
          <p:nvPr>
            <p:ph idx="1"/>
          </p:nvPr>
        </p:nvSpPr>
        <p:spPr/>
        <p:txBody>
          <a:bodyPr/>
          <a:lstStyle/>
          <a:p>
            <a:endParaRPr lang="cs-CZ"/>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7624" y="1412776"/>
            <a:ext cx="6919664" cy="51897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912963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Krajina mládí ušlechtilé hraběnky </a:t>
            </a:r>
            <a:endParaRPr lang="cs-CZ" dirty="0"/>
          </a:p>
        </p:txBody>
      </p:sp>
      <p:sp>
        <p:nvSpPr>
          <p:cNvPr id="3" name="Zástupný symbol pro obsah 2"/>
          <p:cNvSpPr>
            <a:spLocks noGrp="1"/>
          </p:cNvSpPr>
          <p:nvPr>
            <p:ph idx="1"/>
          </p:nvPr>
        </p:nvSpPr>
        <p:spPr/>
        <p:txBody>
          <a:bodyPr>
            <a:normAutofit/>
          </a:bodyPr>
          <a:lstStyle/>
          <a:p>
            <a:r>
              <a:rPr lang="cs-CZ" dirty="0" smtClean="0"/>
              <a:t>V </a:t>
            </a:r>
            <a:r>
              <a:rPr lang="cs-CZ" dirty="0" err="1" smtClean="0"/>
              <a:t>choustnickém</a:t>
            </a:r>
            <a:r>
              <a:rPr lang="cs-CZ" dirty="0" smtClean="0"/>
              <a:t> zámku, který se nachází ve vesnici dole pod hradem, prožila své dětství hraběnka Eleonora </a:t>
            </a:r>
            <a:r>
              <a:rPr lang="cs-CZ" dirty="0" err="1" smtClean="0"/>
              <a:t>Kounicová</a:t>
            </a:r>
            <a:r>
              <a:rPr lang="cs-CZ" dirty="0" smtClean="0"/>
              <a:t>.</a:t>
            </a:r>
          </a:p>
          <a:p>
            <a:r>
              <a:rPr lang="cs-CZ" dirty="0" smtClean="0"/>
              <a:t>Božena Němcová jí věnovala svou Babičku a hraběnka, veliká vlastenka a žena </a:t>
            </a:r>
            <a:r>
              <a:rPr lang="cs-CZ" dirty="0" err="1" smtClean="0"/>
              <a:t>soucítící</a:t>
            </a:r>
            <a:r>
              <a:rPr lang="cs-CZ" dirty="0" smtClean="0"/>
              <a:t> s chudými, ji i její rodinu finančně podporovala v období jejich největšího strádání. </a:t>
            </a:r>
          </a:p>
          <a:p>
            <a:endParaRPr lang="cs-CZ" dirty="0" smtClean="0"/>
          </a:p>
          <a:p>
            <a:endParaRPr lang="cs-CZ" dirty="0" smtClean="0"/>
          </a:p>
          <a:p>
            <a:pPr marL="0" indent="0">
              <a:buNone/>
            </a:pPr>
            <a:endParaRPr lang="cs-CZ" dirty="0"/>
          </a:p>
        </p:txBody>
      </p:sp>
    </p:spTree>
    <p:extLst>
      <p:ext uri="{BB962C8B-B14F-4D97-AF65-F5344CB8AC3E}">
        <p14:creationId xmlns:p14="http://schemas.microsoft.com/office/powerpoint/2010/main" val="374910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a:xfrm>
            <a:off x="457200" y="404664"/>
            <a:ext cx="8229600" cy="5721499"/>
          </a:xfrm>
        </p:spPr>
        <p:txBody>
          <a:bodyPr>
            <a:normAutofit lnSpcReduction="10000"/>
          </a:bodyPr>
          <a:lstStyle/>
          <a:p>
            <a:r>
              <a:rPr lang="cs-CZ" dirty="0"/>
              <a:t>Za první „nástin“ Babičky spisovatelce poslala 50 zlatých s tím, že za každou novou stránku knihy dostane 20 zlatých jako honorář.</a:t>
            </a:r>
          </a:p>
          <a:p>
            <a:r>
              <a:rPr lang="cs-CZ" dirty="0"/>
              <a:t>Královna české literatury o štědré a milosrdné šlechtičně napsala: „To je dáma, která umí dávat, aniž by tím člověka ponížila.“ </a:t>
            </a:r>
          </a:p>
          <a:p>
            <a:r>
              <a:rPr lang="en-US" dirty="0"/>
              <a:t>[</a:t>
            </a:r>
            <a:r>
              <a:rPr lang="en-US" dirty="0" err="1"/>
              <a:t>cit</a:t>
            </a:r>
            <a:r>
              <a:rPr lang="cs-CZ" dirty="0"/>
              <a:t>  2010-12-14</a:t>
            </a:r>
            <a:r>
              <a:rPr lang="en-US" dirty="0"/>
              <a:t>]</a:t>
            </a:r>
            <a:endParaRPr lang="cs-CZ" dirty="0"/>
          </a:p>
          <a:p>
            <a:r>
              <a:rPr lang="en-US" dirty="0"/>
              <a:t> http://www.obec-choustnik.cz/informace-o-obci/historie/ </a:t>
            </a:r>
            <a:endParaRPr lang="cs-CZ" dirty="0"/>
          </a:p>
          <a:p>
            <a:endParaRPr lang="cs-CZ" dirty="0"/>
          </a:p>
        </p:txBody>
      </p:sp>
    </p:spTree>
    <p:extLst>
      <p:ext uri="{BB962C8B-B14F-4D97-AF65-F5344CB8AC3E}">
        <p14:creationId xmlns:p14="http://schemas.microsoft.com/office/powerpoint/2010/main" val="1630692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Motiv systému Office">
  <a:themeElements>
    <a:clrScheme name="Vlastní 1">
      <a:dk1>
        <a:srgbClr val="4A6617"/>
      </a:dk1>
      <a:lt1>
        <a:srgbClr val="C6E58F"/>
      </a:lt1>
      <a:dk2>
        <a:srgbClr val="AAD957"/>
      </a:dk2>
      <a:lt2>
        <a:srgbClr val="E2F2C7"/>
      </a:lt2>
      <a:accent1>
        <a:srgbClr val="31440F"/>
      </a:accent1>
      <a:accent2>
        <a:srgbClr val="AAD957"/>
      </a:accent2>
      <a:accent3>
        <a:srgbClr val="FFC000"/>
      </a:accent3>
      <a:accent4>
        <a:srgbClr val="FF0000"/>
      </a:accent4>
      <a:accent5>
        <a:srgbClr val="92D050"/>
      </a:accent5>
      <a:accent6>
        <a:srgbClr val="4A6617"/>
      </a:accent6>
      <a:hlink>
        <a:srgbClr val="3399FF"/>
      </a:hlink>
      <a:folHlink>
        <a:srgbClr val="B2B2B2"/>
      </a:folHlink>
    </a:clrScheme>
    <a:fontScheme name="Aerodynamika">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lackTie">
      <a:fillStyleLst>
        <a:solidFill>
          <a:schemeClr val="phClr"/>
        </a:solidFill>
        <a:gradFill rotWithShape="1">
          <a:gsLst>
            <a:gs pos="0">
              <a:schemeClr val="phClr">
                <a:tint val="45000"/>
                <a:satMod val="220000"/>
              </a:schemeClr>
            </a:gs>
            <a:gs pos="30000">
              <a:schemeClr val="phClr">
                <a:tint val="61000"/>
                <a:satMod val="220000"/>
              </a:schemeClr>
            </a:gs>
            <a:gs pos="45000">
              <a:schemeClr val="phClr">
                <a:tint val="66000"/>
                <a:satMod val="240000"/>
              </a:schemeClr>
            </a:gs>
            <a:gs pos="55000">
              <a:schemeClr val="phClr">
                <a:tint val="66000"/>
                <a:satMod val="220000"/>
              </a:schemeClr>
            </a:gs>
            <a:gs pos="73000">
              <a:schemeClr val="phClr">
                <a:tint val="61000"/>
                <a:satMod val="220000"/>
              </a:schemeClr>
            </a:gs>
            <a:gs pos="100000">
              <a:schemeClr val="phClr">
                <a:tint val="45000"/>
                <a:satMod val="220000"/>
              </a:schemeClr>
            </a:gs>
          </a:gsLst>
          <a:lin ang="950000" scaled="1"/>
        </a:gradFill>
        <a:gradFill rotWithShape="1">
          <a:gsLst>
            <a:gs pos="0">
              <a:schemeClr val="phClr">
                <a:shade val="63000"/>
                <a:satMod val="110000"/>
              </a:schemeClr>
            </a:gs>
            <a:gs pos="30000">
              <a:schemeClr val="phClr">
                <a:shade val="90000"/>
                <a:satMod val="120000"/>
              </a:schemeClr>
            </a:gs>
            <a:gs pos="45000">
              <a:schemeClr val="phClr">
                <a:shade val="100000"/>
                <a:satMod val="128000"/>
              </a:schemeClr>
            </a:gs>
            <a:gs pos="55000">
              <a:schemeClr val="phClr">
                <a:shade val="100000"/>
                <a:satMod val="128000"/>
              </a:schemeClr>
            </a:gs>
            <a:gs pos="73000">
              <a:schemeClr val="phClr">
                <a:shade val="90000"/>
                <a:satMod val="120000"/>
              </a:schemeClr>
            </a:gs>
            <a:gs pos="100000">
              <a:schemeClr val="phClr">
                <a:shade val="63000"/>
                <a:satMod val="11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1909" dir="5400000" rotWithShape="0">
              <a:srgbClr val="000000">
                <a:alpha val="40000"/>
              </a:srgbClr>
            </a:outerShdw>
          </a:effectLst>
        </a:effectStyle>
        <a:effectStyle>
          <a:effectLst>
            <a:outerShdw blurRad="57150" dist="38100" dir="5400000" algn="br" rotWithShape="0">
              <a:srgbClr val="000000">
                <a:alpha val="57000"/>
              </a:srgbClr>
            </a:outerShdw>
          </a:effectLst>
          <a:scene3d>
            <a:camera prst="orthographicFront">
              <a:rot lat="0" lon="0" rev="0"/>
            </a:camera>
            <a:lightRig rig="twoPt" dir="t">
              <a:rot lat="0" lon="0" rev="1800000"/>
            </a:lightRig>
          </a:scene3d>
          <a:sp3d>
            <a:bevelT w="444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TotalTime>
  <Words>472</Words>
  <Application>Microsoft Office PowerPoint</Application>
  <PresentationFormat>Předvádění na obrazovce (4:3)</PresentationFormat>
  <Paragraphs>33</Paragraphs>
  <Slides>10</Slides>
  <Notes>0</Notes>
  <HiddenSlides>0</HiddenSlides>
  <MMClips>0</MMClips>
  <ScaleCrop>false</ScaleCrop>
  <HeadingPairs>
    <vt:vector size="4" baseType="variant">
      <vt:variant>
        <vt:lpstr>Motiv</vt:lpstr>
      </vt:variant>
      <vt:variant>
        <vt:i4>1</vt:i4>
      </vt:variant>
      <vt:variant>
        <vt:lpstr>Nadpisy snímků</vt:lpstr>
      </vt:variant>
      <vt:variant>
        <vt:i4>10</vt:i4>
      </vt:variant>
    </vt:vector>
  </HeadingPairs>
  <TitlesOfParts>
    <vt:vector size="11" baseType="lpstr">
      <vt:lpstr>Motiv systému Office</vt:lpstr>
      <vt:lpstr>VY_32_INOVACE_44B_TÁBORSKO - CHOUSTNÍK</vt:lpstr>
      <vt:lpstr>Táborsko</vt:lpstr>
      <vt:lpstr>Historie školy v Choustníku</vt:lpstr>
      <vt:lpstr>Prezentace aplikace PowerPoint</vt:lpstr>
      <vt:lpstr>Historie školy v Choustníku</vt:lpstr>
      <vt:lpstr>Prezentace aplikace PowerPoint</vt:lpstr>
      <vt:lpstr>Prezentace aplikace PowerPoint</vt:lpstr>
      <vt:lpstr>Budova školy</vt:lpstr>
      <vt:lpstr>Krajina mládí ušlechtilé hraběnky </vt:lpstr>
      <vt:lpstr>Prezentace aplikace PowerPoint</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Táborsko</dc:title>
  <dc:creator>Míková</dc:creator>
  <cp:lastModifiedBy>Martin Králík</cp:lastModifiedBy>
  <cp:revision>17</cp:revision>
  <dcterms:created xsi:type="dcterms:W3CDTF">2011-01-27T19:09:38Z</dcterms:created>
  <dcterms:modified xsi:type="dcterms:W3CDTF">2012-03-12T21:45:37Z</dcterms:modified>
</cp:coreProperties>
</file>