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17"/>
  </p:notesMasterIdLst>
  <p:sldIdLst>
    <p:sldId id="270" r:id="rId3"/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AAE73E-582E-411B-8003-45A71C739DB9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074E1E-20C0-467A-AA9C-BA87F03F414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996152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92464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81B61745-BE95-4D84-892D-A10430ACDDD9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43C633D6-A077-4217-88D7-0611E7D82CE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61745-BE95-4D84-892D-A10430ACDDD9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633D6-A077-4217-88D7-0611E7D82CE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61745-BE95-4D84-892D-A10430ACDDD9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633D6-A077-4217-88D7-0611E7D82CE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61745-BE95-4D84-892D-A10430ACDDD9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633D6-A077-4217-88D7-0611E7D82CE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61745-BE95-4D84-892D-A10430ACDDD9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633D6-A077-4217-88D7-0611E7D82CE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61745-BE95-4D84-892D-A10430ACDDD9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633D6-A077-4217-88D7-0611E7D82CE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61745-BE95-4D84-892D-A10430ACDDD9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633D6-A077-4217-88D7-0611E7D82CE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61745-BE95-4D84-892D-A10430ACDDD9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633D6-A077-4217-88D7-0611E7D82CE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61745-BE95-4D84-892D-A10430ACDDD9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633D6-A077-4217-88D7-0611E7D82CE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61745-BE95-4D84-892D-A10430ACDDD9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633D6-A077-4217-88D7-0611E7D82CE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61745-BE95-4D84-892D-A10430ACDDD9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633D6-A077-4217-88D7-0611E7D82CE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B3886-C8AE-4D2D-9490-617123510B9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13.3.2012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D05B4-FE22-4439-8344-5828FFF72A4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9420816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BBA46-01A4-4C0A-A303-F52A8973496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13.3.2012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D05B4-FE22-4439-8344-5828FFF72A4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4853796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CDE20-159D-424D-B34B-02B4A8367E3F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13.3.2012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D05B4-FE22-4439-8344-5828FFF72A4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8914498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40521-C15E-40C1-8D53-DD6102ABDF1A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13.3.2012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D05B4-FE22-4439-8344-5828FFF72A4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6793487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89C09-6E85-4DBB-B846-0E3CF123FFC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13.3.2012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D05B4-FE22-4439-8344-5828FFF72A4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1871746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FB4616-5A15-41B0-970A-4438821B2899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13.3.2012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D05B4-FE22-4439-8344-5828FFF72A4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7324738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43D32-B51C-460E-93D6-93E296DA501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13.3.2012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D05B4-FE22-4439-8344-5828FFF72A4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3426049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3A7AC-B426-465D-BCA7-7ABC9D7B7E21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13.3.2012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D05B4-FE22-4439-8344-5828FFF72A4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0675451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7ADAC-6364-4954-AAE9-4F472273A159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13.3.2012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D05B4-FE22-4439-8344-5828FFF72A4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3757741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8B152-721B-4ACD-AD14-163A36481AC3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13.3.2012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D05B4-FE22-4439-8344-5828FFF72A4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6528479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AE33E-252D-4116-851C-EACF7FF8A720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13.3.2012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D05B4-FE22-4439-8344-5828FFF72A4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096433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81B61745-BE95-4D84-892D-A10430ACDDD9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43C633D6-A077-4217-88D7-0611E7D82CE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AF368F-4FD4-413D-98DF-0E11BF0CFB2C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13.3.2012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FD05B4-FE22-4439-8344-5828FFF72A4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393181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lum bright="40000" contrast="-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obrázek 1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5393700"/>
            <a:ext cx="4688309" cy="14643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8" name="Obrázek 7"/>
          <p:cNvPicPr/>
          <p:nvPr/>
        </p:nvPicPr>
        <p:blipFill>
          <a:blip r:embed="rId5" cstate="print">
            <a:lum bright="4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91872" y="-13612"/>
            <a:ext cx="1152128" cy="1491555"/>
          </a:xfrm>
          <a:prstGeom prst="rect">
            <a:avLst/>
          </a:prstGeom>
          <a:noFill/>
        </p:spPr>
      </p:pic>
      <p:sp>
        <p:nvSpPr>
          <p:cNvPr id="11" name="Nadpis 3"/>
          <p:cNvSpPr>
            <a:spLocks noGrp="1"/>
          </p:cNvSpPr>
          <p:nvPr>
            <p:ph type="ctrTitle"/>
          </p:nvPr>
        </p:nvSpPr>
        <p:spPr>
          <a:xfrm>
            <a:off x="467544" y="548680"/>
            <a:ext cx="7772400" cy="2088231"/>
          </a:xfrm>
        </p:spPr>
        <p:txBody>
          <a:bodyPr>
            <a:noAutofit/>
          </a:bodyPr>
          <a:lstStyle/>
          <a:p>
            <a:pPr algn="l"/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Název školy: </a:t>
            </a:r>
            <a:r>
              <a:rPr lang="cs-CZ" sz="2800" i="1" dirty="0">
                <a:latin typeface="Times New Roman" pitchFamily="18" charset="0"/>
                <a:cs typeface="Times New Roman" pitchFamily="18" charset="0"/>
              </a:rPr>
              <a:t>ZŠ Klášterec nad Ohří, Krátká 676</a:t>
            </a:r>
            <a:br>
              <a:rPr lang="cs-CZ" sz="2800" i="1" dirty="0"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Autor: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Mgr. Veronika </a:t>
            </a:r>
            <a:r>
              <a:rPr lang="cs-CZ" sz="2800" b="1" dirty="0" err="1" smtClean="0">
                <a:latin typeface="Times New Roman" pitchFamily="18" charset="0"/>
                <a:cs typeface="Times New Roman" pitchFamily="18" charset="0"/>
              </a:rPr>
              <a:t>Kubincová</a:t>
            </a:r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b="1" dirty="0"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Název materiálu</a:t>
            </a:r>
            <a:r>
              <a:rPr lang="cs-CZ" sz="2800" b="1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2800" i="1" smtClean="0">
                <a:latin typeface="Times New Roman" pitchFamily="18" charset="0"/>
                <a:cs typeface="Times New Roman" pitchFamily="18" charset="0"/>
              </a:rPr>
              <a:t>VY_32_INOVACE_9_12_ </a:t>
            </a:r>
            <a:r>
              <a:rPr lang="cs-CZ" sz="2800" i="1" dirty="0" smtClean="0">
                <a:latin typeface="Times New Roman" pitchFamily="18" charset="0"/>
                <a:cs typeface="Times New Roman" pitchFamily="18" charset="0"/>
              </a:rPr>
              <a:t>Odvětví práva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dirty="0"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Číslo projektu: 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CZ.1.07/1.4.00/21.1115</a:t>
            </a:r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dirty="0">
                <a:latin typeface="Times New Roman" pitchFamily="18" charset="0"/>
                <a:cs typeface="Times New Roman" pitchFamily="18" charset="0"/>
              </a:rPr>
            </a:b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Podnadpis 4"/>
          <p:cNvSpPr>
            <a:spLocks noGrp="1"/>
          </p:cNvSpPr>
          <p:nvPr>
            <p:ph type="subTitle" idx="1"/>
          </p:nvPr>
        </p:nvSpPr>
        <p:spPr>
          <a:xfrm>
            <a:off x="467544" y="3140968"/>
            <a:ext cx="7560840" cy="1824608"/>
          </a:xfrm>
        </p:spPr>
        <p:txBody>
          <a:bodyPr>
            <a:noAutofit/>
          </a:bodyPr>
          <a:lstStyle/>
          <a:p>
            <a:pPr algn="l"/>
            <a:r>
              <a:rPr lang="cs-CZ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Anotace: </a:t>
            </a:r>
            <a:r>
              <a:rPr lang="cs-CZ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Prezentace pro 9. ročník. K výkladu a seznámení s učivem Právní odvětví. Přiblíží žákovi jednotlivá právní odvětví, jejich význam, prameny, zaměření. Prezentace slouží jako předloha k zápisu do sešitu.</a:t>
            </a:r>
          </a:p>
          <a:p>
            <a:pPr algn="l"/>
            <a:endParaRPr lang="cs-CZ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algn="l"/>
            <a:endParaRPr lang="cs-CZ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70409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i="1" u="sng" dirty="0" smtClean="0">
                <a:solidFill>
                  <a:schemeClr val="accent6">
                    <a:lumMod val="75000"/>
                  </a:schemeClr>
                </a:solidFill>
              </a:rPr>
              <a:t>ODVĚTVÍ PRÁVA</a:t>
            </a:r>
            <a:endParaRPr lang="cs-CZ" b="1" i="1" u="sng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02618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817160"/>
          </a:xfrm>
        </p:spPr>
        <p:txBody>
          <a:bodyPr/>
          <a:lstStyle/>
          <a:p>
            <a:r>
              <a:rPr lang="cs-CZ" b="1" i="1" u="sng" dirty="0" smtClean="0">
                <a:solidFill>
                  <a:schemeClr val="accent6">
                    <a:lumMod val="75000"/>
                  </a:schemeClr>
                </a:solidFill>
              </a:rPr>
              <a:t>PRÁVNÍ ODVĚTVÍ</a:t>
            </a:r>
            <a:endParaRPr lang="cs-CZ" b="1" i="1" u="sng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83568" y="2204864"/>
            <a:ext cx="792088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Právní řád (souhrn všech zákonů) je velmi rozsáhlý a složitý.</a:t>
            </a:r>
          </a:p>
          <a:p>
            <a:r>
              <a:rPr lang="cs-CZ" sz="2800" dirty="0" smtClean="0"/>
              <a:t>Podle obsahu tedy dělíme právo na několik odvětví.</a:t>
            </a:r>
          </a:p>
          <a:p>
            <a:endParaRPr lang="cs-CZ" sz="2800" dirty="0" smtClean="0"/>
          </a:p>
        </p:txBody>
      </p:sp>
      <p:pic>
        <p:nvPicPr>
          <p:cNvPr id="1026" name="Picture 2" descr="C:\Users\Kabinet\AppData\Local\Temp\MM900365183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87292" y="3666766"/>
            <a:ext cx="2537036" cy="2537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706203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i="1" u="sng" dirty="0" smtClean="0"/>
              <a:t>Rozlišujeme 9 právních odvětví</a:t>
            </a:r>
            <a:endParaRPr lang="cs-CZ" b="1" i="1" u="sng" dirty="0"/>
          </a:p>
        </p:txBody>
      </p:sp>
      <p:sp>
        <p:nvSpPr>
          <p:cNvPr id="3" name="TextovéPole 2"/>
          <p:cNvSpPr txBox="1"/>
          <p:nvPr/>
        </p:nvSpPr>
        <p:spPr>
          <a:xfrm>
            <a:off x="539552" y="2636912"/>
            <a:ext cx="378042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/>
              <a:t>ú</a:t>
            </a:r>
            <a:r>
              <a:rPr lang="cs-CZ" sz="3200" dirty="0" smtClean="0"/>
              <a:t>stavní </a:t>
            </a:r>
            <a:r>
              <a:rPr lang="cs-CZ" sz="3200" dirty="0" smtClean="0"/>
              <a:t>právo </a:t>
            </a:r>
          </a:p>
          <a:p>
            <a:r>
              <a:rPr lang="cs-CZ" sz="3200" dirty="0" smtClean="0"/>
              <a:t>správní právo</a:t>
            </a:r>
          </a:p>
          <a:p>
            <a:r>
              <a:rPr lang="cs-CZ" sz="3200" dirty="0" smtClean="0"/>
              <a:t>trestní právo </a:t>
            </a:r>
          </a:p>
          <a:p>
            <a:r>
              <a:rPr lang="cs-CZ" sz="3200" dirty="0" smtClean="0"/>
              <a:t>obchodní právo </a:t>
            </a:r>
          </a:p>
          <a:p>
            <a:r>
              <a:rPr lang="cs-CZ" sz="3200" dirty="0" smtClean="0"/>
              <a:t>občanské právo 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427984" y="2852936"/>
            <a:ext cx="403244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/>
              <a:t>rodinné </a:t>
            </a:r>
            <a:r>
              <a:rPr lang="cs-CZ" sz="3200" dirty="0" smtClean="0"/>
              <a:t>právo </a:t>
            </a:r>
          </a:p>
          <a:p>
            <a:r>
              <a:rPr lang="cs-CZ" sz="3200" dirty="0" smtClean="0"/>
              <a:t>mezinárodní právo</a:t>
            </a:r>
          </a:p>
          <a:p>
            <a:r>
              <a:rPr lang="cs-CZ" sz="3200" dirty="0"/>
              <a:t>pracovní </a:t>
            </a:r>
            <a:r>
              <a:rPr lang="cs-CZ" sz="3200" dirty="0" smtClean="0"/>
              <a:t>právo</a:t>
            </a:r>
            <a:endParaRPr lang="cs-CZ" sz="3200" dirty="0"/>
          </a:p>
          <a:p>
            <a:r>
              <a:rPr lang="cs-CZ" sz="3200" dirty="0"/>
              <a:t>finanční právo</a:t>
            </a:r>
          </a:p>
          <a:p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26801907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889168"/>
          </a:xfrm>
        </p:spPr>
        <p:txBody>
          <a:bodyPr/>
          <a:lstStyle/>
          <a:p>
            <a:pPr algn="ctr"/>
            <a:r>
              <a:rPr lang="cs-CZ" b="1" i="1" u="sng" dirty="0" smtClean="0"/>
              <a:t>ÚSTAVNÍ PRÁVO</a:t>
            </a:r>
            <a:endParaRPr lang="cs-CZ" b="1" i="1" u="sng" dirty="0"/>
          </a:p>
        </p:txBody>
      </p:sp>
      <p:sp>
        <p:nvSpPr>
          <p:cNvPr id="3" name="TextovéPole 2"/>
          <p:cNvSpPr txBox="1"/>
          <p:nvPr/>
        </p:nvSpPr>
        <p:spPr>
          <a:xfrm>
            <a:off x="728758" y="2132856"/>
            <a:ext cx="777686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dirty="0" smtClean="0"/>
              <a:t>Veřejné právo</a:t>
            </a:r>
          </a:p>
          <a:p>
            <a:r>
              <a:rPr lang="cs-CZ" sz="3000" dirty="0" smtClean="0"/>
              <a:t>Vymezuje stát a obsah státní moci</a:t>
            </a:r>
          </a:p>
          <a:p>
            <a:r>
              <a:rPr lang="cs-CZ" sz="3000" b="1" dirty="0" smtClean="0"/>
              <a:t>Prameny: </a:t>
            </a:r>
            <a:r>
              <a:rPr lang="cs-CZ" sz="3000" dirty="0" smtClean="0"/>
              <a:t>Ústava ČR a ústavní zákony</a:t>
            </a:r>
          </a:p>
          <a:p>
            <a:r>
              <a:rPr lang="cs-CZ" sz="3000" dirty="0" smtClean="0"/>
              <a:t>právních </a:t>
            </a:r>
            <a:r>
              <a:rPr lang="cs-CZ" sz="3000" dirty="0" smtClean="0"/>
              <a:t>norem, </a:t>
            </a:r>
            <a:r>
              <a:rPr lang="cs-CZ" sz="3000" dirty="0"/>
              <a:t>které </a:t>
            </a:r>
            <a:r>
              <a:rPr lang="cs-CZ" sz="3000" dirty="0" smtClean="0"/>
              <a:t>upravují nejdůležitější </a:t>
            </a:r>
            <a:r>
              <a:rPr lang="cs-CZ" sz="3000" dirty="0"/>
              <a:t>vztahy ve státě, </a:t>
            </a:r>
            <a:r>
              <a:rPr lang="cs-CZ" sz="3000" i="1" dirty="0"/>
              <a:t>a to:</a:t>
            </a:r>
          </a:p>
          <a:p>
            <a:r>
              <a:rPr lang="cs-CZ" sz="3000" i="1" dirty="0" smtClean="0"/>
              <a:t>uspořádání </a:t>
            </a:r>
            <a:r>
              <a:rPr lang="cs-CZ" sz="3000" i="1" dirty="0"/>
              <a:t>státu</a:t>
            </a:r>
          </a:p>
          <a:p>
            <a:r>
              <a:rPr lang="cs-CZ" sz="3000" i="1" dirty="0" smtClean="0"/>
              <a:t>rozdělení </a:t>
            </a:r>
            <a:r>
              <a:rPr lang="cs-CZ" sz="3000" i="1" dirty="0"/>
              <a:t>a výkon státní moci</a:t>
            </a:r>
          </a:p>
          <a:p>
            <a:r>
              <a:rPr lang="cs-CZ" sz="3000" i="1" dirty="0" smtClean="0"/>
              <a:t>základní </a:t>
            </a:r>
            <a:r>
              <a:rPr lang="cs-CZ" sz="3000" i="1" dirty="0"/>
              <a:t>práva a svobody </a:t>
            </a:r>
            <a:r>
              <a:rPr lang="cs-CZ" sz="3000" i="1" dirty="0" smtClean="0"/>
              <a:t>občanů</a:t>
            </a:r>
            <a:endParaRPr lang="cs-CZ" sz="3000" i="1" dirty="0"/>
          </a:p>
        </p:txBody>
      </p:sp>
    </p:spTree>
    <p:extLst>
      <p:ext uri="{BB962C8B-B14F-4D97-AF65-F5344CB8AC3E}">
        <p14:creationId xmlns:p14="http://schemas.microsoft.com/office/powerpoint/2010/main" xmlns="" val="35602965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490" y="836712"/>
            <a:ext cx="7024744" cy="720080"/>
          </a:xfrm>
        </p:spPr>
        <p:txBody>
          <a:bodyPr/>
          <a:lstStyle/>
          <a:p>
            <a:pPr algn="ctr"/>
            <a:r>
              <a:rPr lang="cs-CZ" b="1" i="1" u="sng" dirty="0" smtClean="0"/>
              <a:t>SPRÁVNÍ PRÁVO</a:t>
            </a:r>
            <a:endParaRPr lang="cs-CZ" b="1" i="1" u="sng" dirty="0"/>
          </a:p>
        </p:txBody>
      </p:sp>
      <p:sp>
        <p:nvSpPr>
          <p:cNvPr id="3" name="TextovéPole 2"/>
          <p:cNvSpPr txBox="1"/>
          <p:nvPr/>
        </p:nvSpPr>
        <p:spPr>
          <a:xfrm>
            <a:off x="1043608" y="2060848"/>
            <a:ext cx="741682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Právo veřejné</a:t>
            </a:r>
          </a:p>
          <a:p>
            <a:r>
              <a:rPr lang="cs-CZ" sz="3200" b="1" dirty="0" smtClean="0"/>
              <a:t>Prameny: </a:t>
            </a:r>
            <a:r>
              <a:rPr lang="cs-CZ" sz="3200" dirty="0" smtClean="0"/>
              <a:t>zákon o správním řízení</a:t>
            </a:r>
          </a:p>
          <a:p>
            <a:r>
              <a:rPr lang="cs-CZ" sz="3200" dirty="0"/>
              <a:t>	</a:t>
            </a:r>
            <a:r>
              <a:rPr lang="cs-CZ" sz="3200" dirty="0" smtClean="0"/>
              <a:t>			obcí</a:t>
            </a:r>
          </a:p>
          <a:p>
            <a:r>
              <a:rPr lang="cs-CZ" sz="3200" dirty="0"/>
              <a:t>Soubor norem, které upravují organizaci a činnost veřejné </a:t>
            </a:r>
            <a:r>
              <a:rPr lang="cs-CZ" sz="3200" dirty="0" smtClean="0"/>
              <a:t>správy.</a:t>
            </a:r>
            <a:endParaRPr lang="cs-CZ" sz="3200" dirty="0" smtClean="0"/>
          </a:p>
          <a:p>
            <a:endParaRPr lang="cs-CZ" sz="3200" dirty="0"/>
          </a:p>
          <a:p>
            <a:r>
              <a:rPr lang="cs-CZ" sz="3200" dirty="0" smtClean="0"/>
              <a:t> Co je to Veřejná správa?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3755213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745152"/>
          </a:xfrm>
        </p:spPr>
        <p:txBody>
          <a:bodyPr/>
          <a:lstStyle/>
          <a:p>
            <a:pPr algn="ctr"/>
            <a:r>
              <a:rPr lang="cs-CZ" b="1" i="1" u="sng" dirty="0" smtClean="0"/>
              <a:t>TRESTNÍ PRÁVO</a:t>
            </a:r>
            <a:endParaRPr lang="cs-CZ" b="1" i="1" u="sng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7544" y="2060848"/>
            <a:ext cx="8280920" cy="335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dirty="0"/>
              <a:t>Trestní právo je odvětvím </a:t>
            </a:r>
            <a:r>
              <a:rPr lang="cs-CZ" sz="3000" dirty="0" smtClean="0"/>
              <a:t>veřejného práva.</a:t>
            </a:r>
          </a:p>
          <a:p>
            <a:r>
              <a:rPr lang="cs-CZ" sz="3000" b="1" dirty="0" smtClean="0"/>
              <a:t>Prameny: </a:t>
            </a:r>
            <a:r>
              <a:rPr lang="cs-CZ" sz="3000" dirty="0" smtClean="0"/>
              <a:t>trestní zákon, zákon o přestupcích</a:t>
            </a:r>
          </a:p>
          <a:p>
            <a:endParaRPr lang="cs-CZ" sz="3000" dirty="0"/>
          </a:p>
          <a:p>
            <a:r>
              <a:rPr lang="cs-CZ" sz="3000" dirty="0" smtClean="0"/>
              <a:t>Určuje: 	co jsou trestné činy </a:t>
            </a:r>
          </a:p>
          <a:p>
            <a:r>
              <a:rPr lang="cs-CZ" sz="3000" dirty="0" smtClean="0"/>
              <a:t>		sankce </a:t>
            </a:r>
            <a:r>
              <a:rPr lang="cs-CZ" sz="3000" dirty="0"/>
              <a:t>za jejich spáchání </a:t>
            </a:r>
          </a:p>
          <a:p>
            <a:r>
              <a:rPr lang="cs-CZ" sz="3000" dirty="0"/>
              <a:t>	</a:t>
            </a:r>
            <a:r>
              <a:rPr lang="cs-CZ" sz="3000" dirty="0" smtClean="0"/>
              <a:t>	zjišťování a potrestání pachatele</a:t>
            </a:r>
          </a:p>
          <a:p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3397166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836712"/>
            <a:ext cx="7024744" cy="673144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i="1" u="sng" dirty="0" smtClean="0"/>
              <a:t>OBCHODNÍ PRÁVO</a:t>
            </a:r>
            <a:endParaRPr lang="cs-CZ" b="1" i="1" u="sng" dirty="0"/>
          </a:p>
        </p:txBody>
      </p:sp>
      <p:sp>
        <p:nvSpPr>
          <p:cNvPr id="3" name="TextovéPole 2"/>
          <p:cNvSpPr txBox="1"/>
          <p:nvPr/>
        </p:nvSpPr>
        <p:spPr>
          <a:xfrm>
            <a:off x="683568" y="1916832"/>
            <a:ext cx="784887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je </a:t>
            </a:r>
            <a:r>
              <a:rPr lang="cs-CZ" sz="3200" dirty="0"/>
              <a:t>odvětví soukromého </a:t>
            </a:r>
            <a:r>
              <a:rPr lang="cs-CZ" sz="3200" dirty="0" smtClean="0"/>
              <a:t>práva</a:t>
            </a:r>
          </a:p>
          <a:p>
            <a:endParaRPr lang="cs-CZ" sz="3200" b="1" dirty="0"/>
          </a:p>
          <a:p>
            <a:r>
              <a:rPr lang="cs-CZ" sz="3200" b="1" dirty="0" smtClean="0"/>
              <a:t>Prameny: </a:t>
            </a:r>
            <a:r>
              <a:rPr lang="cs-CZ" sz="3200" dirty="0" smtClean="0"/>
              <a:t>obchodní zákoník</a:t>
            </a:r>
          </a:p>
          <a:p>
            <a:endParaRPr lang="cs-CZ" sz="3200" dirty="0"/>
          </a:p>
          <a:p>
            <a:r>
              <a:rPr lang="cs-CZ" sz="3200" dirty="0"/>
              <a:t>upravuje majetkoprávní postavení podnikatelů a vztahy vznikající mezi nimi</a:t>
            </a:r>
          </a:p>
        </p:txBody>
      </p:sp>
    </p:spTree>
    <p:extLst>
      <p:ext uri="{BB962C8B-B14F-4D97-AF65-F5344CB8AC3E}">
        <p14:creationId xmlns:p14="http://schemas.microsoft.com/office/powerpoint/2010/main" xmlns="" val="2643639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908720"/>
            <a:ext cx="7024744" cy="817160"/>
          </a:xfrm>
        </p:spPr>
        <p:txBody>
          <a:bodyPr/>
          <a:lstStyle/>
          <a:p>
            <a:pPr algn="ctr"/>
            <a:r>
              <a:rPr lang="cs-CZ" b="1" i="1" u="sng" dirty="0" smtClean="0"/>
              <a:t>OBČANSKÉ PRÁVO</a:t>
            </a:r>
            <a:endParaRPr lang="cs-CZ" b="1" i="1" u="sng" dirty="0"/>
          </a:p>
        </p:txBody>
      </p:sp>
      <p:sp>
        <p:nvSpPr>
          <p:cNvPr id="3" name="TextovéPole 2"/>
          <p:cNvSpPr txBox="1"/>
          <p:nvPr/>
        </p:nvSpPr>
        <p:spPr>
          <a:xfrm>
            <a:off x="539552" y="2060848"/>
            <a:ext cx="799288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Nejrozsáhlejší odvětví právního řádu</a:t>
            </a:r>
            <a:endParaRPr lang="cs-CZ" sz="3200" dirty="0"/>
          </a:p>
          <a:p>
            <a:r>
              <a:rPr lang="cs-CZ" sz="3200" b="1" dirty="0" smtClean="0"/>
              <a:t>Prameny: </a:t>
            </a:r>
            <a:r>
              <a:rPr lang="cs-CZ" sz="3200" dirty="0" smtClean="0"/>
              <a:t>občanský zákoník</a:t>
            </a:r>
            <a:endParaRPr lang="cs-CZ" sz="3200" dirty="0"/>
          </a:p>
          <a:p>
            <a:r>
              <a:rPr lang="cs-CZ" sz="3200" dirty="0"/>
              <a:t>Občanské právo </a:t>
            </a:r>
            <a:r>
              <a:rPr lang="cs-CZ" sz="3200" dirty="0" smtClean="0"/>
              <a:t>upravuje:</a:t>
            </a:r>
            <a:endParaRPr lang="cs-CZ" sz="3200" dirty="0"/>
          </a:p>
          <a:p>
            <a:r>
              <a:rPr lang="cs-CZ" sz="3200" dirty="0" smtClean="0"/>
              <a:t>základní </a:t>
            </a:r>
            <a:r>
              <a:rPr lang="cs-CZ" sz="3200" dirty="0"/>
              <a:t>otázky soukromého </a:t>
            </a:r>
            <a:r>
              <a:rPr lang="cs-CZ" sz="3200" dirty="0" smtClean="0"/>
              <a:t>práva, věcná práva, závazkové právo, dědické právo, duševní vlastnictví</a:t>
            </a:r>
          </a:p>
          <a:p>
            <a:endParaRPr lang="cs-CZ" sz="3200" dirty="0"/>
          </a:p>
          <a:p>
            <a:r>
              <a:rPr lang="cs-CZ" sz="3200" dirty="0">
                <a:solidFill>
                  <a:srgbClr val="FF0000"/>
                </a:solidFill>
              </a:rPr>
              <a:t>„Co není zákonem výslovně zakázáno, je dovoleno.“</a:t>
            </a:r>
          </a:p>
        </p:txBody>
      </p:sp>
    </p:spTree>
    <p:extLst>
      <p:ext uri="{BB962C8B-B14F-4D97-AF65-F5344CB8AC3E}">
        <p14:creationId xmlns:p14="http://schemas.microsoft.com/office/powerpoint/2010/main" xmlns="" val="13850043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764704"/>
            <a:ext cx="7024744" cy="745152"/>
          </a:xfrm>
        </p:spPr>
        <p:txBody>
          <a:bodyPr/>
          <a:lstStyle/>
          <a:p>
            <a:pPr algn="ctr"/>
            <a:r>
              <a:rPr lang="cs-CZ" b="1" i="1" u="sng" dirty="0" smtClean="0"/>
              <a:t>PRACOVNÍ PRÁVO</a:t>
            </a:r>
            <a:endParaRPr lang="cs-CZ" b="1" i="1" u="sng" dirty="0"/>
          </a:p>
        </p:txBody>
      </p:sp>
      <p:sp>
        <p:nvSpPr>
          <p:cNvPr id="3" name="TextovéPole 2"/>
          <p:cNvSpPr txBox="1"/>
          <p:nvPr/>
        </p:nvSpPr>
        <p:spPr>
          <a:xfrm>
            <a:off x="683568" y="1772816"/>
            <a:ext cx="784887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prvky </a:t>
            </a:r>
            <a:r>
              <a:rPr lang="cs-CZ" sz="3200" b="1" dirty="0"/>
              <a:t>soukromého</a:t>
            </a:r>
            <a:r>
              <a:rPr lang="cs-CZ" sz="3200" dirty="0"/>
              <a:t> a veřejného práva</a:t>
            </a:r>
            <a:r>
              <a:rPr lang="cs-CZ" sz="3200" dirty="0" smtClean="0"/>
              <a:t>.</a:t>
            </a:r>
          </a:p>
          <a:p>
            <a:endParaRPr lang="cs-CZ" sz="3200" dirty="0" smtClean="0"/>
          </a:p>
          <a:p>
            <a:r>
              <a:rPr lang="cs-CZ" sz="3200" b="1" dirty="0" smtClean="0"/>
              <a:t>Prameny: </a:t>
            </a:r>
            <a:r>
              <a:rPr lang="cs-CZ" sz="3200" dirty="0" smtClean="0"/>
              <a:t>Zákoník práce, Listina základních práv a svobod</a:t>
            </a:r>
          </a:p>
          <a:p>
            <a:endParaRPr lang="cs-CZ" sz="3200" dirty="0"/>
          </a:p>
          <a:p>
            <a:r>
              <a:rPr lang="cs-CZ" sz="3200" dirty="0" smtClean="0"/>
              <a:t>právní </a:t>
            </a:r>
            <a:r>
              <a:rPr lang="cs-CZ" sz="3200" dirty="0"/>
              <a:t>vztahy mezi zaměstnanci a zaměstnavateli, </a:t>
            </a:r>
            <a:r>
              <a:rPr lang="cs-CZ" sz="3200" dirty="0" smtClean="0"/>
              <a:t>vztahy </a:t>
            </a:r>
            <a:r>
              <a:rPr lang="cs-CZ" sz="3200" dirty="0"/>
              <a:t>související s </a:t>
            </a:r>
            <a:r>
              <a:rPr lang="cs-CZ" sz="3200" dirty="0" smtClean="0"/>
              <a:t>výkonem práce, </a:t>
            </a:r>
            <a:r>
              <a:rPr lang="cs-CZ" sz="3200" dirty="0"/>
              <a:t>pracovní podmínky zaměstnanců a ochranu jejich </a:t>
            </a:r>
            <a:r>
              <a:rPr lang="cs-CZ" sz="3200" dirty="0" smtClean="0"/>
              <a:t>zdraví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36633704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836712"/>
            <a:ext cx="7024744" cy="817160"/>
          </a:xfrm>
        </p:spPr>
        <p:txBody>
          <a:bodyPr/>
          <a:lstStyle/>
          <a:p>
            <a:pPr algn="ctr"/>
            <a:r>
              <a:rPr lang="cs-CZ" b="1" i="1" u="sng" dirty="0" smtClean="0"/>
              <a:t>FINANČNÍ PRÁVO</a:t>
            </a:r>
            <a:endParaRPr lang="cs-CZ" b="1" i="1" u="sng" dirty="0"/>
          </a:p>
        </p:txBody>
      </p:sp>
      <p:sp>
        <p:nvSpPr>
          <p:cNvPr id="3" name="TextovéPole 2"/>
          <p:cNvSpPr txBox="1"/>
          <p:nvPr/>
        </p:nvSpPr>
        <p:spPr>
          <a:xfrm>
            <a:off x="539552" y="1844824"/>
            <a:ext cx="806489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Patří do oblasti veřejného práva</a:t>
            </a:r>
          </a:p>
          <a:p>
            <a:endParaRPr lang="cs-CZ" sz="3200" dirty="0"/>
          </a:p>
          <a:p>
            <a:r>
              <a:rPr lang="cs-CZ" sz="3200" b="1" dirty="0" smtClean="0"/>
              <a:t>Prameny: </a:t>
            </a:r>
            <a:r>
              <a:rPr lang="cs-CZ" sz="3200" dirty="0" smtClean="0"/>
              <a:t>Ústava, vyhlášky ČNB</a:t>
            </a:r>
          </a:p>
          <a:p>
            <a:endParaRPr lang="cs-CZ" sz="3200" dirty="0"/>
          </a:p>
          <a:p>
            <a:r>
              <a:rPr lang="cs-CZ" sz="3200" dirty="0" smtClean="0"/>
              <a:t>Daňové, poplatkové, rozpočtové, měnové….právo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4052723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836712"/>
            <a:ext cx="7024744" cy="745152"/>
          </a:xfrm>
        </p:spPr>
        <p:txBody>
          <a:bodyPr/>
          <a:lstStyle/>
          <a:p>
            <a:pPr algn="ctr"/>
            <a:r>
              <a:rPr lang="cs-CZ" b="1" i="1" u="sng" dirty="0" smtClean="0"/>
              <a:t>RODINNÉ PRÁVO</a:t>
            </a:r>
            <a:endParaRPr lang="cs-CZ" b="1" i="1" u="sng" dirty="0"/>
          </a:p>
        </p:txBody>
      </p:sp>
      <p:sp>
        <p:nvSpPr>
          <p:cNvPr id="3" name="TextovéPole 2"/>
          <p:cNvSpPr txBox="1"/>
          <p:nvPr/>
        </p:nvSpPr>
        <p:spPr>
          <a:xfrm>
            <a:off x="539552" y="1988840"/>
            <a:ext cx="7992888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Řadí se do práva soukromého</a:t>
            </a:r>
          </a:p>
          <a:p>
            <a:endParaRPr lang="cs-CZ" sz="2800" dirty="0"/>
          </a:p>
          <a:p>
            <a:r>
              <a:rPr lang="cs-CZ" sz="2800" b="1" dirty="0" smtClean="0"/>
              <a:t>Prameny: </a:t>
            </a:r>
            <a:r>
              <a:rPr lang="cs-CZ" sz="2800" dirty="0" smtClean="0"/>
              <a:t>Zákon o rodině, zákon o sociálně-právní ochraně dětí</a:t>
            </a:r>
          </a:p>
          <a:p>
            <a:endParaRPr lang="cs-CZ" sz="2800" b="1" dirty="0"/>
          </a:p>
          <a:p>
            <a:r>
              <a:rPr lang="cs-CZ" sz="2800" dirty="0" smtClean="0"/>
              <a:t>právní normy </a:t>
            </a:r>
            <a:r>
              <a:rPr lang="cs-CZ" sz="2800" dirty="0"/>
              <a:t>upravujících osobní a majetkové vztahy mezi členy </a:t>
            </a:r>
            <a:r>
              <a:rPr lang="cs-CZ" sz="2800" dirty="0" smtClean="0"/>
              <a:t>rodiny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3042058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764704"/>
            <a:ext cx="7024744" cy="745152"/>
          </a:xfrm>
        </p:spPr>
        <p:txBody>
          <a:bodyPr/>
          <a:lstStyle/>
          <a:p>
            <a:pPr algn="ctr"/>
            <a:r>
              <a:rPr lang="cs-CZ" b="1" i="1" u="sng" dirty="0" smtClean="0"/>
              <a:t>MEZINÁRODNÍ PRÁVO</a:t>
            </a:r>
            <a:endParaRPr lang="cs-CZ" b="1" i="1" u="sng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1560" y="1772816"/>
            <a:ext cx="792088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vzájemné </a:t>
            </a:r>
            <a:r>
              <a:rPr lang="cs-CZ" sz="3200" dirty="0"/>
              <a:t>vztahy rovných států a jiných </a:t>
            </a:r>
            <a:r>
              <a:rPr lang="cs-CZ" sz="3200" dirty="0" smtClean="0"/>
              <a:t>subjektů, způsoby chování států </a:t>
            </a:r>
            <a:r>
              <a:rPr lang="cs-CZ" sz="3200" dirty="0"/>
              <a:t>v rámci mezinárodního společenství</a:t>
            </a:r>
            <a:r>
              <a:rPr lang="cs-CZ" sz="3200" dirty="0" smtClean="0"/>
              <a:t>.</a:t>
            </a:r>
          </a:p>
          <a:p>
            <a:endParaRPr lang="cs-CZ" sz="3200" dirty="0"/>
          </a:p>
          <a:p>
            <a:r>
              <a:rPr lang="cs-CZ" sz="3200" b="1" dirty="0" smtClean="0"/>
              <a:t>Prameny</a:t>
            </a:r>
            <a:r>
              <a:rPr lang="cs-CZ" sz="3200" dirty="0" smtClean="0"/>
              <a:t>: Charta OSN, mezinárodní soudní dvůr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36640258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1052736"/>
            <a:ext cx="7848872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u="sng" dirty="0">
                <a:solidFill>
                  <a:prstClr val="black"/>
                </a:solidFill>
              </a:rPr>
              <a:t>Použitá literatura a odkazy:</a:t>
            </a:r>
          </a:p>
          <a:p>
            <a:endParaRPr lang="cs-CZ" sz="2000" b="1" u="sng" dirty="0">
              <a:solidFill>
                <a:prstClr val="black"/>
              </a:solidFill>
            </a:endParaRPr>
          </a:p>
          <a:p>
            <a:pPr marL="342900" indent="-342900">
              <a:buFontTx/>
              <a:buChar char="-"/>
            </a:pPr>
            <a:r>
              <a:rPr lang="cs-CZ" sz="2000" dirty="0">
                <a:solidFill>
                  <a:prstClr val="black"/>
                </a:solidFill>
              </a:rPr>
              <a:t>Obrázky použity ze sady Office</a:t>
            </a:r>
          </a:p>
          <a:p>
            <a:pPr marL="342900" indent="-342900">
              <a:buFontTx/>
              <a:buChar char="-"/>
            </a:pPr>
            <a:r>
              <a:rPr lang="cs-CZ" sz="2000" dirty="0">
                <a:solidFill>
                  <a:prstClr val="black"/>
                </a:solidFill>
              </a:rPr>
              <a:t>Není-li uvedeno jinak je materiál dílem autorky podle učebních osnov odpovídajících ŠVP vyučovaných podle učebnic:</a:t>
            </a:r>
          </a:p>
          <a:p>
            <a:r>
              <a:rPr lang="cs-CZ" sz="2000" dirty="0">
                <a:solidFill>
                  <a:prstClr val="black"/>
                </a:solidFill>
              </a:rPr>
              <a:t> JANOŠKOVÁ, D. a kol. autorů. </a:t>
            </a:r>
            <a:r>
              <a:rPr lang="cs-CZ" sz="2000" i="1" dirty="0">
                <a:solidFill>
                  <a:prstClr val="black"/>
                </a:solidFill>
              </a:rPr>
              <a:t>Občanská výchova 9, Rodinná </a:t>
            </a:r>
            <a:r>
              <a:rPr lang="cs-CZ" sz="2000" i="1">
                <a:solidFill>
                  <a:prstClr val="black"/>
                </a:solidFill>
              </a:rPr>
              <a:t>výchova </a:t>
            </a:r>
            <a:r>
              <a:rPr lang="cs-CZ" sz="2000" i="1" smtClean="0">
                <a:solidFill>
                  <a:prstClr val="black"/>
                </a:solidFill>
              </a:rPr>
              <a:t>9, </a:t>
            </a:r>
            <a:r>
              <a:rPr lang="cs-CZ" sz="2000" i="1" dirty="0">
                <a:solidFill>
                  <a:prstClr val="black"/>
                </a:solidFill>
              </a:rPr>
              <a:t>učebnice pro základní školy a víceletá gymnázia. </a:t>
            </a:r>
            <a:r>
              <a:rPr lang="cs-CZ" sz="2000" dirty="0">
                <a:solidFill>
                  <a:prstClr val="black"/>
                </a:solidFill>
              </a:rPr>
              <a:t>1st </a:t>
            </a:r>
            <a:r>
              <a:rPr lang="cs-CZ" sz="2000" dirty="0" err="1">
                <a:solidFill>
                  <a:prstClr val="black"/>
                </a:solidFill>
              </a:rPr>
              <a:t>ed</a:t>
            </a:r>
            <a:r>
              <a:rPr lang="cs-CZ" sz="2000" dirty="0">
                <a:solidFill>
                  <a:prstClr val="black"/>
                </a:solidFill>
              </a:rPr>
              <a:t>. Plzeň: Fraus, 2006. ISBN 80-7238-528-0.</a:t>
            </a:r>
          </a:p>
          <a:p>
            <a:endParaRPr lang="cs-CZ" sz="2000" dirty="0">
              <a:solidFill>
                <a:prstClr val="black"/>
              </a:solidFill>
            </a:endParaRPr>
          </a:p>
          <a:p>
            <a:r>
              <a:rPr lang="cs-CZ" sz="2000" dirty="0">
                <a:solidFill>
                  <a:prstClr val="black"/>
                </a:solidFill>
              </a:rPr>
              <a:t>JANOŠKOVÁ, D., ONDRÁČKOVÁ, M.,ČABALOVÁ,D. </a:t>
            </a:r>
            <a:r>
              <a:rPr lang="cs-CZ" sz="2000" i="1" dirty="0">
                <a:solidFill>
                  <a:prstClr val="black"/>
                </a:solidFill>
              </a:rPr>
              <a:t>Občanská výchova </a:t>
            </a:r>
            <a:r>
              <a:rPr lang="cs-CZ" sz="2000" i="1" dirty="0" smtClean="0">
                <a:solidFill>
                  <a:prstClr val="black"/>
                </a:solidFill>
              </a:rPr>
              <a:t>í, </a:t>
            </a:r>
            <a:r>
              <a:rPr lang="cs-CZ" sz="2000" i="1" dirty="0">
                <a:solidFill>
                  <a:prstClr val="black"/>
                </a:solidFill>
              </a:rPr>
              <a:t>Rodinná výchova 9, příručka pro učitele. </a:t>
            </a:r>
            <a:r>
              <a:rPr lang="cs-CZ" sz="2000" dirty="0">
                <a:solidFill>
                  <a:prstClr val="black"/>
                </a:solidFill>
              </a:rPr>
              <a:t>1st </a:t>
            </a:r>
            <a:r>
              <a:rPr lang="cs-CZ" sz="2000" dirty="0" err="1">
                <a:solidFill>
                  <a:prstClr val="black"/>
                </a:solidFill>
              </a:rPr>
              <a:t>ed</a:t>
            </a:r>
            <a:r>
              <a:rPr lang="cs-CZ" sz="2000" dirty="0">
                <a:solidFill>
                  <a:prstClr val="black"/>
                </a:solidFill>
              </a:rPr>
              <a:t>. Plzeň: Fraus, 2007. ISBN 978-80-7238-529-4</a:t>
            </a:r>
            <a:r>
              <a:rPr lang="cs-CZ" sz="2000" dirty="0" smtClean="0">
                <a:solidFill>
                  <a:prstClr val="black"/>
                </a:solidFill>
              </a:rPr>
              <a:t>.</a:t>
            </a:r>
          </a:p>
          <a:p>
            <a:endParaRPr lang="cs-CZ" sz="2000" dirty="0">
              <a:solidFill>
                <a:prstClr val="black"/>
              </a:solidFill>
            </a:endParaRPr>
          </a:p>
          <a:p>
            <a:r>
              <a:rPr lang="cs-CZ" sz="2000" dirty="0" smtClean="0">
                <a:solidFill>
                  <a:prstClr val="black"/>
                </a:solidFill>
              </a:rPr>
              <a:t>Citováno dne 30.11.2011</a:t>
            </a:r>
            <a:endParaRPr lang="cs-CZ" sz="2000" dirty="0">
              <a:solidFill>
                <a:prstClr val="black"/>
              </a:solidFill>
            </a:endParaRPr>
          </a:p>
          <a:p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xmlns="" val="169867012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84</TotalTime>
  <Words>442</Words>
  <Application>Microsoft Office PowerPoint</Application>
  <PresentationFormat>Předvádění na obrazovce (4:3)</PresentationFormat>
  <Paragraphs>82</Paragraphs>
  <Slides>14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14</vt:i4>
      </vt:variant>
    </vt:vector>
  </HeadingPairs>
  <TitlesOfParts>
    <vt:vector size="16" baseType="lpstr">
      <vt:lpstr>Austin</vt:lpstr>
      <vt:lpstr>Motiv systému Office</vt:lpstr>
      <vt:lpstr>Název školy: ZŠ Klášterec nad Ohří, Krátká 676 Autor: Mgr. Veronika Kubincová Název materiálu: VY_32_INOVACE_9_12_ Odvětví práva Číslo projektu: CZ.1.07/1.4.00/21.1115  </vt:lpstr>
      <vt:lpstr>ODVĚTVÍ PRÁVA</vt:lpstr>
      <vt:lpstr>PRÁVNÍ ODVĚTVÍ</vt:lpstr>
      <vt:lpstr>Rozlišujeme 9 právních odvětví</vt:lpstr>
      <vt:lpstr>ÚSTAVNÍ PRÁVO</vt:lpstr>
      <vt:lpstr>SPRÁVNÍ PRÁVO</vt:lpstr>
      <vt:lpstr>TRESTNÍ PRÁVO</vt:lpstr>
      <vt:lpstr>OBCHODNÍ PRÁVO</vt:lpstr>
      <vt:lpstr>OBČANSKÉ PRÁVO</vt:lpstr>
      <vt:lpstr>PRACOVNÍ PRÁVO</vt:lpstr>
      <vt:lpstr>FINANČNÍ PRÁVO</vt:lpstr>
      <vt:lpstr>RODINNÉ PRÁVO</vt:lpstr>
      <vt:lpstr>MEZINÁRODNÍ PRÁVO</vt:lpstr>
      <vt:lpstr>Snímek 14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Kabinet</dc:creator>
  <cp:lastModifiedBy>expert</cp:lastModifiedBy>
  <cp:revision>15</cp:revision>
  <dcterms:created xsi:type="dcterms:W3CDTF">2011-11-14T10:28:55Z</dcterms:created>
  <dcterms:modified xsi:type="dcterms:W3CDTF">2012-03-13T08:44:49Z</dcterms:modified>
</cp:coreProperties>
</file>