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1"/>
  </p:notesMasterIdLst>
  <p:sldIdLst>
    <p:sldId id="264" r:id="rId3"/>
    <p:sldId id="256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80FF73-9953-4661-BB68-9EE89A735E72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ACA8FF-EE56-4562-A221-079634241F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031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05563-57A9-4CE5-839D-F982D5AB337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214CD-E455-4221-999A-5F2FDE134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05563-57A9-4CE5-839D-F982D5AB337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214CD-E455-4221-999A-5F2FDE134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05563-57A9-4CE5-839D-F982D5AB337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214CD-E455-4221-999A-5F2FDE134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05563-57A9-4CE5-839D-F982D5AB337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214CD-E455-4221-999A-5F2FDE134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05563-57A9-4CE5-839D-F982D5AB337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214CD-E455-4221-999A-5F2FDE134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05563-57A9-4CE5-839D-F982D5AB337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214CD-E455-4221-999A-5F2FDE134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05563-57A9-4CE5-839D-F982D5AB337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214CD-E455-4221-999A-5F2FDE134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05563-57A9-4CE5-839D-F982D5AB337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214CD-E455-4221-999A-5F2FDE134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05563-57A9-4CE5-839D-F982D5AB337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214CD-E455-4221-999A-5F2FDE134106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05563-57A9-4CE5-839D-F982D5AB337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214CD-E455-4221-999A-5F2FDE134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05563-57A9-4CE5-839D-F982D5AB337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214CD-E455-4221-999A-5F2FDE134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5006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0943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89855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8948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22787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5039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38106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12279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4292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4343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635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105563-57A9-4CE5-839D-F982D5AB337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C214CD-E455-4221-999A-5F2FDE134106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814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VY_32_INOVACE_10_12_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Občanské právo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K výkladu učiva na téma Občanské právo. Seznámí žáka s podstatou občanského práva a jeho základními pojmy. Objasní pojem právní způsobilost. Odkazuje na práci s učebnicí.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0125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OBČANSKÉ PRÁVO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Občanskoprávní vztahy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63547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332656"/>
            <a:ext cx="7125113" cy="924475"/>
          </a:xfrm>
        </p:spPr>
        <p:txBody>
          <a:bodyPr/>
          <a:lstStyle/>
          <a:p>
            <a:r>
              <a:rPr lang="cs-CZ" sz="4000" b="1" dirty="0" smtClean="0"/>
              <a:t>OBČANSKÉ PRÁVO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484784"/>
            <a:ext cx="892899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Upravuje majetkoprávní vztahy fyzických a právnických osob.</a:t>
            </a:r>
          </a:p>
          <a:p>
            <a:r>
              <a:rPr lang="cs-CZ" sz="3200" dirty="0" smtClean="0"/>
              <a:t>patří sem:</a:t>
            </a:r>
          </a:p>
          <a:p>
            <a:r>
              <a:rPr lang="cs-CZ" sz="3200" dirty="0" smtClean="0"/>
              <a:t> - vznik, změna a zánik právních závazků</a:t>
            </a:r>
          </a:p>
          <a:p>
            <a:r>
              <a:rPr lang="cs-CZ" sz="3200" dirty="0" smtClean="0"/>
              <a:t> - uzavírání smluv</a:t>
            </a:r>
          </a:p>
          <a:p>
            <a:r>
              <a:rPr lang="cs-CZ" sz="3200" dirty="0" smtClean="0"/>
              <a:t> - vlastnické právo</a:t>
            </a:r>
          </a:p>
          <a:p>
            <a:r>
              <a:rPr lang="cs-CZ" sz="3200" dirty="0" smtClean="0"/>
              <a:t> - dědění majetku</a:t>
            </a:r>
          </a:p>
          <a:p>
            <a:r>
              <a:rPr lang="cs-CZ" sz="3200" dirty="0" smtClean="0"/>
              <a:t> - náhrada škody..</a:t>
            </a:r>
            <a:endParaRPr lang="cs-CZ" sz="3200" dirty="0"/>
          </a:p>
        </p:txBody>
      </p:sp>
      <p:pic>
        <p:nvPicPr>
          <p:cNvPr id="1026" name="Picture 2" descr="C:\Users\Kabinet\AppData\Local\Temp\MP90040179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592" y="3727364"/>
            <a:ext cx="3264408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1312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</p:spPr>
        <p:txBody>
          <a:bodyPr/>
          <a:lstStyle/>
          <a:p>
            <a:r>
              <a:rPr lang="cs-CZ" sz="4000" b="1" dirty="0" smtClean="0"/>
              <a:t>Občan a právní vztahy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87849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Každý den vstupujeme do nejrůznějších právních vztahů.</a:t>
            </a:r>
          </a:p>
          <a:p>
            <a:endParaRPr lang="cs-CZ" sz="3200" dirty="0"/>
          </a:p>
          <a:p>
            <a:r>
              <a:rPr lang="cs-CZ" sz="2400" i="1" dirty="0" smtClean="0"/>
              <a:t>Popiš Tvůj den, do kterých </a:t>
            </a:r>
            <a:r>
              <a:rPr lang="cs-CZ" sz="2400" i="1" dirty="0" err="1" smtClean="0"/>
              <a:t>práv.vztahů</a:t>
            </a:r>
            <a:r>
              <a:rPr lang="cs-CZ" sz="2400" i="1" dirty="0" smtClean="0"/>
              <a:t> vstupuješ?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3933056"/>
            <a:ext cx="87849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Peníze od rodičů, nákup svačiny, jízda autobusem, zapůjčení knih v knihovně, nájem…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301208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Každý člověk má svá lidská práva, ale zároveň i odpovědnost respektovat práva druhých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948788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125113" cy="924475"/>
          </a:xfrm>
        </p:spPr>
        <p:txBody>
          <a:bodyPr/>
          <a:lstStyle/>
          <a:p>
            <a:r>
              <a:rPr lang="cs-CZ" sz="4000" b="1" dirty="0" smtClean="0"/>
              <a:t>Právní vztahy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96752"/>
            <a:ext cx="856895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účastníci </a:t>
            </a:r>
            <a:r>
              <a:rPr lang="cs-CZ" sz="2800" dirty="0" smtClean="0"/>
              <a:t>– osoby (subjekty) mezi nimiž právní vztah existuje</a:t>
            </a:r>
          </a:p>
          <a:p>
            <a:endParaRPr lang="cs-CZ" sz="2800" dirty="0" smtClean="0"/>
          </a:p>
          <a:p>
            <a:r>
              <a:rPr lang="cs-CZ" sz="2800" b="1" i="1" dirty="0" smtClean="0"/>
              <a:t>fyzické osoby </a:t>
            </a:r>
            <a:r>
              <a:rPr lang="cs-CZ" sz="2800" dirty="0" smtClean="0"/>
              <a:t>– lidé, člověk jako právní subjekt</a:t>
            </a:r>
          </a:p>
          <a:p>
            <a:endParaRPr lang="cs-CZ" sz="2800" dirty="0" smtClean="0"/>
          </a:p>
          <a:p>
            <a:r>
              <a:rPr lang="cs-CZ" sz="2800" b="1" i="1" dirty="0" smtClean="0"/>
              <a:t>právnické osoby </a:t>
            </a:r>
            <a:r>
              <a:rPr lang="cs-CZ" sz="2800" dirty="0" smtClean="0"/>
              <a:t>– firmy, podniky, instituce..</a:t>
            </a:r>
          </a:p>
          <a:p>
            <a:endParaRPr lang="cs-CZ" sz="2800" dirty="0" smtClean="0"/>
          </a:p>
          <a:p>
            <a:r>
              <a:rPr lang="cs-CZ" sz="2800" b="1" i="1" dirty="0" smtClean="0"/>
              <a:t>obsah právního vztahu </a:t>
            </a:r>
            <a:r>
              <a:rPr lang="cs-CZ" sz="2800" dirty="0" smtClean="0"/>
              <a:t>– vzájemná práva a povinnosti účastníků</a:t>
            </a:r>
          </a:p>
          <a:p>
            <a:endParaRPr lang="cs-CZ" sz="2800" dirty="0" smtClean="0"/>
          </a:p>
          <a:p>
            <a:r>
              <a:rPr lang="cs-CZ" sz="2800" b="1" i="1" dirty="0" smtClean="0"/>
              <a:t>předmět</a:t>
            </a:r>
            <a:r>
              <a:rPr lang="cs-CZ" sz="2800" dirty="0" smtClean="0"/>
              <a:t> – účel, k němuž právní vztah směřuje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79211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125113" cy="924475"/>
          </a:xfrm>
        </p:spPr>
        <p:txBody>
          <a:bodyPr/>
          <a:lstStyle/>
          <a:p>
            <a:r>
              <a:rPr lang="cs-CZ" sz="4000" b="1" dirty="0" smtClean="0"/>
              <a:t>Právní způsobilost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24744"/>
            <a:ext cx="43924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způsobilost k právům a povinnostem</a:t>
            </a:r>
          </a:p>
          <a:p>
            <a:r>
              <a:rPr lang="cs-CZ" sz="2800" dirty="0" smtClean="0">
                <a:sym typeface="Wingdings"/>
              </a:rPr>
              <a:t></a:t>
            </a:r>
            <a:r>
              <a:rPr lang="cs-CZ" sz="2800" dirty="0" smtClean="0"/>
              <a:t>vzniká narozením</a:t>
            </a:r>
          </a:p>
          <a:p>
            <a:r>
              <a:rPr lang="cs-CZ" sz="2800" dirty="0" smtClean="0"/>
              <a:t>(má ji i počaté dítě, narodí-li se živé)</a:t>
            </a:r>
          </a:p>
          <a:p>
            <a:r>
              <a:rPr lang="cs-CZ" sz="2800" dirty="0" smtClean="0">
                <a:sym typeface="Wingdings"/>
              </a:rPr>
              <a:t> </a:t>
            </a:r>
            <a:r>
              <a:rPr lang="cs-CZ" sz="2800" dirty="0" smtClean="0"/>
              <a:t>zaniká smrtí</a:t>
            </a:r>
          </a:p>
          <a:p>
            <a:r>
              <a:rPr lang="cs-CZ" sz="2800" dirty="0" smtClean="0">
                <a:sym typeface="Wingdings"/>
              </a:rPr>
              <a:t> </a:t>
            </a:r>
            <a:r>
              <a:rPr lang="cs-CZ" sz="2800" dirty="0" smtClean="0"/>
              <a:t>nelze se jí vzdát</a:t>
            </a:r>
          </a:p>
          <a:p>
            <a:endParaRPr lang="cs-CZ" sz="2800" dirty="0" smtClean="0"/>
          </a:p>
          <a:p>
            <a:r>
              <a:rPr lang="cs-CZ" sz="2800" i="1" dirty="0" smtClean="0"/>
              <a:t>např. – vlastnické právo</a:t>
            </a:r>
            <a:endParaRPr lang="cs-CZ" sz="28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1124744"/>
            <a:ext cx="39604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způsobilost k právním úkonům</a:t>
            </a:r>
          </a:p>
          <a:p>
            <a:pPr marL="457200" indent="-457200">
              <a:buFont typeface="Wingdings" pitchFamily="2" charset="2"/>
              <a:buChar char="S"/>
            </a:pPr>
            <a:r>
              <a:rPr lang="cs-CZ" sz="2800" dirty="0" smtClean="0"/>
              <a:t>vzniká zletilostí (18 let) </a:t>
            </a:r>
          </a:p>
          <a:p>
            <a:pPr marL="457200" indent="-457200">
              <a:buFont typeface="Wingdings" pitchFamily="2" charset="2"/>
              <a:buChar char="S"/>
            </a:pPr>
            <a:r>
              <a:rPr lang="cs-CZ" sz="2800" dirty="0" smtClean="0"/>
              <a:t>výjimečně při uzavírání manželství (16 – 18 let) – může soud zplnoletit </a:t>
            </a:r>
          </a:p>
          <a:p>
            <a:endParaRPr lang="cs-CZ" sz="2800" dirty="0" smtClean="0"/>
          </a:p>
          <a:p>
            <a:r>
              <a:rPr lang="cs-CZ" sz="2800" dirty="0" smtClean="0"/>
              <a:t>např. uzavírání smluv, manželství…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17401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352928" cy="924475"/>
          </a:xfrm>
        </p:spPr>
        <p:txBody>
          <a:bodyPr/>
          <a:lstStyle/>
          <a:p>
            <a:r>
              <a:rPr lang="cs-CZ" dirty="0" smtClean="0"/>
              <a:t>Učebnice str. 19 – srovnej práva a povinnosti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12776"/>
            <a:ext cx="453650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Práva</a:t>
            </a:r>
          </a:p>
          <a:p>
            <a:r>
              <a:rPr lang="cs-CZ" sz="2800" dirty="0" smtClean="0"/>
              <a:t>Nedotknutelnost osoby</a:t>
            </a:r>
          </a:p>
          <a:p>
            <a:r>
              <a:rPr lang="cs-CZ" sz="2800" dirty="0" smtClean="0"/>
              <a:t>Rovná práva a povinnosti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zdělání, vlastnictví</a:t>
            </a:r>
          </a:p>
          <a:p>
            <a:r>
              <a:rPr lang="cs-CZ" sz="2800" dirty="0" smtClean="0"/>
              <a:t>Sociální zajištění</a:t>
            </a:r>
          </a:p>
          <a:p>
            <a:r>
              <a:rPr lang="cs-CZ" sz="2800" dirty="0" smtClean="0"/>
              <a:t>Ochrana života</a:t>
            </a:r>
          </a:p>
          <a:p>
            <a:r>
              <a:rPr lang="cs-CZ" sz="2800" dirty="0" smtClean="0"/>
              <a:t>Svoboda</a:t>
            </a:r>
          </a:p>
          <a:p>
            <a:r>
              <a:rPr lang="cs-CZ" sz="2800" dirty="0" smtClean="0"/>
              <a:t>Osobní bezpečí</a:t>
            </a:r>
          </a:p>
          <a:p>
            <a:r>
              <a:rPr lang="cs-CZ" sz="2800" dirty="0" smtClean="0"/>
              <a:t>Řádný soud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1412776"/>
            <a:ext cx="38884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Povinnosti</a:t>
            </a:r>
          </a:p>
          <a:p>
            <a:r>
              <a:rPr lang="cs-CZ" sz="2800" dirty="0" smtClean="0"/>
              <a:t>Zachování ústavy</a:t>
            </a:r>
          </a:p>
          <a:p>
            <a:r>
              <a:rPr lang="cs-CZ" sz="2800" dirty="0" smtClean="0"/>
              <a:t>Respektování zákonů</a:t>
            </a:r>
          </a:p>
          <a:p>
            <a:r>
              <a:rPr lang="cs-CZ" sz="2800" dirty="0" smtClean="0"/>
              <a:t>Úcta k právům druhých</a:t>
            </a:r>
          </a:p>
          <a:p>
            <a:r>
              <a:rPr lang="cs-CZ" sz="2800" dirty="0" smtClean="0"/>
              <a:t>Ochrana životního prostředí</a:t>
            </a:r>
          </a:p>
          <a:p>
            <a:r>
              <a:rPr lang="cs-CZ" sz="2800" dirty="0" smtClean="0"/>
              <a:t>Ochrana míru, vlasti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77128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64096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0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JANOŠKOVÁ, D. a kol. autorů.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í, učebnice pro základní školy a víceletá gymnázia.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000" i="1" dirty="0">
                <a:solidFill>
                  <a:prstClr val="black"/>
                </a:solidFill>
              </a:rPr>
              <a:t>Občanská výchova </a:t>
            </a:r>
            <a:r>
              <a:rPr lang="cs-CZ" sz="2000" i="1" dirty="0" smtClean="0">
                <a:solidFill>
                  <a:prstClr val="black"/>
                </a:solidFill>
              </a:rPr>
              <a:t>9, </a:t>
            </a:r>
            <a:r>
              <a:rPr lang="cs-CZ" sz="2000" i="1" dirty="0">
                <a:solidFill>
                  <a:prstClr val="black"/>
                </a:solidFill>
              </a:rPr>
              <a:t>Rodinná výchova 9, příručka pro učitele.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2007. ISBN 978-80-7238-529-4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smtClean="0">
                <a:solidFill>
                  <a:prstClr val="black"/>
                </a:solidFill>
              </a:rPr>
              <a:t>Citováno dne 4.12.2011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6337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70</TotalTime>
  <Words>403</Words>
  <Application>Microsoft Office PowerPoint</Application>
  <PresentationFormat>Předvádění na obrazovce (4:3)</PresentationFormat>
  <Paragraphs>66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Summer</vt:lpstr>
      <vt:lpstr>Motiv systému Office</vt:lpstr>
      <vt:lpstr>Název školy: ZŠ Klášterec nad Ohří, Krátká 676 Autor: Mgr. Veronika Kubincová Název materiálu: VY_32_INOVACE_10_12_ Občanské právo Číslo projektu: CZ.1.07/1.4.00/21.1115  </vt:lpstr>
      <vt:lpstr>OBČANSKÉ PRÁVO</vt:lpstr>
      <vt:lpstr>OBČANSKÉ PRÁVO</vt:lpstr>
      <vt:lpstr>Občan a právní vztahy</vt:lpstr>
      <vt:lpstr>Právní vztahy</vt:lpstr>
      <vt:lpstr>Právní způsobilost</vt:lpstr>
      <vt:lpstr>Učebnice str. 19 – srovnej práva a povinnosti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11</cp:revision>
  <dcterms:created xsi:type="dcterms:W3CDTF">2011-11-24T08:41:29Z</dcterms:created>
  <dcterms:modified xsi:type="dcterms:W3CDTF">2012-02-07T20:35:02Z</dcterms:modified>
</cp:coreProperties>
</file>