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69" r:id="rId2"/>
    <p:sldId id="270" r:id="rId3"/>
    <p:sldId id="271" r:id="rId4"/>
    <p:sldId id="256" r:id="rId5"/>
    <p:sldId id="273" r:id="rId6"/>
    <p:sldId id="257" r:id="rId7"/>
    <p:sldId id="264" r:id="rId8"/>
    <p:sldId id="263" r:id="rId9"/>
    <p:sldId id="258" r:id="rId10"/>
    <p:sldId id="272" r:id="rId11"/>
    <p:sldId id="259" r:id="rId12"/>
    <p:sldId id="260" r:id="rId13"/>
    <p:sldId id="274" r:id="rId14"/>
    <p:sldId id="275" r:id="rId15"/>
    <p:sldId id="276" r:id="rId16"/>
    <p:sldId id="277" r:id="rId17"/>
    <p:sldId id="261" r:id="rId18"/>
    <p:sldId id="262" r:id="rId19"/>
    <p:sldId id="265" r:id="rId20"/>
    <p:sldId id="266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ED2"/>
    <a:srgbClr val="F8FEA8"/>
    <a:srgbClr val="FEFFE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1" autoAdjust="0"/>
    <p:restoredTop sz="94622" autoAdjust="0"/>
  </p:normalViewPr>
  <p:slideViewPr>
    <p:cSldViewPr>
      <p:cViewPr>
        <p:scale>
          <a:sx n="100" d="100"/>
          <a:sy n="100" d="100"/>
        </p:scale>
        <p:origin x="-702" y="21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8B42F3-AD74-4D1E-BAB7-3C7A20CBBC67}" type="datetimeFigureOut">
              <a:rPr lang="cs-CZ" smtClean="0"/>
              <a:pPr/>
              <a:t>17.3.2013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B0DDEB-D076-46B6-B190-A1207B6D143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5CD996-7439-422A-959B-ADCBFF2E3B66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1797075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B0DDEB-D076-46B6-B190-A1207B6D1430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D21A7-4199-41C5-AF6A-C827625090FD}" type="datetimeFigureOut">
              <a:rPr lang="cs-CZ" smtClean="0"/>
              <a:pPr/>
              <a:t>17.3.2013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70652-B2C3-49FB-87F3-B6517DC86B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D21A7-4199-41C5-AF6A-C827625090FD}" type="datetimeFigureOut">
              <a:rPr lang="cs-CZ" smtClean="0"/>
              <a:pPr/>
              <a:t>17.3.2013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70652-B2C3-49FB-87F3-B6517DC86B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D21A7-4199-41C5-AF6A-C827625090FD}" type="datetimeFigureOut">
              <a:rPr lang="cs-CZ" smtClean="0"/>
              <a:pPr/>
              <a:t>17.3.2013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70652-B2C3-49FB-87F3-B6517DC86B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D21A7-4199-41C5-AF6A-C827625090FD}" type="datetimeFigureOut">
              <a:rPr lang="cs-CZ" smtClean="0"/>
              <a:pPr/>
              <a:t>17.3.2013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70652-B2C3-49FB-87F3-B6517DC86B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D21A7-4199-41C5-AF6A-C827625090FD}" type="datetimeFigureOut">
              <a:rPr lang="cs-CZ" smtClean="0"/>
              <a:pPr/>
              <a:t>17.3.2013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70652-B2C3-49FB-87F3-B6517DC86B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D21A7-4199-41C5-AF6A-C827625090FD}" type="datetimeFigureOut">
              <a:rPr lang="cs-CZ" smtClean="0"/>
              <a:pPr/>
              <a:t>17.3.2013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70652-B2C3-49FB-87F3-B6517DC86B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D21A7-4199-41C5-AF6A-C827625090FD}" type="datetimeFigureOut">
              <a:rPr lang="cs-CZ" smtClean="0"/>
              <a:pPr/>
              <a:t>17.3.2013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70652-B2C3-49FB-87F3-B6517DC86B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D21A7-4199-41C5-AF6A-C827625090FD}" type="datetimeFigureOut">
              <a:rPr lang="cs-CZ" smtClean="0"/>
              <a:pPr/>
              <a:t>17.3.2013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70652-B2C3-49FB-87F3-B6517DC86B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D21A7-4199-41C5-AF6A-C827625090FD}" type="datetimeFigureOut">
              <a:rPr lang="cs-CZ" smtClean="0"/>
              <a:pPr/>
              <a:t>17.3.2013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70652-B2C3-49FB-87F3-B6517DC86B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D21A7-4199-41C5-AF6A-C827625090FD}" type="datetimeFigureOut">
              <a:rPr lang="cs-CZ" smtClean="0"/>
              <a:pPr/>
              <a:t>17.3.2013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70652-B2C3-49FB-87F3-B6517DC86B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D21A7-4199-41C5-AF6A-C827625090FD}" type="datetimeFigureOut">
              <a:rPr lang="cs-CZ" smtClean="0"/>
              <a:pPr/>
              <a:t>17.3.2013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70652-B2C3-49FB-87F3-B6517DC86BD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FD21A7-4199-41C5-AF6A-C827625090FD}" type="datetimeFigureOut">
              <a:rPr lang="cs-CZ" smtClean="0"/>
              <a:pPr/>
              <a:t>17.3.2013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B70652-B2C3-49FB-87F3-B6517DC86BD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95536" y="3356992"/>
            <a:ext cx="8136904" cy="23314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cs-CZ" dirty="0" smtClean="0"/>
          </a:p>
          <a:p>
            <a:pPr algn="ctr"/>
            <a:r>
              <a:rPr lang="cs-CZ" sz="2400" dirty="0" smtClean="0">
                <a:latin typeface="Century Gothic" pitchFamily="34" charset="0"/>
              </a:rPr>
              <a:t>Obchodní </a:t>
            </a:r>
            <a:r>
              <a:rPr lang="cs-CZ" sz="2400" dirty="0">
                <a:latin typeface="Century Gothic" pitchFamily="34" charset="0"/>
              </a:rPr>
              <a:t>akademie a Jazyková škola</a:t>
            </a:r>
            <a:br>
              <a:rPr lang="cs-CZ" sz="2400" dirty="0">
                <a:latin typeface="Century Gothic" pitchFamily="34" charset="0"/>
              </a:rPr>
            </a:br>
            <a:r>
              <a:rPr lang="cs-CZ" sz="2400" dirty="0">
                <a:latin typeface="Century Gothic" pitchFamily="34" charset="0"/>
              </a:rPr>
              <a:t>s právem státní jazykové zkoušky Jihlava</a:t>
            </a:r>
          </a:p>
          <a:p>
            <a:pPr algn="ctr"/>
            <a:endParaRPr lang="cs-CZ" dirty="0" smtClean="0">
              <a:latin typeface="Century Gothic" pitchFamily="34" charset="0"/>
            </a:endParaRPr>
          </a:p>
          <a:p>
            <a:pPr algn="ctr">
              <a:spcBef>
                <a:spcPts val="300"/>
              </a:spcBef>
            </a:pPr>
            <a:r>
              <a:rPr lang="cs-CZ" dirty="0" smtClean="0">
                <a:latin typeface="Century Gothic" pitchFamily="34" charset="0"/>
              </a:rPr>
              <a:t>Šablona 32</a:t>
            </a:r>
          </a:p>
          <a:p>
            <a:pPr algn="ctr">
              <a:spcBef>
                <a:spcPts val="300"/>
              </a:spcBef>
            </a:pPr>
            <a:r>
              <a:rPr lang="cs-CZ" dirty="0" smtClean="0">
                <a:latin typeface="Century Gothic" pitchFamily="34" charset="0"/>
              </a:rPr>
              <a:t>VY_32_INOVACE_232.NEJ.34</a:t>
            </a:r>
          </a:p>
          <a:p>
            <a:pPr algn="ctr">
              <a:spcBef>
                <a:spcPts val="300"/>
              </a:spcBef>
            </a:pPr>
            <a:r>
              <a:rPr lang="cs-CZ" dirty="0" err="1" smtClean="0">
                <a:latin typeface="Century Gothic" pitchFamily="34" charset="0"/>
              </a:rPr>
              <a:t>Geschäftsbrief</a:t>
            </a:r>
            <a:endParaRPr lang="cs-CZ" dirty="0">
              <a:latin typeface="Century Gothic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4400" y="2420888"/>
            <a:ext cx="1019175" cy="104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19" y="543201"/>
            <a:ext cx="7488936" cy="163719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630604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645198"/>
            <a:ext cx="8176422" cy="5808138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cs-CZ" sz="2600" b="1" u="sng" dirty="0" smtClean="0">
                <a:latin typeface="Century Gothic" pitchFamily="34" charset="0"/>
              </a:rPr>
              <a:t>Číslo projektu:</a:t>
            </a:r>
            <a:r>
              <a:rPr lang="cs-CZ" sz="2600" dirty="0" smtClean="0">
                <a:latin typeface="Century Gothic" pitchFamily="34" charset="0"/>
              </a:rPr>
              <a:t> </a:t>
            </a:r>
            <a:r>
              <a:rPr lang="cs-CZ" sz="2600" dirty="0" err="1" smtClean="0">
                <a:latin typeface="Century Gothic" pitchFamily="34" charset="0"/>
              </a:rPr>
              <a:t>CZ.1.07</a:t>
            </a:r>
            <a:r>
              <a:rPr lang="cs-CZ" sz="2600" dirty="0" smtClean="0">
                <a:latin typeface="Century Gothic" pitchFamily="34" charset="0"/>
              </a:rPr>
              <a:t>/1.5.00/34.0744</a:t>
            </a:r>
          </a:p>
          <a:p>
            <a:pPr algn="just"/>
            <a:r>
              <a:rPr lang="cs-CZ" sz="2600" b="1" u="sng" dirty="0">
                <a:latin typeface="Century Gothic" pitchFamily="34" charset="0"/>
              </a:rPr>
              <a:t>Šablona</a:t>
            </a:r>
            <a:r>
              <a:rPr lang="cs-CZ" sz="2600" dirty="0">
                <a:latin typeface="Century Gothic" pitchFamily="34" charset="0"/>
              </a:rPr>
              <a:t>: </a:t>
            </a:r>
            <a:r>
              <a:rPr lang="cs-CZ" sz="2600" dirty="0" err="1" smtClean="0">
                <a:latin typeface="Century Gothic" pitchFamily="34" charset="0"/>
              </a:rPr>
              <a:t>VY_32_INOVACE</a:t>
            </a:r>
            <a:endParaRPr lang="cs-CZ" sz="2600" dirty="0" smtClean="0">
              <a:latin typeface="Century Gothic" pitchFamily="34" charset="0"/>
            </a:endParaRPr>
          </a:p>
          <a:p>
            <a:pPr algn="just"/>
            <a:r>
              <a:rPr lang="cs-CZ" sz="2600" b="1" u="sng" dirty="0" smtClean="0">
                <a:latin typeface="Century Gothic" pitchFamily="34" charset="0"/>
              </a:rPr>
              <a:t>Číslo </a:t>
            </a:r>
            <a:r>
              <a:rPr lang="cs-CZ" sz="2600" b="1" u="sng" dirty="0">
                <a:latin typeface="Century Gothic" pitchFamily="34" charset="0"/>
              </a:rPr>
              <a:t>DUMU</a:t>
            </a:r>
            <a:r>
              <a:rPr lang="cs-CZ" sz="2600" dirty="0">
                <a:latin typeface="Century Gothic" pitchFamily="34" charset="0"/>
              </a:rPr>
              <a:t>: </a:t>
            </a:r>
            <a:r>
              <a:rPr lang="cs-CZ" sz="2600" dirty="0" smtClean="0">
                <a:latin typeface="Century Gothic" pitchFamily="34" charset="0"/>
              </a:rPr>
              <a:t>232.NEJ.34</a:t>
            </a:r>
            <a:endParaRPr lang="cs-CZ" sz="2600" dirty="0">
              <a:latin typeface="Century Gothic" pitchFamily="34" charset="0"/>
            </a:endParaRPr>
          </a:p>
          <a:p>
            <a:pPr algn="just"/>
            <a:r>
              <a:rPr lang="cs-CZ" sz="2600" b="1" u="sng" dirty="0">
                <a:latin typeface="Century Gothic" pitchFamily="34" charset="0"/>
              </a:rPr>
              <a:t>Předmět</a:t>
            </a:r>
            <a:r>
              <a:rPr lang="cs-CZ" sz="2600" dirty="0">
                <a:latin typeface="Century Gothic" pitchFamily="34" charset="0"/>
              </a:rPr>
              <a:t>: </a:t>
            </a:r>
            <a:r>
              <a:rPr lang="cs-CZ" sz="2600" dirty="0" smtClean="0">
                <a:latin typeface="Century Gothic" pitchFamily="34" charset="0"/>
              </a:rPr>
              <a:t>Německý jazyk</a:t>
            </a:r>
            <a:endParaRPr lang="cs-CZ" sz="2600" dirty="0">
              <a:latin typeface="Century Gothic" pitchFamily="34" charset="0"/>
            </a:endParaRPr>
          </a:p>
          <a:p>
            <a:pPr algn="just"/>
            <a:r>
              <a:rPr lang="cs-CZ" sz="2600" b="1" u="sng" dirty="0" smtClean="0">
                <a:latin typeface="Century Gothic" pitchFamily="34" charset="0"/>
              </a:rPr>
              <a:t>Název materiálu</a:t>
            </a:r>
            <a:r>
              <a:rPr lang="cs-CZ" sz="2600" dirty="0" smtClean="0">
                <a:latin typeface="Century Gothic" pitchFamily="34" charset="0"/>
              </a:rPr>
              <a:t>: </a:t>
            </a:r>
            <a:r>
              <a:rPr lang="cs-CZ" sz="2600" dirty="0" err="1" smtClean="0">
                <a:latin typeface="Century Gothic" pitchFamily="34" charset="0"/>
              </a:rPr>
              <a:t>Geschäftsbrief</a:t>
            </a:r>
            <a:endParaRPr lang="cs-CZ" sz="2600" dirty="0" smtClean="0">
              <a:latin typeface="Century Gothic" pitchFamily="34" charset="0"/>
            </a:endParaRPr>
          </a:p>
          <a:p>
            <a:pPr algn="just"/>
            <a:r>
              <a:rPr lang="cs-CZ" sz="2600" b="1" u="sng" dirty="0" smtClean="0">
                <a:latin typeface="Century Gothic" pitchFamily="34" charset="0"/>
              </a:rPr>
              <a:t>Autor</a:t>
            </a:r>
            <a:r>
              <a:rPr lang="cs-CZ" sz="2600" dirty="0" smtClean="0">
                <a:latin typeface="Century Gothic" pitchFamily="34" charset="0"/>
              </a:rPr>
              <a:t>: Mgr. Eva </a:t>
            </a:r>
            <a:r>
              <a:rPr lang="cs-CZ" sz="2600" dirty="0" err="1" smtClean="0">
                <a:latin typeface="Century Gothic" pitchFamily="34" charset="0"/>
              </a:rPr>
              <a:t>Munduchová</a:t>
            </a:r>
            <a:endParaRPr lang="cs-CZ" sz="2600" dirty="0" smtClean="0">
              <a:latin typeface="Century Gothic" pitchFamily="34" charset="0"/>
            </a:endParaRPr>
          </a:p>
          <a:p>
            <a:pPr algn="just"/>
            <a:r>
              <a:rPr lang="cs-CZ" sz="2600" b="1" u="sng" dirty="0" smtClean="0">
                <a:latin typeface="Century Gothic" pitchFamily="34" charset="0"/>
              </a:rPr>
              <a:t>Formát</a:t>
            </a:r>
            <a:r>
              <a:rPr lang="cs-CZ" sz="2600" dirty="0" smtClean="0">
                <a:latin typeface="Century Gothic" pitchFamily="34" charset="0"/>
              </a:rPr>
              <a:t>: Prezentace Microsoft </a:t>
            </a:r>
            <a:r>
              <a:rPr lang="cs-CZ" sz="2600" dirty="0" err="1" smtClean="0">
                <a:latin typeface="Century Gothic" pitchFamily="34" charset="0"/>
              </a:rPr>
              <a:t>Powerpoint</a:t>
            </a:r>
            <a:r>
              <a:rPr lang="cs-CZ" sz="2600" dirty="0" smtClean="0">
                <a:latin typeface="Century Gothic" pitchFamily="34" charset="0"/>
              </a:rPr>
              <a:t> </a:t>
            </a:r>
          </a:p>
          <a:p>
            <a:pPr algn="just"/>
            <a:r>
              <a:rPr lang="cs-CZ" sz="2600" b="1" u="sng" dirty="0" smtClean="0">
                <a:latin typeface="Century Gothic" pitchFamily="34" charset="0"/>
              </a:rPr>
              <a:t>Velikost</a:t>
            </a:r>
            <a:r>
              <a:rPr lang="cs-CZ" sz="2600" dirty="0" smtClean="0">
                <a:latin typeface="Century Gothic" pitchFamily="34" charset="0"/>
              </a:rPr>
              <a:t>: 234 kB</a:t>
            </a:r>
          </a:p>
          <a:p>
            <a:pPr algn="just"/>
            <a:r>
              <a:rPr lang="cs-CZ" sz="2600" b="1" u="sng" dirty="0" smtClean="0">
                <a:latin typeface="Century Gothic" pitchFamily="34" charset="0"/>
              </a:rPr>
              <a:t>Stupeň a typ vzdělávání</a:t>
            </a:r>
            <a:r>
              <a:rPr lang="cs-CZ" sz="2600" dirty="0" smtClean="0">
                <a:latin typeface="Century Gothic" pitchFamily="34" charset="0"/>
              </a:rPr>
              <a:t>: SŠ – odborné vzdělávání</a:t>
            </a:r>
          </a:p>
          <a:p>
            <a:pPr algn="just"/>
            <a:r>
              <a:rPr lang="cs-CZ" sz="2600" b="1" u="sng" dirty="0" smtClean="0">
                <a:latin typeface="Century Gothic" pitchFamily="34" charset="0"/>
              </a:rPr>
              <a:t>Licence k  materiálu</a:t>
            </a:r>
            <a:r>
              <a:rPr lang="cs-CZ" sz="2600" dirty="0" smtClean="0">
                <a:latin typeface="Century Gothic" pitchFamily="34" charset="0"/>
              </a:rPr>
              <a:t>: CC BY</a:t>
            </a:r>
          </a:p>
          <a:p>
            <a:pPr algn="just"/>
            <a:r>
              <a:rPr lang="cs-CZ" sz="2600" b="1" u="sng" dirty="0" smtClean="0">
                <a:latin typeface="Century Gothic" pitchFamily="34" charset="0"/>
              </a:rPr>
              <a:t>Datum vytvoření</a:t>
            </a:r>
            <a:r>
              <a:rPr lang="cs-CZ" sz="2600" dirty="0" smtClean="0">
                <a:latin typeface="Century Gothic" pitchFamily="34" charset="0"/>
              </a:rPr>
              <a:t>: 3. 3. 2013</a:t>
            </a:r>
          </a:p>
          <a:p>
            <a:r>
              <a:rPr lang="cs-CZ" sz="2600" b="1" u="sng" dirty="0" smtClean="0">
                <a:latin typeface="Century Gothic" pitchFamily="34" charset="0"/>
              </a:rPr>
              <a:t>Klíčová slova</a:t>
            </a:r>
            <a:r>
              <a:rPr lang="cs-CZ" sz="2600" dirty="0" smtClean="0">
                <a:latin typeface="Century Gothic" pitchFamily="34" charset="0"/>
              </a:rPr>
              <a:t>: Obchodní  dopis</a:t>
            </a:r>
            <a:r>
              <a:rPr lang="cs-CZ" sz="2600" dirty="0" smtClean="0">
                <a:latin typeface="Century Gothic" pitchFamily="34" charset="0"/>
              </a:rPr>
              <a:t>, výklad</a:t>
            </a:r>
            <a:r>
              <a:rPr lang="cs-CZ" sz="2600" dirty="0" smtClean="0">
                <a:latin typeface="Century Gothic" pitchFamily="34" charset="0"/>
              </a:rPr>
              <a:t>, </a:t>
            </a:r>
            <a:r>
              <a:rPr lang="cs-CZ" sz="2600" smtClean="0">
                <a:latin typeface="Century Gothic" pitchFamily="34" charset="0"/>
              </a:rPr>
              <a:t>druhy </a:t>
            </a:r>
            <a:r>
              <a:rPr lang="cs-CZ" sz="2600" smtClean="0">
                <a:latin typeface="Century Gothic" pitchFamily="34" charset="0"/>
              </a:rPr>
              <a:t>dopisů,formální a </a:t>
            </a:r>
            <a:r>
              <a:rPr lang="cs-CZ" sz="2600" dirty="0" smtClean="0">
                <a:latin typeface="Century Gothic" pitchFamily="34" charset="0"/>
              </a:rPr>
              <a:t>obsahová stránka dopisu, fráze</a:t>
            </a:r>
          </a:p>
          <a:p>
            <a:pPr algn="just"/>
            <a:r>
              <a:rPr lang="cs-CZ" sz="2600" b="1" u="sng" dirty="0" smtClean="0">
                <a:latin typeface="Century Gothic" pitchFamily="34" charset="0"/>
              </a:rPr>
              <a:t>Anotace</a:t>
            </a:r>
            <a:r>
              <a:rPr lang="cs-CZ" sz="2600" dirty="0" smtClean="0">
                <a:latin typeface="Century Gothic" pitchFamily="34" charset="0"/>
              </a:rPr>
              <a:t>: Žáci se seznámí s pravidly pro psaní obchodního dopisu. Naučí se základní fráze, formální náležitosti i jazyková specifika. Během výkladu jsou neustále aktivizováni, navazují na znalosti z českého jazyka.</a:t>
            </a: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285728"/>
            <a:ext cx="8229600" cy="1143000"/>
          </a:xfrm>
          <a:solidFill>
            <a:schemeClr val="accent1">
              <a:lumMod val="75000"/>
            </a:schemeClr>
          </a:solidFill>
        </p:spPr>
        <p:txBody>
          <a:bodyPr/>
          <a:lstStyle/>
          <a:p>
            <a:r>
              <a:rPr lang="cs-CZ" dirty="0" err="1" smtClean="0">
                <a:solidFill>
                  <a:schemeClr val="bg1"/>
                </a:solidFill>
                <a:latin typeface="Century Gothic" pitchFamily="34" charset="0"/>
              </a:rPr>
              <a:t>Geschäftsbrief</a:t>
            </a:r>
            <a:endParaRPr lang="cs-CZ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0" y="3929066"/>
            <a:ext cx="3571900" cy="500066"/>
          </a:xfrm>
          <a:solidFill>
            <a:schemeClr val="accent1">
              <a:lumMod val="75000"/>
            </a:schemeClr>
          </a:solidFill>
        </p:spPr>
        <p:txBody>
          <a:bodyPr>
            <a:noAutofit/>
          </a:bodyPr>
          <a:lstStyle/>
          <a:p>
            <a:pPr>
              <a:buNone/>
            </a:pPr>
            <a:r>
              <a:rPr lang="cs-CZ" sz="2400" dirty="0" err="1" smtClean="0">
                <a:solidFill>
                  <a:schemeClr val="bg1"/>
                </a:solidFill>
                <a:latin typeface="Century Gothic" pitchFamily="34" charset="0"/>
              </a:rPr>
              <a:t>Privater</a:t>
            </a:r>
            <a:r>
              <a:rPr lang="cs-CZ" sz="2400" dirty="0" smtClean="0">
                <a:solidFill>
                  <a:schemeClr val="bg1"/>
                </a:solidFill>
                <a:latin typeface="Century Gothic" pitchFamily="34" charset="0"/>
              </a:rPr>
              <a:t> </a:t>
            </a:r>
            <a:r>
              <a:rPr lang="cs-CZ" sz="2400" dirty="0" err="1" smtClean="0">
                <a:solidFill>
                  <a:schemeClr val="bg1"/>
                </a:solidFill>
                <a:latin typeface="Century Gothic" pitchFamily="34" charset="0"/>
              </a:rPr>
              <a:t>Geschäftsbrief</a:t>
            </a:r>
            <a:endParaRPr lang="cs-CZ" sz="2400" dirty="0" smtClean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85720" y="3286124"/>
            <a:ext cx="4143404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entury Gothic" pitchFamily="34" charset="0"/>
              </a:rPr>
              <a:t>  </a:t>
            </a:r>
            <a:r>
              <a:rPr lang="cs-CZ" sz="2400" dirty="0" err="1" smtClean="0">
                <a:solidFill>
                  <a:schemeClr val="bg1"/>
                </a:solidFill>
                <a:latin typeface="Century Gothic" pitchFamily="34" charset="0"/>
              </a:rPr>
              <a:t>Offizieller</a:t>
            </a:r>
            <a:r>
              <a:rPr lang="cs-CZ" sz="2400" dirty="0" smtClean="0">
                <a:solidFill>
                  <a:schemeClr val="bg1"/>
                </a:solidFill>
                <a:latin typeface="Century Gothic" pitchFamily="34" charset="0"/>
              </a:rPr>
              <a:t> </a:t>
            </a:r>
            <a:r>
              <a:rPr lang="cs-CZ" sz="2400" dirty="0" err="1" smtClean="0">
                <a:solidFill>
                  <a:schemeClr val="bg1"/>
                </a:solidFill>
                <a:latin typeface="Century Gothic" pitchFamily="34" charset="0"/>
              </a:rPr>
              <a:t>Geschäftsbrief</a:t>
            </a:r>
            <a:endParaRPr lang="cs-CZ" sz="2400" dirty="0" smtClean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9" name="Šipka dolů 8"/>
          <p:cNvSpPr/>
          <p:nvPr/>
        </p:nvSpPr>
        <p:spPr>
          <a:xfrm>
            <a:off x="2428860" y="1428736"/>
            <a:ext cx="500066" cy="164307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lů 9"/>
          <p:cNvSpPr/>
          <p:nvPr/>
        </p:nvSpPr>
        <p:spPr>
          <a:xfrm>
            <a:off x="6357950" y="1428736"/>
            <a:ext cx="428628" cy="235745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2928926" y="4714884"/>
            <a:ext cx="714380" cy="156966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9600" dirty="0" smtClean="0">
                <a:solidFill>
                  <a:schemeClr val="bg1"/>
                </a:solidFill>
              </a:rPr>
              <a:t>?</a:t>
            </a:r>
            <a:endParaRPr lang="cs-CZ" sz="9600" dirty="0">
              <a:solidFill>
                <a:schemeClr val="bg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857884" y="5000636"/>
            <a:ext cx="704856" cy="156966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9600" dirty="0" smtClean="0">
                <a:solidFill>
                  <a:schemeClr val="bg1"/>
                </a:solidFill>
              </a:rPr>
              <a:t>?</a:t>
            </a:r>
            <a:endParaRPr lang="cs-CZ" sz="9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357166"/>
            <a:ext cx="7772400" cy="1470025"/>
          </a:xfrm>
          <a:solidFill>
            <a:schemeClr val="accent1">
              <a:lumMod val="75000"/>
            </a:schemeClr>
          </a:solidFill>
        </p:spPr>
        <p:txBody>
          <a:bodyPr/>
          <a:lstStyle/>
          <a:p>
            <a:r>
              <a:rPr lang="cs-CZ" dirty="0" err="1" smtClean="0">
                <a:solidFill>
                  <a:schemeClr val="bg1"/>
                </a:solidFill>
                <a:latin typeface="Century Gothic" pitchFamily="34" charset="0"/>
              </a:rPr>
              <a:t>Geschäftsbrief</a:t>
            </a:r>
            <a:endParaRPr lang="cs-CZ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42910" y="2071678"/>
            <a:ext cx="785818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/>
            <a:r>
              <a:rPr lang="cs-CZ" sz="2400" b="1" dirty="0" err="1" smtClean="0">
                <a:solidFill>
                  <a:schemeClr val="tx2"/>
                </a:solidFill>
                <a:latin typeface="Century Gothic" pitchFamily="34" charset="0"/>
              </a:rPr>
              <a:t>Offizieller</a:t>
            </a:r>
            <a:r>
              <a:rPr lang="cs-CZ" sz="2400" b="1" dirty="0" smtClean="0">
                <a:solidFill>
                  <a:schemeClr val="tx2"/>
                </a:solidFill>
                <a:latin typeface="Century Gothic" pitchFamily="34" charset="0"/>
              </a:rPr>
              <a:t> </a:t>
            </a:r>
            <a:r>
              <a:rPr lang="cs-CZ" sz="2400" b="1" dirty="0" err="1" smtClean="0">
                <a:solidFill>
                  <a:schemeClr val="tx2"/>
                </a:solidFill>
                <a:latin typeface="Century Gothic" pitchFamily="34" charset="0"/>
              </a:rPr>
              <a:t>Geschäftsbrief</a:t>
            </a:r>
            <a:r>
              <a:rPr lang="cs-CZ" dirty="0" smtClean="0"/>
              <a:t>	</a:t>
            </a:r>
          </a:p>
          <a:p>
            <a:pPr marL="514350" indent="-514350"/>
            <a:r>
              <a:rPr lang="cs-CZ" dirty="0" smtClean="0"/>
              <a:t>			</a:t>
            </a:r>
          </a:p>
          <a:p>
            <a:pPr marL="514350" indent="-514350"/>
            <a:r>
              <a:rPr lang="cs-CZ" sz="2000" dirty="0" err="1" smtClean="0">
                <a:latin typeface="Century Gothic" pitchFamily="34" charset="0"/>
              </a:rPr>
              <a:t>schriftliche</a:t>
            </a:r>
            <a:r>
              <a:rPr lang="cs-CZ" sz="2000" dirty="0" smtClean="0">
                <a:latin typeface="Century Gothic" pitchFamily="34" charset="0"/>
              </a:rPr>
              <a:t> </a:t>
            </a:r>
            <a:r>
              <a:rPr lang="cs-CZ" sz="2000" dirty="0" err="1" smtClean="0">
                <a:latin typeface="Century Gothic" pitchFamily="34" charset="0"/>
              </a:rPr>
              <a:t>Kommunikation</a:t>
            </a:r>
            <a:endParaRPr lang="cs-CZ" sz="2000" dirty="0" smtClean="0">
              <a:latin typeface="Century Gothic" pitchFamily="34" charset="0"/>
            </a:endParaRPr>
          </a:p>
          <a:p>
            <a:pPr marL="514350" indent="-514350"/>
            <a:r>
              <a:rPr lang="cs-CZ" sz="2000" dirty="0" smtClean="0">
                <a:latin typeface="Century Gothic" pitchFamily="34" charset="0"/>
              </a:rPr>
              <a:t>		 </a:t>
            </a:r>
            <a:r>
              <a:rPr lang="cs-CZ" sz="2000" dirty="0" err="1" smtClean="0">
                <a:latin typeface="Century Gothic" pitchFamily="34" charset="0"/>
              </a:rPr>
              <a:t>zwischen</a:t>
            </a:r>
            <a:endParaRPr lang="cs-CZ" sz="2000" dirty="0" smtClean="0">
              <a:latin typeface="Century Gothic" pitchFamily="34" charset="0"/>
            </a:endParaRPr>
          </a:p>
          <a:p>
            <a:pPr marL="514350" indent="-514350"/>
            <a:r>
              <a:rPr lang="cs-CZ" sz="2000" dirty="0" smtClean="0"/>
              <a:t> </a:t>
            </a:r>
            <a:r>
              <a:rPr lang="cs-CZ" sz="2000" dirty="0" err="1" smtClean="0">
                <a:solidFill>
                  <a:srgbClr val="FF0000"/>
                </a:solidFill>
                <a:latin typeface="Century Gothic" pitchFamily="34" charset="0"/>
              </a:rPr>
              <a:t>zwei</a:t>
            </a:r>
            <a:r>
              <a:rPr lang="cs-CZ" sz="2000" dirty="0" smtClean="0">
                <a:latin typeface="Century Gothic" pitchFamily="34" charset="0"/>
              </a:rPr>
              <a:t> </a:t>
            </a:r>
            <a:r>
              <a:rPr lang="cs-CZ" sz="2000" dirty="0" err="1" smtClean="0">
                <a:latin typeface="Century Gothic" pitchFamily="34" charset="0"/>
              </a:rPr>
              <a:t>Firmen</a:t>
            </a:r>
            <a:r>
              <a:rPr lang="cs-CZ" sz="2000" dirty="0" smtClean="0">
                <a:latin typeface="Century Gothic" pitchFamily="34" charset="0"/>
              </a:rPr>
              <a:t>, </a:t>
            </a:r>
            <a:r>
              <a:rPr lang="cs-CZ" sz="2000" dirty="0" err="1" smtClean="0">
                <a:latin typeface="Century Gothic" pitchFamily="34" charset="0"/>
              </a:rPr>
              <a:t>Institutionen</a:t>
            </a:r>
            <a:r>
              <a:rPr lang="cs-CZ" sz="2000" dirty="0" smtClean="0">
                <a:latin typeface="Century Gothic" pitchFamily="34" charset="0"/>
              </a:rPr>
              <a:t>, </a:t>
            </a:r>
            <a:r>
              <a:rPr lang="cs-CZ" sz="2000" dirty="0" err="1" smtClean="0">
                <a:latin typeface="Century Gothic" pitchFamily="34" charset="0"/>
              </a:rPr>
              <a:t>Behörden</a:t>
            </a:r>
            <a:endParaRPr lang="cs-CZ" sz="2000" dirty="0" smtClean="0">
              <a:latin typeface="Century Gothic" pitchFamily="34" charset="0"/>
            </a:endParaRPr>
          </a:p>
          <a:p>
            <a:pPr marL="514350" indent="-514350"/>
            <a:endParaRPr lang="cs-CZ" dirty="0" smtClean="0"/>
          </a:p>
          <a:p>
            <a:pPr marL="514350" indent="-514350"/>
            <a:endParaRPr lang="cs-CZ" dirty="0" smtClean="0"/>
          </a:p>
          <a:p>
            <a:pPr marL="514350" indent="-514350"/>
            <a:r>
              <a:rPr lang="cs-CZ" sz="2400" b="1" dirty="0" err="1" smtClean="0">
                <a:solidFill>
                  <a:schemeClr val="tx2"/>
                </a:solidFill>
                <a:latin typeface="Century Gothic" pitchFamily="34" charset="0"/>
              </a:rPr>
              <a:t>Privater</a:t>
            </a:r>
            <a:r>
              <a:rPr lang="cs-CZ" sz="2400" b="1" dirty="0" smtClean="0">
                <a:solidFill>
                  <a:schemeClr val="tx2"/>
                </a:solidFill>
                <a:latin typeface="Century Gothic" pitchFamily="34" charset="0"/>
              </a:rPr>
              <a:t> </a:t>
            </a:r>
            <a:r>
              <a:rPr lang="cs-CZ" sz="2400" b="1" dirty="0" err="1" smtClean="0">
                <a:solidFill>
                  <a:schemeClr val="tx2"/>
                </a:solidFill>
                <a:latin typeface="Century Gothic" pitchFamily="34" charset="0"/>
              </a:rPr>
              <a:t>Geschäftsbrief</a:t>
            </a:r>
            <a:endParaRPr lang="cs-CZ" sz="2400" b="1" dirty="0" smtClean="0">
              <a:solidFill>
                <a:schemeClr val="tx2"/>
              </a:solidFill>
              <a:latin typeface="Century Gothic" pitchFamily="34" charset="0"/>
            </a:endParaRPr>
          </a:p>
          <a:p>
            <a:pPr marL="514350" indent="-514350"/>
            <a:endParaRPr lang="cs-CZ" dirty="0" smtClean="0"/>
          </a:p>
          <a:p>
            <a:pPr marL="514350" indent="-514350"/>
            <a:r>
              <a:rPr lang="cs-CZ" dirty="0" err="1" smtClean="0">
                <a:latin typeface="Century Gothic" pitchFamily="34" charset="0"/>
              </a:rPr>
              <a:t>schriftliche</a:t>
            </a:r>
            <a:r>
              <a:rPr lang="cs-CZ" dirty="0" smtClean="0">
                <a:latin typeface="Century Gothic" pitchFamily="34" charset="0"/>
              </a:rPr>
              <a:t> </a:t>
            </a:r>
            <a:r>
              <a:rPr lang="cs-CZ" dirty="0" err="1" smtClean="0">
                <a:latin typeface="Century Gothic" pitchFamily="34" charset="0"/>
              </a:rPr>
              <a:t>Kommunikation</a:t>
            </a:r>
            <a:endParaRPr lang="cs-CZ" dirty="0" smtClean="0">
              <a:latin typeface="Century Gothic" pitchFamily="34" charset="0"/>
            </a:endParaRPr>
          </a:p>
          <a:p>
            <a:pPr marL="514350" indent="-514350"/>
            <a:r>
              <a:rPr lang="cs-CZ" dirty="0" smtClean="0">
                <a:latin typeface="Century Gothic" pitchFamily="34" charset="0"/>
              </a:rPr>
              <a:t>		</a:t>
            </a:r>
            <a:r>
              <a:rPr lang="cs-CZ" dirty="0" err="1" smtClean="0">
                <a:latin typeface="Century Gothic" pitchFamily="34" charset="0"/>
              </a:rPr>
              <a:t>zwischen</a:t>
            </a:r>
            <a:r>
              <a:rPr lang="cs-CZ" dirty="0" smtClean="0">
                <a:latin typeface="Century Gothic" pitchFamily="34" charset="0"/>
              </a:rPr>
              <a:t> </a:t>
            </a:r>
          </a:p>
          <a:p>
            <a:pPr marL="514350" indent="-514350"/>
            <a:r>
              <a:rPr lang="cs-CZ" dirty="0" err="1" smtClean="0">
                <a:solidFill>
                  <a:srgbClr val="FF0000"/>
                </a:solidFill>
                <a:latin typeface="Century Gothic" pitchFamily="34" charset="0"/>
              </a:rPr>
              <a:t>einer</a:t>
            </a:r>
            <a:r>
              <a:rPr lang="cs-CZ" dirty="0" smtClean="0">
                <a:solidFill>
                  <a:srgbClr val="FF0000"/>
                </a:solidFill>
                <a:latin typeface="Century Gothic" pitchFamily="34" charset="0"/>
              </a:rPr>
              <a:t> </a:t>
            </a:r>
            <a:r>
              <a:rPr lang="cs-CZ" dirty="0" err="1" smtClean="0">
                <a:solidFill>
                  <a:srgbClr val="FF0000"/>
                </a:solidFill>
                <a:latin typeface="Century Gothic" pitchFamily="34" charset="0"/>
              </a:rPr>
              <a:t>Privatperson</a:t>
            </a:r>
            <a:r>
              <a:rPr lang="cs-CZ" dirty="0" smtClean="0">
                <a:solidFill>
                  <a:srgbClr val="FF0000"/>
                </a:solidFill>
                <a:latin typeface="Century Gothic" pitchFamily="34" charset="0"/>
              </a:rPr>
              <a:t> </a:t>
            </a:r>
            <a:r>
              <a:rPr lang="cs-CZ" dirty="0" err="1" smtClean="0">
                <a:latin typeface="Century Gothic" pitchFamily="34" charset="0"/>
              </a:rPr>
              <a:t>und</a:t>
            </a:r>
            <a:r>
              <a:rPr lang="cs-CZ" dirty="0" smtClean="0">
                <a:latin typeface="Century Gothic" pitchFamily="34" charset="0"/>
              </a:rPr>
              <a:t> </a:t>
            </a:r>
            <a:r>
              <a:rPr lang="cs-CZ" dirty="0" err="1" smtClean="0">
                <a:solidFill>
                  <a:srgbClr val="FF0000"/>
                </a:solidFill>
                <a:latin typeface="Century Gothic" pitchFamily="34" charset="0"/>
              </a:rPr>
              <a:t>einer</a:t>
            </a:r>
            <a:r>
              <a:rPr lang="cs-CZ" dirty="0" smtClean="0">
                <a:latin typeface="Century Gothic" pitchFamily="34" charset="0"/>
              </a:rPr>
              <a:t> </a:t>
            </a:r>
            <a:r>
              <a:rPr lang="cs-CZ" dirty="0" err="1" smtClean="0">
                <a:latin typeface="Century Gothic" pitchFamily="34" charset="0"/>
              </a:rPr>
              <a:t>Institution</a:t>
            </a:r>
            <a:r>
              <a:rPr lang="cs-CZ" dirty="0" smtClean="0">
                <a:latin typeface="Century Gothic" pitchFamily="34" charset="0"/>
              </a:rPr>
              <a:t>, Firma, </a:t>
            </a:r>
            <a:r>
              <a:rPr lang="cs-CZ" dirty="0" err="1" smtClean="0">
                <a:latin typeface="Century Gothic" pitchFamily="34" charset="0"/>
              </a:rPr>
              <a:t>Behörde</a:t>
            </a:r>
            <a:r>
              <a:rPr lang="cs-CZ" dirty="0" smtClean="0">
                <a:latin typeface="Century Gothic" pitchFamily="34" charset="0"/>
              </a:rPr>
              <a:t>		</a:t>
            </a:r>
            <a:endParaRPr lang="cs-CZ" dirty="0">
              <a:latin typeface="Century Gothi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82660"/>
          </a:xfrm>
          <a:solidFill>
            <a:schemeClr val="accent1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bg1"/>
                </a:solidFill>
                <a:latin typeface="Century Gothic" pitchFamily="34" charset="0"/>
              </a:rPr>
              <a:t>Die </a:t>
            </a:r>
            <a:r>
              <a:rPr lang="cs-CZ" dirty="0" err="1" smtClean="0">
                <a:solidFill>
                  <a:schemeClr val="bg1"/>
                </a:solidFill>
                <a:latin typeface="Century Gothic" pitchFamily="34" charset="0"/>
              </a:rPr>
              <a:t>häufigsten</a:t>
            </a:r>
            <a:r>
              <a:rPr lang="cs-CZ" dirty="0" smtClean="0">
                <a:solidFill>
                  <a:schemeClr val="bg1"/>
                </a:solidFill>
                <a:latin typeface="Century Gothic" pitchFamily="34" charset="0"/>
              </a:rPr>
              <a:t> </a:t>
            </a:r>
            <a:r>
              <a:rPr lang="cs-CZ" dirty="0" err="1" smtClean="0">
                <a:solidFill>
                  <a:schemeClr val="bg1"/>
                </a:solidFill>
                <a:latin typeface="Century Gothic" pitchFamily="34" charset="0"/>
              </a:rPr>
              <a:t>Briefarten</a:t>
            </a:r>
            <a:endParaRPr lang="cs-CZ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86320"/>
          </a:xfrm>
        </p:spPr>
        <p:txBody>
          <a:bodyPr>
            <a:normAutofit fontScale="92500" lnSpcReduction="20000"/>
          </a:bodyPr>
          <a:lstStyle/>
          <a:p>
            <a:r>
              <a:rPr lang="cs-CZ" sz="2400" dirty="0" err="1" smtClean="0">
                <a:solidFill>
                  <a:schemeClr val="tx2"/>
                </a:solidFill>
                <a:latin typeface="Century Gothic" pitchFamily="34" charset="0"/>
              </a:rPr>
              <a:t>Private</a:t>
            </a:r>
            <a:r>
              <a:rPr lang="cs-CZ" sz="2400" dirty="0" smtClean="0">
                <a:solidFill>
                  <a:schemeClr val="tx2"/>
                </a:solidFill>
                <a:latin typeface="Century Gothic" pitchFamily="34" charset="0"/>
              </a:rPr>
              <a:t> </a:t>
            </a:r>
            <a:r>
              <a:rPr lang="cs-CZ" sz="2400" dirty="0" err="1" smtClean="0">
                <a:solidFill>
                  <a:schemeClr val="tx2"/>
                </a:solidFill>
                <a:latin typeface="Century Gothic" pitchFamily="34" charset="0"/>
              </a:rPr>
              <a:t>Geschäftsbriefe</a:t>
            </a:r>
            <a:r>
              <a:rPr lang="cs-CZ" sz="2400" dirty="0" smtClean="0">
                <a:solidFill>
                  <a:schemeClr val="tx2"/>
                </a:solidFill>
              </a:rPr>
              <a:t>:</a:t>
            </a:r>
          </a:p>
          <a:p>
            <a:pPr>
              <a:buNone/>
            </a:pPr>
            <a:r>
              <a:rPr lang="cs-CZ" sz="2000" dirty="0" smtClean="0">
                <a:latin typeface="Century Gothic" pitchFamily="34" charset="0"/>
              </a:rPr>
              <a:t>					</a:t>
            </a:r>
            <a:r>
              <a:rPr lang="cs-CZ" sz="2000" dirty="0" err="1" smtClean="0">
                <a:latin typeface="Century Gothic" pitchFamily="34" charset="0"/>
              </a:rPr>
              <a:t>Zimmerreservierung</a:t>
            </a:r>
            <a:endParaRPr lang="cs-CZ" sz="2000" dirty="0" smtClean="0">
              <a:latin typeface="Century Gothic" pitchFamily="34" charset="0"/>
            </a:endParaRPr>
          </a:p>
          <a:p>
            <a:pPr>
              <a:buNone/>
            </a:pPr>
            <a:r>
              <a:rPr lang="cs-CZ" sz="2000" dirty="0" smtClean="0">
                <a:latin typeface="Century Gothic" pitchFamily="34" charset="0"/>
              </a:rPr>
              <a:t>					</a:t>
            </a:r>
            <a:r>
              <a:rPr lang="cs-CZ" sz="2000" dirty="0" err="1" smtClean="0">
                <a:latin typeface="Century Gothic" pitchFamily="34" charset="0"/>
              </a:rPr>
              <a:t>Bewerbungsschreiben</a:t>
            </a:r>
            <a:endParaRPr lang="cs-CZ" sz="2000" dirty="0" smtClean="0">
              <a:latin typeface="Century Gothic" pitchFamily="34" charset="0"/>
            </a:endParaRPr>
          </a:p>
          <a:p>
            <a:pPr>
              <a:buNone/>
            </a:pPr>
            <a:r>
              <a:rPr lang="cs-CZ" sz="2000" dirty="0" smtClean="0">
                <a:latin typeface="Century Gothic" pitchFamily="34" charset="0"/>
              </a:rPr>
              <a:t>					</a:t>
            </a:r>
            <a:r>
              <a:rPr lang="cs-CZ" sz="2000" dirty="0" err="1" smtClean="0">
                <a:latin typeface="Century Gothic" pitchFamily="34" charset="0"/>
              </a:rPr>
              <a:t>Reklamationen</a:t>
            </a:r>
            <a:endParaRPr lang="cs-CZ" sz="2000" dirty="0" smtClean="0">
              <a:latin typeface="Century Gothic" pitchFamily="34" charset="0"/>
            </a:endParaRPr>
          </a:p>
          <a:p>
            <a:pPr>
              <a:buNone/>
            </a:pPr>
            <a:r>
              <a:rPr lang="cs-CZ" sz="2000" dirty="0" smtClean="0">
                <a:latin typeface="Century Gothic" pitchFamily="34" charset="0"/>
              </a:rPr>
              <a:t>					</a:t>
            </a:r>
            <a:r>
              <a:rPr lang="cs-CZ" sz="2000" dirty="0" err="1" smtClean="0">
                <a:latin typeface="Century Gothic" pitchFamily="34" charset="0"/>
              </a:rPr>
              <a:t>Briefe</a:t>
            </a:r>
            <a:r>
              <a:rPr lang="cs-CZ" sz="2000" dirty="0" smtClean="0">
                <a:latin typeface="Century Gothic" pitchFamily="34" charset="0"/>
              </a:rPr>
              <a:t> </a:t>
            </a:r>
            <a:r>
              <a:rPr lang="cs-CZ" sz="2000" dirty="0" err="1" smtClean="0">
                <a:latin typeface="Century Gothic" pitchFamily="34" charset="0"/>
              </a:rPr>
              <a:t>an</a:t>
            </a:r>
            <a:r>
              <a:rPr lang="cs-CZ" sz="2000" dirty="0" smtClean="0">
                <a:latin typeface="Century Gothic" pitchFamily="34" charset="0"/>
              </a:rPr>
              <a:t> </a:t>
            </a:r>
            <a:r>
              <a:rPr lang="cs-CZ" sz="2000" dirty="0" err="1" smtClean="0">
                <a:latin typeface="Century Gothic" pitchFamily="34" charset="0"/>
              </a:rPr>
              <a:t>Behörden</a:t>
            </a:r>
            <a:r>
              <a:rPr lang="cs-CZ" sz="2000" dirty="0" smtClean="0">
                <a:latin typeface="Century Gothic" pitchFamily="34" charset="0"/>
              </a:rPr>
              <a:t>…</a:t>
            </a:r>
          </a:p>
          <a:p>
            <a:pPr>
              <a:buNone/>
            </a:pPr>
            <a:endParaRPr lang="cs-CZ" sz="2000" dirty="0" smtClean="0">
              <a:latin typeface="Century Gothic" pitchFamily="34" charset="0"/>
            </a:endParaRPr>
          </a:p>
          <a:p>
            <a:r>
              <a:rPr lang="cs-CZ" sz="2400" dirty="0" err="1" smtClean="0">
                <a:solidFill>
                  <a:schemeClr val="tx2"/>
                </a:solidFill>
                <a:latin typeface="Century Gothic" pitchFamily="34" charset="0"/>
              </a:rPr>
              <a:t>Offizielle</a:t>
            </a:r>
            <a:r>
              <a:rPr lang="cs-CZ" sz="2400" dirty="0" smtClean="0">
                <a:solidFill>
                  <a:schemeClr val="tx2"/>
                </a:solidFill>
                <a:latin typeface="Century Gothic" pitchFamily="34" charset="0"/>
              </a:rPr>
              <a:t> </a:t>
            </a:r>
            <a:r>
              <a:rPr lang="cs-CZ" sz="2400" dirty="0" err="1" smtClean="0">
                <a:solidFill>
                  <a:schemeClr val="tx2"/>
                </a:solidFill>
                <a:latin typeface="Century Gothic" pitchFamily="34" charset="0"/>
              </a:rPr>
              <a:t>Geschäftsbriefe</a:t>
            </a:r>
            <a:r>
              <a:rPr lang="cs-CZ" sz="2400" dirty="0" smtClean="0">
                <a:solidFill>
                  <a:schemeClr val="tx2"/>
                </a:solidFill>
                <a:latin typeface="Century Gothic" pitchFamily="34" charset="0"/>
              </a:rPr>
              <a:t>:</a:t>
            </a:r>
          </a:p>
          <a:p>
            <a:pPr>
              <a:buNone/>
            </a:pPr>
            <a:r>
              <a:rPr lang="cs-CZ" sz="2100" dirty="0" smtClean="0">
                <a:latin typeface="Century Gothic" pitchFamily="34" charset="0"/>
              </a:rPr>
              <a:t>					</a:t>
            </a:r>
            <a:r>
              <a:rPr lang="cs-CZ" sz="2100" dirty="0" err="1" smtClean="0">
                <a:latin typeface="Century Gothic" pitchFamily="34" charset="0"/>
              </a:rPr>
              <a:t>Anfrage</a:t>
            </a:r>
            <a:endParaRPr lang="cs-CZ" sz="2100" dirty="0" smtClean="0">
              <a:latin typeface="Century Gothic" pitchFamily="34" charset="0"/>
            </a:endParaRPr>
          </a:p>
          <a:p>
            <a:pPr>
              <a:buNone/>
            </a:pPr>
            <a:r>
              <a:rPr lang="cs-CZ" sz="2100" dirty="0" smtClean="0">
                <a:latin typeface="Century Gothic" pitchFamily="34" charset="0"/>
              </a:rPr>
              <a:t>					</a:t>
            </a:r>
            <a:r>
              <a:rPr lang="cs-CZ" sz="2100" dirty="0" err="1" smtClean="0">
                <a:latin typeface="Century Gothic" pitchFamily="34" charset="0"/>
              </a:rPr>
              <a:t>Angebot</a:t>
            </a:r>
            <a:endParaRPr lang="cs-CZ" sz="2100" dirty="0" smtClean="0">
              <a:latin typeface="Century Gothic" pitchFamily="34" charset="0"/>
            </a:endParaRPr>
          </a:p>
          <a:p>
            <a:pPr>
              <a:buNone/>
            </a:pPr>
            <a:r>
              <a:rPr lang="cs-CZ" sz="2100" dirty="0" smtClean="0">
                <a:latin typeface="Century Gothic" pitchFamily="34" charset="0"/>
              </a:rPr>
              <a:t>					</a:t>
            </a:r>
            <a:r>
              <a:rPr lang="cs-CZ" sz="2100" dirty="0" err="1" smtClean="0">
                <a:latin typeface="Century Gothic" pitchFamily="34" charset="0"/>
              </a:rPr>
              <a:t>Bestellung</a:t>
            </a:r>
            <a:endParaRPr lang="cs-CZ" sz="2100" dirty="0" smtClean="0">
              <a:latin typeface="Century Gothic" pitchFamily="34" charset="0"/>
            </a:endParaRPr>
          </a:p>
          <a:p>
            <a:pPr>
              <a:buNone/>
            </a:pPr>
            <a:r>
              <a:rPr lang="cs-CZ" sz="2100" dirty="0" smtClean="0">
                <a:latin typeface="Century Gothic" pitchFamily="34" charset="0"/>
              </a:rPr>
              <a:t>					</a:t>
            </a:r>
            <a:r>
              <a:rPr lang="cs-CZ" sz="2100" dirty="0" err="1" smtClean="0">
                <a:latin typeface="Century Gothic" pitchFamily="34" charset="0"/>
              </a:rPr>
              <a:t>Reklamation</a:t>
            </a:r>
            <a:endParaRPr lang="cs-CZ" sz="2100" dirty="0" smtClean="0">
              <a:latin typeface="Century Gothic" pitchFamily="34" charset="0"/>
            </a:endParaRPr>
          </a:p>
          <a:p>
            <a:pPr>
              <a:buNone/>
            </a:pPr>
            <a:r>
              <a:rPr lang="cs-CZ" sz="2100" dirty="0" smtClean="0">
                <a:latin typeface="Century Gothic" pitchFamily="34" charset="0"/>
              </a:rPr>
              <a:t>					</a:t>
            </a:r>
            <a:r>
              <a:rPr lang="cs-CZ" sz="2100" dirty="0" err="1" smtClean="0">
                <a:latin typeface="Century Gothic" pitchFamily="34" charset="0"/>
              </a:rPr>
              <a:t>Auftragsbestätigung</a:t>
            </a:r>
            <a:endParaRPr lang="cs-CZ" sz="2100" dirty="0" smtClean="0">
              <a:latin typeface="Century Gothic" pitchFamily="34" charset="0"/>
            </a:endParaRPr>
          </a:p>
          <a:p>
            <a:pPr>
              <a:buNone/>
            </a:pPr>
            <a:r>
              <a:rPr lang="cs-CZ" sz="2100" dirty="0" smtClean="0">
                <a:latin typeface="Century Gothic" pitchFamily="34" charset="0"/>
              </a:rPr>
              <a:t>					</a:t>
            </a:r>
            <a:r>
              <a:rPr lang="cs-CZ" sz="2100" dirty="0" err="1" smtClean="0">
                <a:latin typeface="Century Gothic" pitchFamily="34" charset="0"/>
              </a:rPr>
              <a:t>Mahnung</a:t>
            </a:r>
            <a:r>
              <a:rPr lang="cs-CZ" sz="2100" dirty="0" smtClean="0">
                <a:latin typeface="Century Gothic" pitchFamily="34" charset="0"/>
              </a:rPr>
              <a:t>…</a:t>
            </a:r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1700" dirty="0" err="1" smtClean="0">
                <a:latin typeface="Century Gothic" pitchFamily="34" charset="0"/>
              </a:rPr>
              <a:t>Für</a:t>
            </a:r>
            <a:r>
              <a:rPr lang="cs-CZ" sz="1700" dirty="0" smtClean="0">
                <a:latin typeface="Century Gothic" pitchFamily="34" charset="0"/>
              </a:rPr>
              <a:t> </a:t>
            </a:r>
            <a:r>
              <a:rPr lang="cs-CZ" sz="1700" dirty="0" err="1" smtClean="0">
                <a:latin typeface="Century Gothic" pitchFamily="34" charset="0"/>
              </a:rPr>
              <a:t>beide</a:t>
            </a:r>
            <a:r>
              <a:rPr lang="cs-CZ" sz="1700" dirty="0" smtClean="0">
                <a:latin typeface="Century Gothic" pitchFamily="34" charset="0"/>
              </a:rPr>
              <a:t> </a:t>
            </a:r>
            <a:r>
              <a:rPr lang="cs-CZ" sz="1700" dirty="0" err="1" smtClean="0">
                <a:latin typeface="Century Gothic" pitchFamily="34" charset="0"/>
              </a:rPr>
              <a:t>Briefarten</a:t>
            </a:r>
            <a:r>
              <a:rPr lang="cs-CZ" sz="1700" dirty="0" smtClean="0">
                <a:latin typeface="Century Gothic" pitchFamily="34" charset="0"/>
              </a:rPr>
              <a:t> </a:t>
            </a:r>
            <a:r>
              <a:rPr lang="cs-CZ" sz="1700" dirty="0" err="1" smtClean="0">
                <a:latin typeface="Century Gothic" pitchFamily="34" charset="0"/>
              </a:rPr>
              <a:t>gelten</a:t>
            </a:r>
            <a:r>
              <a:rPr lang="cs-CZ" sz="1700" dirty="0" smtClean="0">
                <a:latin typeface="Century Gothic" pitchFamily="34" charset="0"/>
              </a:rPr>
              <a:t> </a:t>
            </a:r>
            <a:r>
              <a:rPr lang="cs-CZ" sz="1700" dirty="0" err="1" smtClean="0">
                <a:latin typeface="Century Gothic" pitchFamily="34" charset="0"/>
              </a:rPr>
              <a:t>gleiche</a:t>
            </a:r>
            <a:r>
              <a:rPr lang="cs-CZ" sz="1700" dirty="0" smtClean="0">
                <a:latin typeface="Century Gothic" pitchFamily="34" charset="0"/>
              </a:rPr>
              <a:t> </a:t>
            </a:r>
            <a:r>
              <a:rPr lang="cs-CZ" sz="1700" dirty="0" err="1" smtClean="0">
                <a:latin typeface="Century Gothic" pitchFamily="34" charset="0"/>
              </a:rPr>
              <a:t>Regeln</a:t>
            </a:r>
            <a:r>
              <a:rPr lang="cs-CZ" sz="1700" dirty="0" smtClean="0">
                <a:latin typeface="Century Gothic" pitchFamily="34" charset="0"/>
              </a:rPr>
              <a:t>!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75000"/>
            </a:schemeClr>
          </a:solidFill>
        </p:spPr>
        <p:txBody>
          <a:bodyPr>
            <a:noAutofit/>
          </a:bodyPr>
          <a:lstStyle/>
          <a:p>
            <a:r>
              <a:rPr lang="cs-CZ" sz="3800" dirty="0" err="1" smtClean="0">
                <a:solidFill>
                  <a:schemeClr val="bg1"/>
                </a:solidFill>
                <a:latin typeface="Century Gothic" pitchFamily="34" charset="0"/>
              </a:rPr>
              <a:t>Bestandteile</a:t>
            </a:r>
            <a:r>
              <a:rPr lang="cs-CZ" sz="3800" dirty="0" smtClean="0">
                <a:solidFill>
                  <a:schemeClr val="bg1"/>
                </a:solidFill>
                <a:latin typeface="Century Gothic" pitchFamily="34" charset="0"/>
              </a:rPr>
              <a:t> des </a:t>
            </a:r>
            <a:r>
              <a:rPr lang="cs-CZ" sz="3800" dirty="0" err="1" smtClean="0">
                <a:solidFill>
                  <a:schemeClr val="bg1"/>
                </a:solidFill>
                <a:latin typeface="Century Gothic" pitchFamily="34" charset="0"/>
              </a:rPr>
              <a:t>Geschäftsbriefes</a:t>
            </a:r>
            <a:endParaRPr lang="cs-CZ" sz="3800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6" name="Obdélníkový popisek 5"/>
          <p:cNvSpPr/>
          <p:nvPr/>
        </p:nvSpPr>
        <p:spPr>
          <a:xfrm>
            <a:off x="357158" y="5000636"/>
            <a:ext cx="1714512" cy="571504"/>
          </a:xfrm>
          <a:prstGeom prst="wedgeRectCallout">
            <a:avLst>
              <a:gd name="adj1" fmla="val 115832"/>
              <a:gd name="adj2" fmla="val -19916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err="1" smtClean="0">
                <a:latin typeface="Century Gothic" pitchFamily="34" charset="0"/>
              </a:rPr>
              <a:t>Betreff</a:t>
            </a:r>
            <a:endParaRPr lang="cs-CZ" sz="2000" dirty="0">
              <a:latin typeface="Century Gothic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286116" y="3571876"/>
            <a:ext cx="3000396" cy="538609"/>
          </a:xfrm>
          <a:prstGeom prst="rect">
            <a:avLst/>
          </a:prstGeom>
          <a:gradFill>
            <a:gsLst>
              <a:gs pos="35000">
                <a:srgbClr val="FBFED2">
                  <a:alpha val="80000"/>
                </a:srgbClr>
              </a:gs>
              <a:gs pos="19000">
                <a:schemeClr val="accent1">
                  <a:lumMod val="60000"/>
                  <a:lumOff val="40000"/>
                  <a:alpha val="84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158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sz="2900" b="1" dirty="0" err="1" smtClean="0">
                <a:solidFill>
                  <a:schemeClr val="tx2"/>
                </a:solidFill>
                <a:latin typeface="Century Gothic" pitchFamily="34" charset="0"/>
              </a:rPr>
              <a:t>Geschäftsbrief</a:t>
            </a:r>
            <a:endParaRPr lang="cs-CZ" sz="2900" b="1" dirty="0">
              <a:solidFill>
                <a:schemeClr val="tx2"/>
              </a:solidFill>
              <a:latin typeface="Century Gothic" pitchFamily="34" charset="0"/>
            </a:endParaRPr>
          </a:p>
        </p:txBody>
      </p:sp>
      <p:sp>
        <p:nvSpPr>
          <p:cNvPr id="9" name="Obdélníkový popisek 8"/>
          <p:cNvSpPr/>
          <p:nvPr/>
        </p:nvSpPr>
        <p:spPr>
          <a:xfrm>
            <a:off x="4286248" y="2143116"/>
            <a:ext cx="1714512" cy="571504"/>
          </a:xfrm>
          <a:prstGeom prst="wedgeRectCallout">
            <a:avLst>
              <a:gd name="adj1" fmla="val 10278"/>
              <a:gd name="adj2" fmla="val 18916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latin typeface="Century Gothic" pitchFamily="34" charset="0"/>
              </a:rPr>
              <a:t>Text</a:t>
            </a:r>
            <a:endParaRPr lang="cs-CZ" sz="2000" dirty="0">
              <a:latin typeface="Century Gothic" pitchFamily="34" charset="0"/>
            </a:endParaRPr>
          </a:p>
        </p:txBody>
      </p:sp>
      <p:sp>
        <p:nvSpPr>
          <p:cNvPr id="10" name="Obdélníkový popisek 9"/>
          <p:cNvSpPr/>
          <p:nvPr/>
        </p:nvSpPr>
        <p:spPr>
          <a:xfrm>
            <a:off x="7215206" y="3143248"/>
            <a:ext cx="1714512" cy="571504"/>
          </a:xfrm>
          <a:prstGeom prst="wedgeRectCallout">
            <a:avLst>
              <a:gd name="adj1" fmla="val -99165"/>
              <a:gd name="adj2" fmla="val 9249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latin typeface="Century Gothic" pitchFamily="34" charset="0"/>
              </a:rPr>
              <a:t>Empfänger</a:t>
            </a:r>
            <a:endParaRPr lang="cs-CZ" sz="2000" dirty="0">
              <a:latin typeface="Century Gothic" pitchFamily="34" charset="0"/>
            </a:endParaRPr>
          </a:p>
        </p:txBody>
      </p:sp>
      <p:sp>
        <p:nvSpPr>
          <p:cNvPr id="12" name="Obdélníkový popisek 11"/>
          <p:cNvSpPr/>
          <p:nvPr/>
        </p:nvSpPr>
        <p:spPr>
          <a:xfrm>
            <a:off x="285720" y="2928934"/>
            <a:ext cx="1714512" cy="571504"/>
          </a:xfrm>
          <a:prstGeom prst="wedgeRectCallout">
            <a:avLst>
              <a:gd name="adj1" fmla="val 120278"/>
              <a:gd name="adj2" fmla="val 1141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err="1" smtClean="0">
                <a:latin typeface="Century Gothic" pitchFamily="34" charset="0"/>
              </a:rPr>
              <a:t>Unterschrift</a:t>
            </a:r>
            <a:endParaRPr lang="cs-CZ" sz="2000" dirty="0">
              <a:latin typeface="Century Gothic" pitchFamily="34" charset="0"/>
            </a:endParaRPr>
          </a:p>
        </p:txBody>
      </p:sp>
      <p:sp>
        <p:nvSpPr>
          <p:cNvPr id="13" name="Obdélníkový popisek 12"/>
          <p:cNvSpPr/>
          <p:nvPr/>
        </p:nvSpPr>
        <p:spPr>
          <a:xfrm>
            <a:off x="1571604" y="1643050"/>
            <a:ext cx="1714512" cy="571504"/>
          </a:xfrm>
          <a:prstGeom prst="wedgeRectCallout">
            <a:avLst>
              <a:gd name="adj1" fmla="val 79722"/>
              <a:gd name="adj2" fmla="val 26083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err="1" smtClean="0">
                <a:latin typeface="Century Gothic" pitchFamily="34" charset="0"/>
              </a:rPr>
              <a:t>Grußformel</a:t>
            </a:r>
            <a:endParaRPr lang="cs-CZ" sz="2000" dirty="0">
              <a:latin typeface="Century Gothic" pitchFamily="34" charset="0"/>
            </a:endParaRPr>
          </a:p>
        </p:txBody>
      </p:sp>
      <p:sp>
        <p:nvSpPr>
          <p:cNvPr id="14" name="Obdélníkový popisek 13"/>
          <p:cNvSpPr/>
          <p:nvPr/>
        </p:nvSpPr>
        <p:spPr>
          <a:xfrm>
            <a:off x="2428860" y="5643578"/>
            <a:ext cx="1714512" cy="571504"/>
          </a:xfrm>
          <a:prstGeom prst="wedgeRectCallout">
            <a:avLst>
              <a:gd name="adj1" fmla="val 99166"/>
              <a:gd name="adj2" fmla="val -29583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err="1" smtClean="0">
                <a:latin typeface="Century Gothic" pitchFamily="34" charset="0"/>
              </a:rPr>
              <a:t>Absender</a:t>
            </a:r>
            <a:endParaRPr lang="cs-CZ" sz="2000" dirty="0">
              <a:latin typeface="Century Gothic" pitchFamily="34" charset="0"/>
            </a:endParaRPr>
          </a:p>
        </p:txBody>
      </p:sp>
      <p:sp>
        <p:nvSpPr>
          <p:cNvPr id="15" name="Obdélníkový popisek 14"/>
          <p:cNvSpPr/>
          <p:nvPr/>
        </p:nvSpPr>
        <p:spPr>
          <a:xfrm>
            <a:off x="7072330" y="4643446"/>
            <a:ext cx="1714512" cy="571504"/>
          </a:xfrm>
          <a:prstGeom prst="wedgeRectCallout">
            <a:avLst>
              <a:gd name="adj1" fmla="val -90833"/>
              <a:gd name="adj2" fmla="val -12249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err="1" smtClean="0">
                <a:latin typeface="Century Gothic" pitchFamily="34" charset="0"/>
              </a:rPr>
              <a:t>Anrede</a:t>
            </a:r>
            <a:endParaRPr lang="cs-CZ" sz="2000" dirty="0">
              <a:latin typeface="Century Gothic" pitchFamily="34" charset="0"/>
            </a:endParaRPr>
          </a:p>
        </p:txBody>
      </p:sp>
      <p:sp>
        <p:nvSpPr>
          <p:cNvPr id="16" name="Obdélníkový popisek 15"/>
          <p:cNvSpPr/>
          <p:nvPr/>
        </p:nvSpPr>
        <p:spPr>
          <a:xfrm>
            <a:off x="5715008" y="5929330"/>
            <a:ext cx="1714512" cy="571504"/>
          </a:xfrm>
          <a:prstGeom prst="wedgeRectCallout">
            <a:avLst>
              <a:gd name="adj1" fmla="val -56944"/>
              <a:gd name="adj2" fmla="val -34583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latin typeface="Century Gothic" pitchFamily="34" charset="0"/>
              </a:rPr>
              <a:t>Datum</a:t>
            </a:r>
            <a:endParaRPr lang="cs-CZ" sz="2000" dirty="0">
              <a:latin typeface="Century Gothic" pitchFamily="34" charset="0"/>
            </a:endParaRPr>
          </a:p>
        </p:txBody>
      </p:sp>
      <p:sp>
        <p:nvSpPr>
          <p:cNvPr id="17" name="Obdélníkový popisek 16"/>
          <p:cNvSpPr/>
          <p:nvPr/>
        </p:nvSpPr>
        <p:spPr>
          <a:xfrm>
            <a:off x="6572264" y="1857364"/>
            <a:ext cx="1714512" cy="571504"/>
          </a:xfrm>
          <a:prstGeom prst="wedgeRectCallout">
            <a:avLst>
              <a:gd name="adj1" fmla="val -69722"/>
              <a:gd name="adj2" fmla="val 2308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err="1" smtClean="0">
                <a:latin typeface="Century Gothic" pitchFamily="34" charset="0"/>
              </a:rPr>
              <a:t>Anlage</a:t>
            </a:r>
            <a:endParaRPr lang="cs-CZ" sz="2000" dirty="0">
              <a:latin typeface="Century Gothi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err="1" smtClean="0">
                <a:solidFill>
                  <a:schemeClr val="bg1"/>
                </a:solidFill>
                <a:latin typeface="Century Gothic" pitchFamily="34" charset="0"/>
              </a:rPr>
              <a:t>Wortschatz</a:t>
            </a:r>
            <a:endParaRPr lang="cs-CZ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857364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endParaRPr lang="cs-CZ" sz="2200" b="1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200" b="1" dirty="0" smtClean="0">
                <a:solidFill>
                  <a:schemeClr val="tx2"/>
                </a:solidFill>
                <a:latin typeface="Century Gothic" pitchFamily="34" charset="0"/>
                <a:cs typeface="Arial" pitchFamily="34" charset="0"/>
              </a:rPr>
              <a:t>r </a:t>
            </a:r>
            <a:r>
              <a:rPr lang="cs-CZ" sz="2200" b="1" dirty="0" err="1" smtClean="0">
                <a:solidFill>
                  <a:schemeClr val="tx2"/>
                </a:solidFill>
                <a:latin typeface="Century Gothic" pitchFamily="34" charset="0"/>
                <a:cs typeface="Arial" pitchFamily="34" charset="0"/>
              </a:rPr>
              <a:t>Absender</a:t>
            </a:r>
            <a:r>
              <a:rPr lang="cs-CZ" sz="2200" b="1" dirty="0" smtClean="0">
                <a:solidFill>
                  <a:schemeClr val="tx2"/>
                </a:solidFill>
                <a:latin typeface="Century Gothic" pitchFamily="34" charset="0"/>
                <a:cs typeface="Arial" pitchFamily="34" charset="0"/>
              </a:rPr>
              <a:t>, s, -,		odesílatel</a:t>
            </a:r>
          </a:p>
          <a:p>
            <a:pPr>
              <a:buNone/>
            </a:pPr>
            <a:r>
              <a:rPr lang="cs-CZ" sz="2200" b="1" dirty="0" smtClean="0">
                <a:solidFill>
                  <a:schemeClr val="tx2"/>
                </a:solidFill>
                <a:latin typeface="Century Gothic" pitchFamily="34" charset="0"/>
                <a:cs typeface="Arial" pitchFamily="34" charset="0"/>
              </a:rPr>
              <a:t>e </a:t>
            </a:r>
            <a:r>
              <a:rPr lang="cs-CZ" sz="2200" b="1" dirty="0" err="1" smtClean="0">
                <a:solidFill>
                  <a:schemeClr val="tx2"/>
                </a:solidFill>
                <a:latin typeface="Century Gothic" pitchFamily="34" charset="0"/>
                <a:cs typeface="Arial" pitchFamily="34" charset="0"/>
              </a:rPr>
              <a:t>Anlage</a:t>
            </a:r>
            <a:r>
              <a:rPr lang="cs-CZ" sz="2200" b="1" dirty="0" smtClean="0">
                <a:solidFill>
                  <a:schemeClr val="tx2"/>
                </a:solidFill>
                <a:latin typeface="Century Gothic" pitchFamily="34" charset="0"/>
                <a:cs typeface="Arial" pitchFamily="34" charset="0"/>
              </a:rPr>
              <a:t>, -, </a:t>
            </a:r>
            <a:r>
              <a:rPr lang="cs-CZ" sz="2200" b="1" dirty="0" err="1" smtClean="0">
                <a:solidFill>
                  <a:schemeClr val="tx2"/>
                </a:solidFill>
                <a:latin typeface="Century Gothic" pitchFamily="34" charset="0"/>
                <a:cs typeface="Arial" pitchFamily="34" charset="0"/>
              </a:rPr>
              <a:t>en</a:t>
            </a:r>
            <a:r>
              <a:rPr lang="cs-CZ" sz="2200" b="1" dirty="0" smtClean="0">
                <a:solidFill>
                  <a:schemeClr val="tx2"/>
                </a:solidFill>
                <a:latin typeface="Century Gothic" pitchFamily="34" charset="0"/>
                <a:cs typeface="Arial" pitchFamily="34" charset="0"/>
              </a:rPr>
              <a:t>,		příloha</a:t>
            </a:r>
          </a:p>
          <a:p>
            <a:pPr>
              <a:buNone/>
            </a:pPr>
            <a:r>
              <a:rPr lang="cs-CZ" sz="2200" b="1" dirty="0" smtClean="0">
                <a:solidFill>
                  <a:schemeClr val="tx2"/>
                </a:solidFill>
                <a:latin typeface="Century Gothic" pitchFamily="34" charset="0"/>
                <a:cs typeface="Arial" pitchFamily="34" charset="0"/>
              </a:rPr>
              <a:t>e </a:t>
            </a:r>
            <a:r>
              <a:rPr lang="cs-CZ" sz="2200" b="1" dirty="0" err="1" smtClean="0">
                <a:solidFill>
                  <a:schemeClr val="tx2"/>
                </a:solidFill>
                <a:latin typeface="Century Gothic" pitchFamily="34" charset="0"/>
                <a:cs typeface="Arial" pitchFamily="34" charset="0"/>
              </a:rPr>
              <a:t>Anrede</a:t>
            </a:r>
            <a:r>
              <a:rPr lang="cs-CZ" sz="2200" b="1" dirty="0" smtClean="0">
                <a:solidFill>
                  <a:schemeClr val="tx2"/>
                </a:solidFill>
                <a:latin typeface="Century Gothic" pitchFamily="34" charset="0"/>
                <a:cs typeface="Arial" pitchFamily="34" charset="0"/>
              </a:rPr>
              <a:t>, - , </a:t>
            </a:r>
            <a:r>
              <a:rPr lang="cs-CZ" sz="2200" b="1" dirty="0" err="1" smtClean="0">
                <a:solidFill>
                  <a:schemeClr val="tx2"/>
                </a:solidFill>
                <a:latin typeface="Century Gothic" pitchFamily="34" charset="0"/>
                <a:cs typeface="Arial" pitchFamily="34" charset="0"/>
              </a:rPr>
              <a:t>en</a:t>
            </a:r>
            <a:r>
              <a:rPr lang="cs-CZ" sz="2200" b="1" dirty="0" smtClean="0">
                <a:solidFill>
                  <a:schemeClr val="tx2"/>
                </a:solidFill>
                <a:latin typeface="Century Gothic" pitchFamily="34" charset="0"/>
                <a:cs typeface="Arial" pitchFamily="34" charset="0"/>
              </a:rPr>
              <a:t>,		oslovení</a:t>
            </a:r>
          </a:p>
          <a:p>
            <a:pPr>
              <a:buNone/>
            </a:pPr>
            <a:r>
              <a:rPr lang="cs-CZ" sz="2200" b="1" dirty="0" smtClean="0">
                <a:solidFill>
                  <a:schemeClr val="tx2"/>
                </a:solidFill>
                <a:latin typeface="Century Gothic" pitchFamily="34" charset="0"/>
                <a:cs typeface="Arial" pitchFamily="34" charset="0"/>
              </a:rPr>
              <a:t>r </a:t>
            </a:r>
            <a:r>
              <a:rPr lang="cs-CZ" sz="2200" b="1" dirty="0" err="1" smtClean="0">
                <a:solidFill>
                  <a:schemeClr val="tx2"/>
                </a:solidFill>
                <a:latin typeface="Century Gothic" pitchFamily="34" charset="0"/>
                <a:cs typeface="Arial" pitchFamily="34" charset="0"/>
              </a:rPr>
              <a:t>Betreff</a:t>
            </a:r>
            <a:r>
              <a:rPr lang="cs-CZ" sz="2200" b="1" dirty="0" smtClean="0">
                <a:solidFill>
                  <a:schemeClr val="tx2"/>
                </a:solidFill>
                <a:latin typeface="Century Gothic" pitchFamily="34" charset="0"/>
                <a:cs typeface="Arial" pitchFamily="34" charset="0"/>
              </a:rPr>
              <a:t>, s, 			věc</a:t>
            </a:r>
          </a:p>
          <a:p>
            <a:pPr>
              <a:buNone/>
            </a:pPr>
            <a:r>
              <a:rPr lang="cs-CZ" sz="2200" b="1" dirty="0" smtClean="0">
                <a:solidFill>
                  <a:schemeClr val="tx2"/>
                </a:solidFill>
                <a:latin typeface="Century Gothic" pitchFamily="34" charset="0"/>
                <a:cs typeface="Arial" pitchFamily="34" charset="0"/>
              </a:rPr>
              <a:t>r </a:t>
            </a:r>
            <a:r>
              <a:rPr lang="cs-CZ" sz="2200" b="1" dirty="0" err="1" smtClean="0">
                <a:solidFill>
                  <a:schemeClr val="tx2"/>
                </a:solidFill>
                <a:latin typeface="Century Gothic" pitchFamily="34" charset="0"/>
                <a:cs typeface="Arial" pitchFamily="34" charset="0"/>
              </a:rPr>
              <a:t>Brieftext</a:t>
            </a:r>
            <a:r>
              <a:rPr lang="cs-CZ" sz="2200" b="1" dirty="0" smtClean="0">
                <a:solidFill>
                  <a:schemeClr val="tx2"/>
                </a:solidFill>
                <a:latin typeface="Century Gothic" pitchFamily="34" charset="0"/>
                <a:cs typeface="Arial" pitchFamily="34" charset="0"/>
              </a:rPr>
              <a:t>, es, e,		text dopisu</a:t>
            </a:r>
          </a:p>
          <a:p>
            <a:pPr>
              <a:buNone/>
            </a:pPr>
            <a:r>
              <a:rPr lang="cs-CZ" sz="2200" b="1" dirty="0" smtClean="0">
                <a:solidFill>
                  <a:schemeClr val="tx2"/>
                </a:solidFill>
                <a:latin typeface="Century Gothic" pitchFamily="34" charset="0"/>
                <a:cs typeface="Arial" pitchFamily="34" charset="0"/>
              </a:rPr>
              <a:t>s Datum, s, </a:t>
            </a:r>
            <a:r>
              <a:rPr lang="cs-CZ" sz="2200" b="1" dirty="0" err="1" smtClean="0">
                <a:solidFill>
                  <a:schemeClr val="tx2"/>
                </a:solidFill>
                <a:latin typeface="Century Gothic" pitchFamily="34" charset="0"/>
                <a:cs typeface="Arial" pitchFamily="34" charset="0"/>
              </a:rPr>
              <a:t>en</a:t>
            </a:r>
            <a:r>
              <a:rPr lang="cs-CZ" sz="2200" b="1" dirty="0" smtClean="0">
                <a:solidFill>
                  <a:schemeClr val="tx2"/>
                </a:solidFill>
                <a:latin typeface="Century Gothic" pitchFamily="34" charset="0"/>
                <a:cs typeface="Arial" pitchFamily="34" charset="0"/>
              </a:rPr>
              <a:t>,		datum</a:t>
            </a:r>
          </a:p>
          <a:p>
            <a:pPr>
              <a:buNone/>
            </a:pPr>
            <a:r>
              <a:rPr lang="cs-CZ" sz="2200" b="1" dirty="0" smtClean="0">
                <a:solidFill>
                  <a:schemeClr val="tx2"/>
                </a:solidFill>
                <a:latin typeface="Century Gothic" pitchFamily="34" charset="0"/>
                <a:cs typeface="Arial" pitchFamily="34" charset="0"/>
              </a:rPr>
              <a:t>r Empfänger, s, - ,		příjemce</a:t>
            </a:r>
          </a:p>
          <a:p>
            <a:pPr>
              <a:buNone/>
            </a:pPr>
            <a:r>
              <a:rPr lang="cs-CZ" sz="2200" b="1" dirty="0" smtClean="0">
                <a:solidFill>
                  <a:schemeClr val="tx2"/>
                </a:solidFill>
                <a:latin typeface="Century Gothic" pitchFamily="34" charset="0"/>
                <a:cs typeface="Arial" pitchFamily="34" charset="0"/>
              </a:rPr>
              <a:t>e </a:t>
            </a:r>
            <a:r>
              <a:rPr lang="cs-CZ" sz="2200" b="1" dirty="0" err="1" smtClean="0">
                <a:solidFill>
                  <a:schemeClr val="tx2"/>
                </a:solidFill>
                <a:latin typeface="Century Gothic" pitchFamily="34" charset="0"/>
                <a:cs typeface="Arial" pitchFamily="34" charset="0"/>
              </a:rPr>
              <a:t>Grußformel</a:t>
            </a:r>
            <a:r>
              <a:rPr lang="cs-CZ" sz="2200" b="1" dirty="0" smtClean="0">
                <a:solidFill>
                  <a:schemeClr val="tx2"/>
                </a:solidFill>
                <a:latin typeface="Century Gothic" pitchFamily="34" charset="0"/>
                <a:cs typeface="Arial" pitchFamily="34" charset="0"/>
              </a:rPr>
              <a:t>, - , n,		pozdrav</a:t>
            </a:r>
          </a:p>
          <a:p>
            <a:pPr>
              <a:buNone/>
            </a:pPr>
            <a:r>
              <a:rPr lang="cs-CZ" sz="2200" b="1" dirty="0" smtClean="0">
                <a:solidFill>
                  <a:schemeClr val="tx2"/>
                </a:solidFill>
                <a:latin typeface="Century Gothic" pitchFamily="34" charset="0"/>
                <a:cs typeface="Arial" pitchFamily="34" charset="0"/>
              </a:rPr>
              <a:t>e </a:t>
            </a:r>
            <a:r>
              <a:rPr lang="cs-CZ" sz="2200" b="1" dirty="0" err="1" smtClean="0">
                <a:solidFill>
                  <a:schemeClr val="tx2"/>
                </a:solidFill>
                <a:latin typeface="Century Gothic" pitchFamily="34" charset="0"/>
                <a:cs typeface="Arial" pitchFamily="34" charset="0"/>
              </a:rPr>
              <a:t>Unterschrift</a:t>
            </a:r>
            <a:r>
              <a:rPr lang="cs-CZ" sz="2200" b="1" dirty="0" smtClean="0">
                <a:solidFill>
                  <a:schemeClr val="tx2"/>
                </a:solidFill>
                <a:latin typeface="Century Gothic" pitchFamily="34" charset="0"/>
                <a:cs typeface="Arial" pitchFamily="34" charset="0"/>
              </a:rPr>
              <a:t>, - , </a:t>
            </a:r>
            <a:r>
              <a:rPr lang="cs-CZ" sz="2200" b="1" dirty="0" err="1" smtClean="0">
                <a:solidFill>
                  <a:schemeClr val="tx2"/>
                </a:solidFill>
                <a:latin typeface="Century Gothic" pitchFamily="34" charset="0"/>
                <a:cs typeface="Arial" pitchFamily="34" charset="0"/>
              </a:rPr>
              <a:t>en</a:t>
            </a:r>
            <a:r>
              <a:rPr lang="cs-CZ" sz="2200" b="1" dirty="0" smtClean="0">
                <a:solidFill>
                  <a:schemeClr val="tx2"/>
                </a:solidFill>
                <a:latin typeface="Century Gothic" pitchFamily="34" charset="0"/>
                <a:cs typeface="Arial" pitchFamily="34" charset="0"/>
              </a:rPr>
              <a:t>,		podpis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11222"/>
          </a:xfrm>
          <a:solidFill>
            <a:schemeClr val="accent1">
              <a:lumMod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>
                <a:solidFill>
                  <a:schemeClr val="bg1"/>
                </a:solidFill>
                <a:latin typeface="Century Gothic" pitchFamily="34" charset="0"/>
              </a:rPr>
              <a:t>Die </a:t>
            </a:r>
            <a:r>
              <a:rPr lang="cs-CZ" dirty="0" err="1" smtClean="0">
                <a:solidFill>
                  <a:schemeClr val="bg1"/>
                </a:solidFill>
                <a:latin typeface="Century Gothic" pitchFamily="34" charset="0"/>
              </a:rPr>
              <a:t>äußere</a:t>
            </a:r>
            <a:r>
              <a:rPr lang="cs-CZ" dirty="0" smtClean="0">
                <a:solidFill>
                  <a:schemeClr val="bg1"/>
                </a:solidFill>
                <a:latin typeface="Century Gothic" pitchFamily="34" charset="0"/>
              </a:rPr>
              <a:t> </a:t>
            </a:r>
            <a:r>
              <a:rPr lang="cs-CZ" dirty="0" err="1" smtClean="0">
                <a:solidFill>
                  <a:schemeClr val="bg1"/>
                </a:solidFill>
                <a:latin typeface="Century Gothic" pitchFamily="34" charset="0"/>
              </a:rPr>
              <a:t>Seite</a:t>
            </a:r>
            <a:r>
              <a:rPr lang="cs-CZ" dirty="0" smtClean="0">
                <a:solidFill>
                  <a:schemeClr val="bg1"/>
                </a:solidFill>
                <a:latin typeface="Century Gothic" pitchFamily="34" charset="0"/>
              </a:rPr>
              <a:t> des </a:t>
            </a:r>
            <a:r>
              <a:rPr lang="cs-CZ" dirty="0" err="1" smtClean="0">
                <a:solidFill>
                  <a:schemeClr val="bg1"/>
                </a:solidFill>
                <a:latin typeface="Century Gothic" pitchFamily="34" charset="0"/>
              </a:rPr>
              <a:t>Briefes</a:t>
            </a:r>
            <a:endParaRPr lang="cs-CZ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9" name="Obdélníkový popisek 8"/>
          <p:cNvSpPr/>
          <p:nvPr/>
        </p:nvSpPr>
        <p:spPr>
          <a:xfrm>
            <a:off x="0" y="1428736"/>
            <a:ext cx="1285884" cy="285752"/>
          </a:xfrm>
          <a:prstGeom prst="wedgeRectCallout">
            <a:avLst>
              <a:gd name="adj1" fmla="val 72500"/>
              <a:gd name="adj2" fmla="val 1391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b="1" dirty="0" err="1" smtClean="0">
                <a:latin typeface="Century Gothic" pitchFamily="34" charset="0"/>
              </a:rPr>
              <a:t>Absender</a:t>
            </a:r>
            <a:endParaRPr lang="cs-CZ" sz="1600" b="1" dirty="0">
              <a:latin typeface="Century Gothic" pitchFamily="34" charset="0"/>
            </a:endParaRPr>
          </a:p>
        </p:txBody>
      </p:sp>
      <p:sp>
        <p:nvSpPr>
          <p:cNvPr id="10" name="Obdélníkový popisek 9"/>
          <p:cNvSpPr/>
          <p:nvPr/>
        </p:nvSpPr>
        <p:spPr>
          <a:xfrm>
            <a:off x="0" y="2214554"/>
            <a:ext cx="1285884" cy="285752"/>
          </a:xfrm>
          <a:prstGeom prst="wedgeRectCallout">
            <a:avLst>
              <a:gd name="adj1" fmla="val 71758"/>
              <a:gd name="adj2" fmla="val 19916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b="1" dirty="0" smtClean="0">
                <a:latin typeface="Century Gothic" pitchFamily="34" charset="0"/>
              </a:rPr>
              <a:t>Empfänger</a:t>
            </a:r>
            <a:endParaRPr lang="cs-CZ" sz="1600" b="1" dirty="0">
              <a:latin typeface="Century Gothic" pitchFamily="34" charset="0"/>
            </a:endParaRPr>
          </a:p>
        </p:txBody>
      </p:sp>
      <p:sp>
        <p:nvSpPr>
          <p:cNvPr id="12" name="Obdélníkový popisek 11"/>
          <p:cNvSpPr/>
          <p:nvPr/>
        </p:nvSpPr>
        <p:spPr>
          <a:xfrm>
            <a:off x="0" y="3071810"/>
            <a:ext cx="1285884" cy="285752"/>
          </a:xfrm>
          <a:prstGeom prst="wedgeRectCallout">
            <a:avLst>
              <a:gd name="adj1" fmla="val 80648"/>
              <a:gd name="adj2" fmla="val 19916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b="1" dirty="0" err="1" smtClean="0">
                <a:latin typeface="Century Gothic" pitchFamily="34" charset="0"/>
              </a:rPr>
              <a:t>Betreff</a:t>
            </a:r>
            <a:endParaRPr lang="cs-CZ" sz="1600" b="1" dirty="0">
              <a:latin typeface="Century Gothic" pitchFamily="34" charset="0"/>
            </a:endParaRPr>
          </a:p>
        </p:txBody>
      </p:sp>
      <p:sp>
        <p:nvSpPr>
          <p:cNvPr id="13" name="Obdélníkový popisek 12"/>
          <p:cNvSpPr/>
          <p:nvPr/>
        </p:nvSpPr>
        <p:spPr>
          <a:xfrm>
            <a:off x="0" y="3929066"/>
            <a:ext cx="1285884" cy="285752"/>
          </a:xfrm>
          <a:prstGeom prst="wedgeRectCallout">
            <a:avLst>
              <a:gd name="adj1" fmla="val 78426"/>
              <a:gd name="adj2" fmla="val 425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b="1" dirty="0" err="1" smtClean="0">
                <a:latin typeface="Century Gothic" pitchFamily="34" charset="0"/>
              </a:rPr>
              <a:t>Anrede</a:t>
            </a:r>
            <a:endParaRPr lang="cs-CZ" sz="1600" b="1" dirty="0">
              <a:latin typeface="Century Gothic" pitchFamily="34" charset="0"/>
            </a:endParaRPr>
          </a:p>
        </p:txBody>
      </p:sp>
      <p:sp>
        <p:nvSpPr>
          <p:cNvPr id="14" name="Obdélníkový popisek 13"/>
          <p:cNvSpPr/>
          <p:nvPr/>
        </p:nvSpPr>
        <p:spPr>
          <a:xfrm>
            <a:off x="0" y="4643446"/>
            <a:ext cx="1285884" cy="285752"/>
          </a:xfrm>
          <a:prstGeom prst="wedgeRectCallout">
            <a:avLst>
              <a:gd name="adj1" fmla="val 78427"/>
              <a:gd name="adj2" fmla="val -416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b="1" dirty="0" smtClean="0">
                <a:latin typeface="Century Gothic" pitchFamily="34" charset="0"/>
              </a:rPr>
              <a:t>Text</a:t>
            </a:r>
            <a:endParaRPr lang="cs-CZ" sz="1600" b="1" dirty="0">
              <a:latin typeface="Century Gothic" pitchFamily="34" charset="0"/>
            </a:endParaRPr>
          </a:p>
        </p:txBody>
      </p:sp>
      <p:sp>
        <p:nvSpPr>
          <p:cNvPr id="15" name="Obdélníkový popisek 14"/>
          <p:cNvSpPr/>
          <p:nvPr/>
        </p:nvSpPr>
        <p:spPr>
          <a:xfrm>
            <a:off x="0" y="5500702"/>
            <a:ext cx="1357290" cy="285752"/>
          </a:xfrm>
          <a:prstGeom prst="wedgeRectCallout">
            <a:avLst>
              <a:gd name="adj1" fmla="val 71992"/>
              <a:gd name="adj2" fmla="val 1258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b="1" dirty="0" err="1" smtClean="0">
                <a:latin typeface="Century Gothic" pitchFamily="34" charset="0"/>
              </a:rPr>
              <a:t>Grußformel</a:t>
            </a:r>
            <a:endParaRPr lang="cs-CZ" sz="1600" b="1" dirty="0">
              <a:latin typeface="Century Gothic" pitchFamily="34" charset="0"/>
            </a:endParaRPr>
          </a:p>
        </p:txBody>
      </p:sp>
      <p:sp>
        <p:nvSpPr>
          <p:cNvPr id="16" name="Obdélníkový popisek 15"/>
          <p:cNvSpPr/>
          <p:nvPr/>
        </p:nvSpPr>
        <p:spPr>
          <a:xfrm>
            <a:off x="0" y="6357958"/>
            <a:ext cx="1428728" cy="285752"/>
          </a:xfrm>
          <a:prstGeom prst="wedgeRectCallout">
            <a:avLst>
              <a:gd name="adj1" fmla="val 68574"/>
              <a:gd name="adj2" fmla="val -408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b="1" dirty="0" err="1" smtClean="0">
                <a:latin typeface="Century Gothic" pitchFamily="34" charset="0"/>
              </a:rPr>
              <a:t>Unterschrift</a:t>
            </a:r>
            <a:endParaRPr lang="cs-CZ" sz="1600" b="1" dirty="0">
              <a:latin typeface="Century Gothic" pitchFamily="34" charset="0"/>
            </a:endParaRPr>
          </a:p>
        </p:txBody>
      </p:sp>
      <p:sp>
        <p:nvSpPr>
          <p:cNvPr id="17" name="Obdélníkový popisek 16"/>
          <p:cNvSpPr/>
          <p:nvPr/>
        </p:nvSpPr>
        <p:spPr>
          <a:xfrm>
            <a:off x="8215306" y="2357430"/>
            <a:ext cx="928694" cy="285752"/>
          </a:xfrm>
          <a:prstGeom prst="wedgeRectCallout">
            <a:avLst>
              <a:gd name="adj1" fmla="val -95975"/>
              <a:gd name="adj2" fmla="val -19083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b="1" dirty="0" smtClean="0">
                <a:latin typeface="Century Gothic" pitchFamily="34" charset="0"/>
              </a:rPr>
              <a:t>Datum</a:t>
            </a:r>
            <a:endParaRPr lang="cs-CZ" sz="1600" b="1" dirty="0">
              <a:latin typeface="Century Gothic" pitchFamily="34" charset="0"/>
            </a:endParaRPr>
          </a:p>
        </p:txBody>
      </p:sp>
      <p:sp>
        <p:nvSpPr>
          <p:cNvPr id="18" name="Zástupný symbol pro obsah 17"/>
          <p:cNvSpPr>
            <a:spLocks noGrp="1"/>
          </p:cNvSpPr>
          <p:nvPr>
            <p:ph idx="1"/>
          </p:nvPr>
        </p:nvSpPr>
        <p:spPr>
          <a:xfrm>
            <a:off x="1643042" y="1357322"/>
            <a:ext cx="6143668" cy="5357826"/>
          </a:xfrm>
          <a:solidFill>
            <a:srgbClr val="FBFED2"/>
          </a:solidFill>
        </p:spPr>
        <p:txBody>
          <a:bodyPr>
            <a:normAutofit fontScale="40000" lnSpcReduction="20000"/>
          </a:bodyPr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err="1" smtClean="0"/>
              <a:t>Handelsakademie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Sprachschule</a:t>
            </a:r>
            <a:r>
              <a:rPr lang="cs-CZ" dirty="0" smtClean="0"/>
              <a:t> Jihlava            	       </a:t>
            </a:r>
            <a:r>
              <a:rPr lang="cs-CZ" dirty="0" err="1" smtClean="0"/>
              <a:t>Jihlava</a:t>
            </a:r>
            <a:r>
              <a:rPr lang="cs-CZ" dirty="0" smtClean="0"/>
              <a:t>, 26.02.2013                                                    </a:t>
            </a:r>
          </a:p>
          <a:p>
            <a:pPr>
              <a:buNone/>
            </a:pPr>
            <a:r>
              <a:rPr lang="cs-CZ" dirty="0" smtClean="0"/>
              <a:t>Nám. Svobody 1	</a:t>
            </a:r>
          </a:p>
          <a:p>
            <a:pPr>
              <a:buNone/>
            </a:pPr>
            <a:r>
              <a:rPr lang="cs-CZ" dirty="0" smtClean="0"/>
              <a:t>CZ - 586 01 JIHLAVA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err="1" smtClean="0"/>
              <a:t>Leipzig</a:t>
            </a:r>
            <a:r>
              <a:rPr lang="cs-CZ" dirty="0" smtClean="0"/>
              <a:t> </a:t>
            </a:r>
            <a:r>
              <a:rPr lang="cs-CZ" dirty="0" err="1" smtClean="0"/>
              <a:t>Tourismus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Marketing </a:t>
            </a:r>
            <a:r>
              <a:rPr lang="cs-CZ" dirty="0" err="1" smtClean="0"/>
              <a:t>GmbH</a:t>
            </a:r>
            <a:endParaRPr lang="cs-CZ" dirty="0" smtClean="0"/>
          </a:p>
          <a:p>
            <a:pPr>
              <a:buNone/>
            </a:pPr>
            <a:r>
              <a:rPr lang="cs-CZ" dirty="0" err="1" smtClean="0"/>
              <a:t>Katharinenstraße</a:t>
            </a:r>
            <a:r>
              <a:rPr lang="cs-CZ" dirty="0" smtClean="0"/>
              <a:t> 8				</a:t>
            </a:r>
          </a:p>
          <a:p>
            <a:pPr>
              <a:buNone/>
            </a:pPr>
            <a:r>
              <a:rPr lang="cs-CZ" dirty="0" smtClean="0"/>
              <a:t> D - 04109 </a:t>
            </a:r>
            <a:r>
              <a:rPr lang="cs-CZ" dirty="0" err="1" smtClean="0"/>
              <a:t>Leipzig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pPr>
              <a:buNone/>
            </a:pPr>
            <a:r>
              <a:rPr lang="cs-CZ" dirty="0" err="1" smtClean="0"/>
              <a:t>Unterkunft</a:t>
            </a:r>
            <a:r>
              <a:rPr lang="cs-CZ" dirty="0" smtClean="0"/>
              <a:t> in </a:t>
            </a:r>
            <a:r>
              <a:rPr lang="cs-CZ" dirty="0" err="1" smtClean="0"/>
              <a:t>Leipzig</a:t>
            </a:r>
            <a:endParaRPr lang="cs-CZ" dirty="0" smtClean="0"/>
          </a:p>
          <a:p>
            <a:endParaRPr lang="cs-CZ" dirty="0" smtClean="0"/>
          </a:p>
          <a:p>
            <a:pPr>
              <a:buNone/>
            </a:pPr>
            <a:r>
              <a:rPr lang="cs-CZ" dirty="0" err="1" smtClean="0"/>
              <a:t>Sehr</a:t>
            </a:r>
            <a:r>
              <a:rPr lang="cs-CZ" dirty="0" smtClean="0"/>
              <a:t> </a:t>
            </a:r>
            <a:r>
              <a:rPr lang="cs-CZ" dirty="0" err="1" smtClean="0"/>
              <a:t>geehrte</a:t>
            </a:r>
            <a:r>
              <a:rPr lang="cs-CZ" dirty="0" smtClean="0"/>
              <a:t> </a:t>
            </a:r>
            <a:r>
              <a:rPr lang="cs-CZ" dirty="0" err="1" smtClean="0"/>
              <a:t>Damen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Herren</a:t>
            </a:r>
            <a:r>
              <a:rPr lang="cs-CZ" dirty="0" smtClean="0"/>
              <a:t>,</a:t>
            </a:r>
          </a:p>
          <a:p>
            <a:endParaRPr lang="cs-CZ" dirty="0" smtClean="0"/>
          </a:p>
          <a:p>
            <a:pPr>
              <a:buNone/>
            </a:pPr>
            <a:r>
              <a:rPr lang="cs-CZ" dirty="0" err="1" smtClean="0"/>
              <a:t>vielen</a:t>
            </a:r>
            <a:r>
              <a:rPr lang="cs-CZ" dirty="0" smtClean="0"/>
              <a:t> </a:t>
            </a:r>
            <a:r>
              <a:rPr lang="cs-CZ" dirty="0" err="1" smtClean="0"/>
              <a:t>Dank</a:t>
            </a:r>
            <a:r>
              <a:rPr lang="cs-CZ" dirty="0" smtClean="0"/>
              <a:t> </a:t>
            </a:r>
            <a:r>
              <a:rPr lang="cs-CZ" dirty="0" err="1" smtClean="0"/>
              <a:t>für</a:t>
            </a:r>
            <a:r>
              <a:rPr lang="cs-CZ" dirty="0" smtClean="0"/>
              <a:t> </a:t>
            </a:r>
            <a:r>
              <a:rPr lang="cs-CZ" dirty="0" err="1" smtClean="0"/>
              <a:t>Ihre</a:t>
            </a:r>
            <a:r>
              <a:rPr lang="cs-CZ" dirty="0" smtClean="0"/>
              <a:t> </a:t>
            </a:r>
            <a:r>
              <a:rPr lang="cs-CZ" dirty="0" err="1" smtClean="0"/>
              <a:t>Antwort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Preislisten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err="1" smtClean="0"/>
              <a:t>Wenn</a:t>
            </a:r>
            <a:r>
              <a:rPr lang="cs-CZ" dirty="0" smtClean="0"/>
              <a:t> es </a:t>
            </a:r>
            <a:r>
              <a:rPr lang="cs-CZ" dirty="0" err="1" smtClean="0"/>
              <a:t>möglich</a:t>
            </a:r>
            <a:r>
              <a:rPr lang="cs-CZ" dirty="0" smtClean="0"/>
              <a:t> </a:t>
            </a:r>
            <a:r>
              <a:rPr lang="cs-CZ" dirty="0" err="1" smtClean="0"/>
              <a:t>wäre</a:t>
            </a:r>
            <a:r>
              <a:rPr lang="cs-CZ" dirty="0" smtClean="0"/>
              <a:t>, </a:t>
            </a:r>
            <a:r>
              <a:rPr lang="cs-CZ" dirty="0" err="1" smtClean="0"/>
              <a:t>möchten</a:t>
            </a:r>
            <a:r>
              <a:rPr lang="cs-CZ" dirty="0" smtClean="0"/>
              <a:t> </a:t>
            </a:r>
            <a:r>
              <a:rPr lang="cs-CZ" dirty="0" err="1" smtClean="0"/>
              <a:t>wir</a:t>
            </a:r>
            <a:r>
              <a:rPr lang="cs-CZ" dirty="0" smtClean="0"/>
              <a:t> </a:t>
            </a:r>
            <a:r>
              <a:rPr lang="cs-CZ" dirty="0" err="1" smtClean="0"/>
              <a:t>bei</a:t>
            </a:r>
            <a:r>
              <a:rPr lang="cs-CZ" dirty="0" smtClean="0"/>
              <a:t> </a:t>
            </a:r>
            <a:r>
              <a:rPr lang="cs-CZ" dirty="0" err="1" smtClean="0"/>
              <a:t>Ihnen</a:t>
            </a:r>
            <a:r>
              <a:rPr lang="cs-CZ" dirty="0" smtClean="0"/>
              <a:t> 3 </a:t>
            </a:r>
            <a:r>
              <a:rPr lang="cs-CZ" dirty="0" err="1" smtClean="0"/>
              <a:t>Dreibettzimmer</a:t>
            </a:r>
            <a:r>
              <a:rPr lang="cs-CZ" dirty="0" smtClean="0"/>
              <a:t> in der Pension         </a:t>
            </a:r>
          </a:p>
          <a:p>
            <a:pPr>
              <a:buNone/>
            </a:pPr>
            <a:r>
              <a:rPr lang="cs-CZ" dirty="0" smtClean="0"/>
              <a:t>„</a:t>
            </a:r>
            <a:r>
              <a:rPr lang="cs-CZ" dirty="0" err="1" smtClean="0"/>
              <a:t>Waldeck</a:t>
            </a:r>
            <a:r>
              <a:rPr lang="cs-CZ" dirty="0" smtClean="0"/>
              <a:t>“ </a:t>
            </a:r>
            <a:r>
              <a:rPr lang="cs-CZ" dirty="0" err="1" smtClean="0"/>
              <a:t>buchen</a:t>
            </a:r>
            <a:r>
              <a:rPr lang="cs-CZ" dirty="0" smtClean="0"/>
              <a:t>. </a:t>
            </a:r>
            <a:r>
              <a:rPr lang="cs-CZ" dirty="0" err="1" smtClean="0"/>
              <a:t>Wir</a:t>
            </a:r>
            <a:r>
              <a:rPr lang="cs-CZ" dirty="0" smtClean="0"/>
              <a:t> </a:t>
            </a:r>
            <a:r>
              <a:rPr lang="cs-CZ" dirty="0" err="1" smtClean="0"/>
              <a:t>würden</a:t>
            </a:r>
            <a:r>
              <a:rPr lang="cs-CZ" dirty="0" smtClean="0"/>
              <a:t> </a:t>
            </a:r>
            <a:r>
              <a:rPr lang="cs-CZ" dirty="0" err="1" smtClean="0"/>
              <a:t>am</a:t>
            </a:r>
            <a:r>
              <a:rPr lang="cs-CZ" dirty="0" smtClean="0"/>
              <a:t> 13.3.2013 </a:t>
            </a:r>
            <a:r>
              <a:rPr lang="cs-CZ" dirty="0" err="1" smtClean="0"/>
              <a:t>kommen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bis 15.3.2013 </a:t>
            </a:r>
            <a:r>
              <a:rPr lang="cs-CZ" dirty="0" err="1" smtClean="0"/>
              <a:t>bleiben</a:t>
            </a:r>
            <a:r>
              <a:rPr lang="cs-CZ" dirty="0" smtClean="0"/>
              <a:t>.     </a:t>
            </a:r>
          </a:p>
          <a:p>
            <a:pPr>
              <a:buNone/>
            </a:pPr>
            <a:r>
              <a:rPr lang="cs-CZ" dirty="0" err="1" smtClean="0"/>
              <a:t>Könnten</a:t>
            </a:r>
            <a:r>
              <a:rPr lang="cs-CZ" dirty="0" smtClean="0"/>
              <a:t>  </a:t>
            </a:r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uns</a:t>
            </a:r>
            <a:r>
              <a:rPr lang="cs-CZ" dirty="0" smtClean="0"/>
              <a:t> </a:t>
            </a:r>
            <a:r>
              <a:rPr lang="cs-CZ" dirty="0" err="1" smtClean="0"/>
              <a:t>bitte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Bestätigung</a:t>
            </a:r>
            <a:r>
              <a:rPr lang="cs-CZ" dirty="0" smtClean="0"/>
              <a:t> </a:t>
            </a:r>
            <a:r>
              <a:rPr lang="cs-CZ" dirty="0" err="1" smtClean="0"/>
              <a:t>unserer</a:t>
            </a:r>
            <a:r>
              <a:rPr lang="cs-CZ" dirty="0" smtClean="0"/>
              <a:t> </a:t>
            </a:r>
            <a:r>
              <a:rPr lang="cs-CZ" dirty="0" err="1" smtClean="0"/>
              <a:t>Zimmerreserveirung</a:t>
            </a:r>
            <a:r>
              <a:rPr lang="cs-CZ" dirty="0" smtClean="0"/>
              <a:t> </a:t>
            </a:r>
            <a:r>
              <a:rPr lang="cs-CZ" dirty="0" err="1" smtClean="0"/>
              <a:t>zusenden</a:t>
            </a:r>
            <a:r>
              <a:rPr lang="cs-CZ" dirty="0" smtClean="0"/>
              <a:t>?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err="1" smtClean="0"/>
              <a:t>Wir</a:t>
            </a:r>
            <a:r>
              <a:rPr lang="cs-CZ" dirty="0" smtClean="0"/>
              <a:t> </a:t>
            </a:r>
            <a:r>
              <a:rPr lang="cs-CZ" dirty="0" err="1" smtClean="0"/>
              <a:t>danken</a:t>
            </a:r>
            <a:r>
              <a:rPr lang="cs-CZ" dirty="0" smtClean="0"/>
              <a:t> </a:t>
            </a:r>
            <a:r>
              <a:rPr lang="cs-CZ" dirty="0" err="1" smtClean="0"/>
              <a:t>für</a:t>
            </a:r>
            <a:r>
              <a:rPr lang="cs-CZ" dirty="0" smtClean="0"/>
              <a:t> </a:t>
            </a:r>
            <a:r>
              <a:rPr lang="cs-CZ" dirty="0" err="1" smtClean="0"/>
              <a:t>Ihr</a:t>
            </a:r>
            <a:r>
              <a:rPr lang="cs-CZ" dirty="0" smtClean="0"/>
              <a:t> </a:t>
            </a:r>
            <a:r>
              <a:rPr lang="cs-CZ" dirty="0" err="1" smtClean="0"/>
              <a:t>Entgegenkommen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pPr>
              <a:buNone/>
            </a:pPr>
            <a:r>
              <a:rPr lang="cs-CZ" dirty="0" err="1" smtClean="0"/>
              <a:t>Mit</a:t>
            </a:r>
            <a:r>
              <a:rPr lang="cs-CZ" dirty="0" smtClean="0"/>
              <a:t> </a:t>
            </a:r>
            <a:r>
              <a:rPr lang="cs-CZ" dirty="0" err="1" smtClean="0"/>
              <a:t>freundlichen</a:t>
            </a:r>
            <a:r>
              <a:rPr lang="cs-CZ" dirty="0" smtClean="0"/>
              <a:t> </a:t>
            </a:r>
            <a:r>
              <a:rPr lang="cs-CZ" dirty="0" err="1" smtClean="0"/>
              <a:t>Grüßen</a:t>
            </a:r>
            <a:endParaRPr lang="cs-CZ" dirty="0" smtClean="0"/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Jana Kopecká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z="4000" dirty="0" err="1" smtClean="0">
                <a:solidFill>
                  <a:schemeClr val="bg1"/>
                </a:solidFill>
                <a:latin typeface="Century Gothic" pitchFamily="34" charset="0"/>
              </a:rPr>
              <a:t>Wie</a:t>
            </a:r>
            <a:r>
              <a:rPr lang="cs-CZ" sz="4000" dirty="0" smtClean="0">
                <a:solidFill>
                  <a:schemeClr val="bg1"/>
                </a:solidFill>
                <a:latin typeface="Century Gothic" pitchFamily="34" charset="0"/>
              </a:rPr>
              <a:t> </a:t>
            </a:r>
            <a:r>
              <a:rPr lang="cs-CZ" sz="4000" dirty="0" err="1" smtClean="0">
                <a:solidFill>
                  <a:schemeClr val="bg1"/>
                </a:solidFill>
                <a:latin typeface="Century Gothic" pitchFamily="34" charset="0"/>
              </a:rPr>
              <a:t>schreibt</a:t>
            </a:r>
            <a:r>
              <a:rPr lang="cs-CZ" sz="4000" dirty="0" smtClean="0">
                <a:solidFill>
                  <a:schemeClr val="bg1"/>
                </a:solidFill>
                <a:latin typeface="Century Gothic" pitchFamily="34" charset="0"/>
              </a:rPr>
              <a:t> man  </a:t>
            </a:r>
            <a:r>
              <a:rPr lang="cs-CZ" sz="4000" dirty="0" err="1" smtClean="0">
                <a:solidFill>
                  <a:schemeClr val="bg1"/>
                </a:solidFill>
                <a:latin typeface="Century Gothic" pitchFamily="34" charset="0"/>
              </a:rPr>
              <a:t>das</a:t>
            </a:r>
            <a:r>
              <a:rPr lang="cs-CZ" sz="4000" dirty="0" smtClean="0">
                <a:solidFill>
                  <a:schemeClr val="bg1"/>
                </a:solidFill>
                <a:latin typeface="Century Gothic" pitchFamily="34" charset="0"/>
              </a:rPr>
              <a:t> Datum ?</a:t>
            </a:r>
            <a:endParaRPr lang="cs-CZ" sz="4000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endParaRPr lang="cs-CZ" dirty="0" smtClean="0"/>
          </a:p>
          <a:p>
            <a:pPr>
              <a:buNone/>
            </a:pPr>
            <a:r>
              <a:rPr lang="cs-CZ" sz="5900" b="1" dirty="0" err="1" smtClean="0">
                <a:solidFill>
                  <a:schemeClr val="accent1">
                    <a:lumMod val="75000"/>
                  </a:schemeClr>
                </a:solidFill>
                <a:latin typeface="Century Gothic" pitchFamily="34" charset="0"/>
              </a:rPr>
              <a:t>Das</a:t>
            </a:r>
            <a:r>
              <a:rPr lang="cs-CZ" sz="5900" b="1" dirty="0" smtClean="0">
                <a:solidFill>
                  <a:schemeClr val="accent1">
                    <a:lumMod val="75000"/>
                  </a:schemeClr>
                </a:solidFill>
                <a:latin typeface="Century Gothic" pitchFamily="34" charset="0"/>
              </a:rPr>
              <a:t> Datum </a:t>
            </a:r>
            <a:r>
              <a:rPr lang="cs-CZ" sz="5900" b="1" dirty="0" err="1" smtClean="0">
                <a:solidFill>
                  <a:schemeClr val="accent1">
                    <a:lumMod val="75000"/>
                  </a:schemeClr>
                </a:solidFill>
                <a:latin typeface="Century Gothic" pitchFamily="34" charset="0"/>
              </a:rPr>
              <a:t>steht</a:t>
            </a:r>
            <a:endParaRPr lang="cs-CZ" sz="5900" b="1" dirty="0" smtClean="0">
              <a:solidFill>
                <a:schemeClr val="accent1">
                  <a:lumMod val="75000"/>
                </a:schemeClr>
              </a:solidFill>
              <a:latin typeface="Century Gothic" pitchFamily="34" charset="0"/>
            </a:endParaRPr>
          </a:p>
          <a:p>
            <a:pPr>
              <a:buNone/>
            </a:pPr>
            <a:endParaRPr lang="cs-CZ" dirty="0" smtClean="0"/>
          </a:p>
          <a:p>
            <a:r>
              <a:rPr lang="de-DE" sz="4200" dirty="0" smtClean="0">
                <a:latin typeface="Century Gothic" pitchFamily="34" charset="0"/>
              </a:rPr>
              <a:t>auf der </a:t>
            </a:r>
            <a:r>
              <a:rPr lang="de-DE" sz="4200" u="sng" dirty="0" smtClean="0">
                <a:latin typeface="Century Gothic" pitchFamily="34" charset="0"/>
              </a:rPr>
              <a:t>rechten</a:t>
            </a:r>
            <a:r>
              <a:rPr lang="de-DE" sz="4200" dirty="0" smtClean="0">
                <a:latin typeface="Century Gothic" pitchFamily="34" charset="0"/>
              </a:rPr>
              <a:t> Seite des Brief</a:t>
            </a:r>
            <a:r>
              <a:rPr lang="cs-CZ" sz="4200" dirty="0" smtClean="0">
                <a:latin typeface="Century Gothic" pitchFamily="34" charset="0"/>
              </a:rPr>
              <a:t>e</a:t>
            </a:r>
            <a:r>
              <a:rPr lang="de-DE" sz="4200" dirty="0" smtClean="0">
                <a:latin typeface="Century Gothic" pitchFamily="34" charset="0"/>
              </a:rPr>
              <a:t>s</a:t>
            </a:r>
            <a:endParaRPr lang="cs-CZ" sz="4200" dirty="0" smtClean="0">
              <a:latin typeface="Century Gothic" pitchFamily="34" charset="0"/>
            </a:endParaRPr>
          </a:p>
          <a:p>
            <a:r>
              <a:rPr lang="de-DE" sz="4200" u="sng" dirty="0" smtClean="0">
                <a:latin typeface="Century Gothic" pitchFamily="34" charset="0"/>
              </a:rPr>
              <a:t>zwischen</a:t>
            </a:r>
            <a:r>
              <a:rPr lang="de-DE" sz="4200" dirty="0" smtClean="0">
                <a:latin typeface="Century Gothic" pitchFamily="34" charset="0"/>
              </a:rPr>
              <a:t> Betreff und Anrede</a:t>
            </a:r>
            <a:r>
              <a:rPr lang="cs-CZ" sz="4200" dirty="0" smtClean="0">
                <a:latin typeface="Century Gothic" pitchFamily="34" charset="0"/>
              </a:rPr>
              <a:t> </a:t>
            </a:r>
            <a:r>
              <a:rPr lang="cs-CZ" sz="4200" dirty="0" smtClean="0">
                <a:solidFill>
                  <a:srgbClr val="FF0000"/>
                </a:solidFill>
                <a:latin typeface="Century Gothic" pitchFamily="34" charset="0"/>
              </a:rPr>
              <a:t>oder</a:t>
            </a:r>
          </a:p>
          <a:p>
            <a:pPr>
              <a:buNone/>
            </a:pPr>
            <a:r>
              <a:rPr lang="cs-CZ" sz="4200" dirty="0" smtClean="0">
                <a:latin typeface="Century Gothic" pitchFamily="34" charset="0"/>
              </a:rPr>
              <a:t>	</a:t>
            </a:r>
            <a:r>
              <a:rPr lang="de-DE" sz="4200" u="sng" dirty="0" smtClean="0">
                <a:latin typeface="Century Gothic" pitchFamily="34" charset="0"/>
              </a:rPr>
              <a:t>vor</a:t>
            </a:r>
            <a:r>
              <a:rPr lang="de-DE" sz="4200" dirty="0" smtClean="0">
                <a:latin typeface="Century Gothic" pitchFamily="34" charset="0"/>
              </a:rPr>
              <a:t> dem</a:t>
            </a:r>
            <a:r>
              <a:rPr lang="cs-CZ" sz="4200" dirty="0" smtClean="0">
                <a:latin typeface="Century Gothic" pitchFamily="34" charset="0"/>
              </a:rPr>
              <a:t> </a:t>
            </a:r>
            <a:r>
              <a:rPr lang="de-DE" sz="4200" dirty="0" smtClean="0">
                <a:latin typeface="Century Gothic" pitchFamily="34" charset="0"/>
              </a:rPr>
              <a:t>Betreff</a:t>
            </a:r>
            <a:r>
              <a:rPr lang="cs-CZ" sz="4200" dirty="0" smtClean="0">
                <a:latin typeface="Century Gothic" pitchFamily="34" charset="0"/>
              </a:rPr>
              <a:t> </a:t>
            </a:r>
            <a:r>
              <a:rPr lang="cs-CZ" sz="4200" dirty="0" smtClean="0">
                <a:solidFill>
                  <a:srgbClr val="FF0000"/>
                </a:solidFill>
                <a:latin typeface="Century Gothic" pitchFamily="34" charset="0"/>
              </a:rPr>
              <a:t>oder</a:t>
            </a:r>
          </a:p>
          <a:p>
            <a:pPr>
              <a:buNone/>
            </a:pPr>
            <a:r>
              <a:rPr lang="cs-CZ" sz="4200" dirty="0" smtClean="0">
                <a:latin typeface="Century Gothic" pitchFamily="34" charset="0"/>
              </a:rPr>
              <a:t>	</a:t>
            </a:r>
            <a:r>
              <a:rPr lang="de-DE" sz="4200" dirty="0" smtClean="0">
                <a:latin typeface="Century Gothic" pitchFamily="34" charset="0"/>
              </a:rPr>
              <a:t>a</a:t>
            </a:r>
            <a:r>
              <a:rPr lang="de-DE" sz="4500" dirty="0" smtClean="0">
                <a:latin typeface="Century Gothic" pitchFamily="34" charset="0"/>
              </a:rPr>
              <a:t>m oberen Rand</a:t>
            </a:r>
            <a:endParaRPr lang="cs-CZ" sz="4500" dirty="0" smtClean="0">
              <a:latin typeface="Century Gothic" pitchFamily="34" charset="0"/>
            </a:endParaRP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r>
              <a:rPr lang="cs-CZ" sz="3800" dirty="0" smtClean="0">
                <a:latin typeface="Century Gothic" pitchFamily="34" charset="0"/>
              </a:rPr>
              <a:t>	……………………………………….	</a:t>
            </a:r>
            <a:r>
              <a:rPr lang="cs-CZ" sz="4200" dirty="0" smtClean="0">
                <a:latin typeface="Century Gothic" pitchFamily="34" charset="0"/>
              </a:rPr>
              <a:t>Berlin, 15. </a:t>
            </a:r>
            <a:r>
              <a:rPr lang="cs-CZ" sz="4200" dirty="0" err="1" smtClean="0">
                <a:latin typeface="Century Gothic" pitchFamily="34" charset="0"/>
              </a:rPr>
              <a:t>März</a:t>
            </a:r>
            <a:r>
              <a:rPr lang="cs-CZ" sz="4200" dirty="0" smtClean="0">
                <a:latin typeface="Century Gothic" pitchFamily="34" charset="0"/>
              </a:rPr>
              <a:t> 2013</a:t>
            </a:r>
          </a:p>
          <a:p>
            <a:pPr lvl="1">
              <a:buFont typeface="Wingdings" pitchFamily="2" charset="2"/>
              <a:buChar char="Ø"/>
            </a:pPr>
            <a:r>
              <a:rPr lang="cs-CZ" sz="3800" dirty="0" smtClean="0">
                <a:latin typeface="Century Gothic" pitchFamily="34" charset="0"/>
              </a:rPr>
              <a:t>	……………………………………….   </a:t>
            </a:r>
            <a:r>
              <a:rPr lang="cs-CZ" sz="4200" dirty="0" smtClean="0">
                <a:latin typeface="Century Gothic" pitchFamily="34" charset="0"/>
              </a:rPr>
              <a:t>Berlin, 15.03.2013</a:t>
            </a:r>
          </a:p>
          <a:p>
            <a:pPr lvl="1">
              <a:buFont typeface="Wingdings" pitchFamily="2" charset="2"/>
              <a:buChar char="Ø"/>
            </a:pPr>
            <a:r>
              <a:rPr lang="cs-CZ" sz="3800" dirty="0" smtClean="0">
                <a:latin typeface="Century Gothic" pitchFamily="34" charset="0"/>
              </a:rPr>
              <a:t>	……………………………………….	</a:t>
            </a:r>
            <a:r>
              <a:rPr lang="cs-CZ" sz="4200" dirty="0" smtClean="0">
                <a:latin typeface="Century Gothic" pitchFamily="34" charset="0"/>
              </a:rPr>
              <a:t>2013-03-15</a:t>
            </a:r>
          </a:p>
          <a:p>
            <a:pPr lvl="1">
              <a:buFont typeface="Wingdings" pitchFamily="2" charset="2"/>
              <a:buChar char="Ø"/>
            </a:pPr>
            <a:r>
              <a:rPr lang="cs-CZ" sz="4200" dirty="0" smtClean="0">
                <a:latin typeface="Century Gothic" pitchFamily="34" charset="0"/>
              </a:rPr>
              <a:t>	…………………………………...  15.03.2010 </a:t>
            </a:r>
          </a:p>
          <a:p>
            <a:endParaRPr lang="cs-CZ" dirty="0" smtClean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75000"/>
            </a:schemeClr>
          </a:solidFill>
        </p:spPr>
        <p:txBody>
          <a:bodyPr/>
          <a:lstStyle/>
          <a:p>
            <a:r>
              <a:rPr lang="cs-CZ" dirty="0" err="1" smtClean="0">
                <a:solidFill>
                  <a:schemeClr val="bg1"/>
                </a:solidFill>
                <a:latin typeface="Century Gothic" pitchFamily="34" charset="0"/>
              </a:rPr>
              <a:t>Betreff</a:t>
            </a:r>
            <a:endParaRPr lang="cs-CZ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dirty="0" smtClean="0"/>
          </a:p>
          <a:p>
            <a:r>
              <a:rPr lang="cs-CZ" sz="2600" dirty="0" err="1" smtClean="0">
                <a:latin typeface="Century Gothic" pitchFamily="34" charset="0"/>
              </a:rPr>
              <a:t>bezeichnet</a:t>
            </a:r>
            <a:r>
              <a:rPr lang="cs-CZ" sz="2600" dirty="0" smtClean="0">
                <a:latin typeface="Century Gothic" pitchFamily="34" charset="0"/>
              </a:rPr>
              <a:t> </a:t>
            </a:r>
            <a:r>
              <a:rPr lang="cs-CZ" sz="2600" dirty="0" err="1" smtClean="0">
                <a:latin typeface="Century Gothic" pitchFamily="34" charset="0"/>
              </a:rPr>
              <a:t>das</a:t>
            </a:r>
            <a:r>
              <a:rPr lang="cs-CZ" sz="2600" dirty="0" smtClean="0">
                <a:latin typeface="Century Gothic" pitchFamily="34" charset="0"/>
              </a:rPr>
              <a:t> </a:t>
            </a:r>
            <a:r>
              <a:rPr lang="cs-CZ" sz="2600" dirty="0" err="1" smtClean="0">
                <a:latin typeface="Century Gothic" pitchFamily="34" charset="0"/>
              </a:rPr>
              <a:t>Thema</a:t>
            </a:r>
            <a:r>
              <a:rPr lang="cs-CZ" sz="2600" dirty="0" smtClean="0">
                <a:latin typeface="Century Gothic" pitchFamily="34" charset="0"/>
              </a:rPr>
              <a:t> des </a:t>
            </a:r>
            <a:r>
              <a:rPr lang="cs-CZ" sz="2600" dirty="0" err="1" smtClean="0">
                <a:latin typeface="Century Gothic" pitchFamily="34" charset="0"/>
              </a:rPr>
              <a:t>Briefes</a:t>
            </a:r>
            <a:endParaRPr lang="cs-CZ" sz="2600" dirty="0" smtClean="0">
              <a:latin typeface="Century Gothic" pitchFamily="34" charset="0"/>
            </a:endParaRPr>
          </a:p>
          <a:p>
            <a:r>
              <a:rPr lang="cs-CZ" sz="2600" dirty="0" smtClean="0">
                <a:latin typeface="Century Gothic" pitchFamily="34" charset="0"/>
              </a:rPr>
              <a:t>kurz, </a:t>
            </a:r>
            <a:r>
              <a:rPr lang="cs-CZ" sz="2600" dirty="0" err="1" smtClean="0">
                <a:latin typeface="Century Gothic" pitchFamily="34" charset="0"/>
              </a:rPr>
              <a:t>prägnant</a:t>
            </a:r>
            <a:r>
              <a:rPr lang="cs-CZ" sz="2600" dirty="0" smtClean="0">
                <a:latin typeface="Century Gothic" pitchFamily="34" charset="0"/>
              </a:rPr>
              <a:t> in </a:t>
            </a:r>
            <a:r>
              <a:rPr lang="cs-CZ" sz="2600" dirty="0" err="1" smtClean="0">
                <a:latin typeface="Century Gothic" pitchFamily="34" charset="0"/>
              </a:rPr>
              <a:t>einer</a:t>
            </a:r>
            <a:r>
              <a:rPr lang="cs-CZ" sz="2600" dirty="0" smtClean="0">
                <a:latin typeface="Century Gothic" pitchFamily="34" charset="0"/>
              </a:rPr>
              <a:t> </a:t>
            </a:r>
            <a:r>
              <a:rPr lang="cs-CZ" sz="2600" dirty="0" err="1" smtClean="0">
                <a:latin typeface="Century Gothic" pitchFamily="34" charset="0"/>
              </a:rPr>
              <a:t>Wortgruppe</a:t>
            </a:r>
            <a:r>
              <a:rPr lang="cs-CZ" sz="2600" dirty="0" smtClean="0">
                <a:latin typeface="Century Gothic" pitchFamily="34" charset="0"/>
              </a:rPr>
              <a:t> </a:t>
            </a:r>
            <a:r>
              <a:rPr lang="cs-CZ" sz="2600" dirty="0" err="1" smtClean="0">
                <a:latin typeface="Century Gothic" pitchFamily="34" charset="0"/>
              </a:rPr>
              <a:t>formuliert</a:t>
            </a:r>
            <a:endParaRPr lang="cs-CZ" sz="2600" dirty="0" smtClean="0">
              <a:latin typeface="Century Gothic" pitchFamily="34" charset="0"/>
            </a:endParaRPr>
          </a:p>
          <a:p>
            <a:pPr>
              <a:buNone/>
            </a:pPr>
            <a:r>
              <a:rPr lang="cs-CZ" sz="2600" dirty="0" smtClean="0">
                <a:latin typeface="Century Gothic" pitchFamily="34" charset="0"/>
              </a:rPr>
              <a:t>    </a:t>
            </a:r>
            <a:r>
              <a:rPr lang="cs-CZ" sz="2600" dirty="0" err="1" smtClean="0">
                <a:latin typeface="Century Gothic" pitchFamily="34" charset="0"/>
              </a:rPr>
              <a:t>Unterkunft</a:t>
            </a:r>
            <a:r>
              <a:rPr lang="cs-CZ" sz="2600" dirty="0" smtClean="0">
                <a:latin typeface="Century Gothic" pitchFamily="34" charset="0"/>
              </a:rPr>
              <a:t> in Berlin, </a:t>
            </a:r>
            <a:r>
              <a:rPr lang="cs-CZ" sz="2600" dirty="0" err="1" smtClean="0">
                <a:latin typeface="Century Gothic" pitchFamily="34" charset="0"/>
              </a:rPr>
              <a:t>Besuch</a:t>
            </a:r>
            <a:r>
              <a:rPr lang="cs-CZ" sz="2600" dirty="0" smtClean="0">
                <a:latin typeface="Century Gothic" pitchFamily="34" charset="0"/>
              </a:rPr>
              <a:t> in </a:t>
            </a:r>
            <a:r>
              <a:rPr lang="cs-CZ" sz="2600" dirty="0" err="1" smtClean="0">
                <a:latin typeface="Century Gothic" pitchFamily="34" charset="0"/>
              </a:rPr>
              <a:t>Prag</a:t>
            </a:r>
            <a:endParaRPr lang="cs-CZ" sz="2600" dirty="0" smtClean="0">
              <a:latin typeface="Century Gothic" pitchFamily="34" charset="0"/>
            </a:endParaRPr>
          </a:p>
          <a:p>
            <a:r>
              <a:rPr lang="cs-CZ" sz="2600" dirty="0" err="1" smtClean="0">
                <a:latin typeface="Century Gothic" pitchFamily="34" charset="0"/>
              </a:rPr>
              <a:t>das</a:t>
            </a:r>
            <a:r>
              <a:rPr lang="de-DE" sz="2600" dirty="0" smtClean="0">
                <a:latin typeface="Century Gothic" pitchFamily="34" charset="0"/>
              </a:rPr>
              <a:t> Wort</a:t>
            </a:r>
            <a:r>
              <a:rPr lang="de-DE" sz="2600" b="1" dirty="0" smtClean="0">
                <a:latin typeface="Century Gothic" pitchFamily="34" charset="0"/>
              </a:rPr>
              <a:t> "Betreff„ </a:t>
            </a:r>
            <a:r>
              <a:rPr lang="cs-CZ" sz="2600" dirty="0" err="1" smtClean="0">
                <a:latin typeface="Century Gothic" pitchFamily="34" charset="0"/>
              </a:rPr>
              <a:t>wird</a:t>
            </a:r>
            <a:r>
              <a:rPr lang="de-DE" sz="2600" dirty="0" smtClean="0">
                <a:latin typeface="Century Gothic" pitchFamily="34" charset="0"/>
              </a:rPr>
              <a:t> heute nicht mehr</a:t>
            </a:r>
            <a:endParaRPr lang="cs-CZ" sz="2600" dirty="0" smtClean="0">
              <a:latin typeface="Century Gothic" pitchFamily="34" charset="0"/>
            </a:endParaRPr>
          </a:p>
          <a:p>
            <a:pPr>
              <a:buNone/>
            </a:pPr>
            <a:r>
              <a:rPr lang="cs-CZ" sz="2600" dirty="0" smtClean="0">
                <a:latin typeface="Century Gothic" pitchFamily="34" charset="0"/>
              </a:rPr>
              <a:t>    </a:t>
            </a:r>
            <a:r>
              <a:rPr lang="de-DE" sz="2600" dirty="0" smtClean="0">
                <a:latin typeface="Century Gothic" pitchFamily="34" charset="0"/>
              </a:rPr>
              <a:t>verwendet.</a:t>
            </a:r>
          </a:p>
          <a:p>
            <a:r>
              <a:rPr lang="cs-CZ" sz="2600" dirty="0" err="1" smtClean="0">
                <a:latin typeface="Century Gothic" pitchFamily="34" charset="0"/>
              </a:rPr>
              <a:t>kein</a:t>
            </a:r>
            <a:r>
              <a:rPr lang="cs-CZ" sz="2600" dirty="0" smtClean="0">
                <a:latin typeface="Century Gothic" pitchFamily="34" charset="0"/>
              </a:rPr>
              <a:t> </a:t>
            </a:r>
            <a:r>
              <a:rPr lang="cs-CZ" sz="2600" dirty="0" err="1" smtClean="0">
                <a:latin typeface="Century Gothic" pitchFamily="34" charset="0"/>
              </a:rPr>
              <a:t>Satzzeichen</a:t>
            </a:r>
            <a:r>
              <a:rPr lang="cs-CZ" sz="2600" dirty="0" smtClean="0">
                <a:latin typeface="Century Gothic" pitchFamily="34" charset="0"/>
              </a:rPr>
              <a:t> </a:t>
            </a:r>
            <a:r>
              <a:rPr lang="cs-CZ" sz="2600" dirty="0" err="1" smtClean="0">
                <a:latin typeface="Century Gothic" pitchFamily="34" charset="0"/>
              </a:rPr>
              <a:t>am</a:t>
            </a:r>
            <a:r>
              <a:rPr lang="cs-CZ" sz="2600" dirty="0" smtClean="0">
                <a:latin typeface="Century Gothic" pitchFamily="34" charset="0"/>
              </a:rPr>
              <a:t> </a:t>
            </a:r>
            <a:r>
              <a:rPr lang="cs-CZ" sz="2600" dirty="0" err="1" smtClean="0">
                <a:latin typeface="Century Gothic" pitchFamily="34" charset="0"/>
              </a:rPr>
              <a:t>Ende</a:t>
            </a:r>
            <a:endParaRPr lang="de-DE" sz="2600" dirty="0" smtClean="0">
              <a:latin typeface="Century Gothic" pitchFamily="34" charset="0"/>
            </a:endParaRP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75000"/>
            </a:schemeClr>
          </a:solidFill>
        </p:spPr>
        <p:txBody>
          <a:bodyPr>
            <a:normAutofit fontScale="90000"/>
          </a:bodyPr>
          <a:lstStyle/>
          <a:p>
            <a:r>
              <a:rPr lang="cs-CZ" dirty="0" err="1" smtClean="0">
                <a:solidFill>
                  <a:schemeClr val="bg1"/>
                </a:solidFill>
                <a:latin typeface="Century Gothic" pitchFamily="34" charset="0"/>
              </a:rPr>
              <a:t>Wie</a:t>
            </a:r>
            <a:r>
              <a:rPr lang="cs-CZ" dirty="0" smtClean="0">
                <a:solidFill>
                  <a:schemeClr val="bg1"/>
                </a:solidFill>
                <a:latin typeface="Century Gothic" pitchFamily="34" charset="0"/>
              </a:rPr>
              <a:t> </a:t>
            </a:r>
            <a:r>
              <a:rPr lang="cs-CZ" dirty="0" err="1" smtClean="0">
                <a:solidFill>
                  <a:schemeClr val="bg1"/>
                </a:solidFill>
                <a:latin typeface="Century Gothic" pitchFamily="34" charset="0"/>
              </a:rPr>
              <a:t>schreibt</a:t>
            </a:r>
            <a:r>
              <a:rPr lang="cs-CZ" dirty="0" smtClean="0">
                <a:solidFill>
                  <a:schemeClr val="bg1"/>
                </a:solidFill>
                <a:latin typeface="Century Gothic" pitchFamily="34" charset="0"/>
              </a:rPr>
              <a:t> man </a:t>
            </a:r>
            <a:r>
              <a:rPr lang="cs-CZ" dirty="0" err="1" smtClean="0">
                <a:solidFill>
                  <a:schemeClr val="bg1"/>
                </a:solidFill>
                <a:latin typeface="Century Gothic" pitchFamily="34" charset="0"/>
              </a:rPr>
              <a:t>die</a:t>
            </a:r>
            <a:r>
              <a:rPr lang="cs-CZ" dirty="0" smtClean="0">
                <a:solidFill>
                  <a:schemeClr val="bg1"/>
                </a:solidFill>
                <a:latin typeface="Century Gothic" pitchFamily="34" charset="0"/>
              </a:rPr>
              <a:t> </a:t>
            </a:r>
            <a:r>
              <a:rPr lang="cs-CZ" dirty="0" err="1" smtClean="0">
                <a:solidFill>
                  <a:schemeClr val="bg1"/>
                </a:solidFill>
                <a:latin typeface="Century Gothic" pitchFamily="34" charset="0"/>
              </a:rPr>
              <a:t>Anrede</a:t>
            </a:r>
            <a:r>
              <a:rPr lang="cs-CZ" dirty="0" smtClean="0">
                <a:solidFill>
                  <a:schemeClr val="bg1"/>
                </a:solidFill>
                <a:latin typeface="Century Gothic" pitchFamily="34" charset="0"/>
              </a:rPr>
              <a:t> ?</a:t>
            </a:r>
            <a:endParaRPr lang="cs-CZ" dirty="0">
              <a:latin typeface="Century Gothic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00034" y="1533465"/>
            <a:ext cx="7858180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err="1" smtClean="0">
                <a:latin typeface="Century Gothic" pitchFamily="34" charset="0"/>
              </a:rPr>
              <a:t>Empfänger</a:t>
            </a:r>
            <a:r>
              <a:rPr lang="cs-CZ" sz="2000" dirty="0" smtClean="0">
                <a:latin typeface="Century Gothic" pitchFamily="34" charset="0"/>
              </a:rPr>
              <a:t> </a:t>
            </a:r>
            <a:r>
              <a:rPr lang="cs-CZ" sz="2000" dirty="0" err="1" smtClean="0">
                <a:latin typeface="Century Gothic" pitchFamily="34" charset="0"/>
              </a:rPr>
              <a:t>unbekannt</a:t>
            </a:r>
            <a:endParaRPr lang="cs-CZ" sz="2000" dirty="0" smtClean="0">
              <a:latin typeface="Century Gothic" pitchFamily="34" charset="0"/>
            </a:endParaRPr>
          </a:p>
          <a:p>
            <a:endParaRPr lang="cs-CZ" sz="2000" b="1" dirty="0" smtClean="0">
              <a:latin typeface="Century Gothic" pitchFamily="34" charset="0"/>
            </a:endParaRPr>
          </a:p>
          <a:p>
            <a:pPr lvl="2">
              <a:buFont typeface="Arial" pitchFamily="34" charset="0"/>
              <a:buChar char="•"/>
            </a:pPr>
            <a:r>
              <a:rPr lang="cs-CZ" sz="2400" b="1" dirty="0" smtClean="0">
                <a:latin typeface="Century Gothic" pitchFamily="34" charset="0"/>
              </a:rPr>
              <a:t>    </a:t>
            </a:r>
            <a:r>
              <a:rPr lang="cs-CZ" sz="2400" b="1" i="1" dirty="0" err="1" smtClean="0">
                <a:latin typeface="Century Gothic" pitchFamily="34" charset="0"/>
              </a:rPr>
              <a:t>Sehr</a:t>
            </a:r>
            <a:r>
              <a:rPr lang="cs-CZ" sz="2400" b="1" i="1" dirty="0" smtClean="0">
                <a:latin typeface="Century Gothic" pitchFamily="34" charset="0"/>
              </a:rPr>
              <a:t> </a:t>
            </a:r>
            <a:r>
              <a:rPr lang="cs-CZ" sz="2400" b="1" i="1" dirty="0" err="1" smtClean="0">
                <a:latin typeface="Century Gothic" pitchFamily="34" charset="0"/>
              </a:rPr>
              <a:t>geehrte</a:t>
            </a:r>
            <a:r>
              <a:rPr lang="cs-CZ" sz="2400" b="1" i="1" dirty="0" smtClean="0">
                <a:latin typeface="Century Gothic" pitchFamily="34" charset="0"/>
              </a:rPr>
              <a:t> </a:t>
            </a:r>
            <a:r>
              <a:rPr lang="cs-CZ" sz="2400" b="1" i="1" dirty="0" err="1" smtClean="0">
                <a:latin typeface="Century Gothic" pitchFamily="34" charset="0"/>
              </a:rPr>
              <a:t>Damen</a:t>
            </a:r>
            <a:r>
              <a:rPr lang="cs-CZ" sz="2400" b="1" i="1" dirty="0" smtClean="0">
                <a:latin typeface="Century Gothic" pitchFamily="34" charset="0"/>
              </a:rPr>
              <a:t> </a:t>
            </a:r>
            <a:r>
              <a:rPr lang="cs-CZ" sz="2400" b="1" i="1" dirty="0" err="1" smtClean="0">
                <a:latin typeface="Century Gothic" pitchFamily="34" charset="0"/>
              </a:rPr>
              <a:t>und</a:t>
            </a:r>
            <a:r>
              <a:rPr lang="cs-CZ" sz="2400" b="1" i="1" dirty="0" smtClean="0">
                <a:latin typeface="Century Gothic" pitchFamily="34" charset="0"/>
              </a:rPr>
              <a:t> </a:t>
            </a:r>
            <a:r>
              <a:rPr lang="cs-CZ" sz="2400" b="1" i="1" dirty="0" err="1" smtClean="0">
                <a:latin typeface="Century Gothic" pitchFamily="34" charset="0"/>
              </a:rPr>
              <a:t>Herren</a:t>
            </a:r>
            <a:r>
              <a:rPr lang="cs-CZ" sz="2400" b="1" i="1" dirty="0" smtClean="0">
                <a:latin typeface="Century Gothic" pitchFamily="34" charset="0"/>
              </a:rPr>
              <a:t>,</a:t>
            </a:r>
          </a:p>
          <a:p>
            <a:endParaRPr lang="cs-CZ" sz="2400" dirty="0" smtClean="0"/>
          </a:p>
          <a:p>
            <a:r>
              <a:rPr lang="cs-CZ" sz="2000" dirty="0" err="1" smtClean="0">
                <a:latin typeface="Century Gothic" pitchFamily="34" charset="0"/>
              </a:rPr>
              <a:t>Empfänger</a:t>
            </a:r>
            <a:r>
              <a:rPr lang="cs-CZ" sz="2000" dirty="0" smtClean="0">
                <a:latin typeface="Century Gothic" pitchFamily="34" charset="0"/>
              </a:rPr>
              <a:t> </a:t>
            </a:r>
            <a:r>
              <a:rPr lang="cs-CZ" sz="2000" dirty="0" err="1" smtClean="0">
                <a:latin typeface="Century Gothic" pitchFamily="34" charset="0"/>
              </a:rPr>
              <a:t>bekannt</a:t>
            </a:r>
            <a:endParaRPr lang="cs-CZ" sz="2000" dirty="0" smtClean="0">
              <a:latin typeface="Century Gothic" pitchFamily="34" charset="0"/>
            </a:endParaRPr>
          </a:p>
          <a:p>
            <a:endParaRPr lang="cs-CZ" sz="2000" b="1" dirty="0" smtClean="0">
              <a:latin typeface="Century Gothic" pitchFamily="34" charset="0"/>
            </a:endParaRPr>
          </a:p>
          <a:p>
            <a:pPr lvl="2">
              <a:buFont typeface="Arial" pitchFamily="34" charset="0"/>
              <a:buChar char="•"/>
            </a:pPr>
            <a:r>
              <a:rPr lang="cs-CZ" sz="2800" dirty="0" smtClean="0"/>
              <a:t>    </a:t>
            </a:r>
            <a:r>
              <a:rPr lang="cs-CZ" sz="2400" b="1" i="1" dirty="0" err="1" smtClean="0">
                <a:latin typeface="Century Gothic" pitchFamily="34" charset="0"/>
              </a:rPr>
              <a:t>Sehr</a:t>
            </a:r>
            <a:r>
              <a:rPr lang="cs-CZ" sz="2400" b="1" i="1" dirty="0" smtClean="0">
                <a:latin typeface="Century Gothic" pitchFamily="34" charset="0"/>
              </a:rPr>
              <a:t> </a:t>
            </a:r>
            <a:r>
              <a:rPr lang="cs-CZ" sz="2400" b="1" i="1" dirty="0" err="1" smtClean="0">
                <a:latin typeface="Century Gothic" pitchFamily="34" charset="0"/>
              </a:rPr>
              <a:t>geehrter</a:t>
            </a:r>
            <a:r>
              <a:rPr lang="cs-CZ" sz="2400" b="1" i="1" dirty="0" smtClean="0">
                <a:latin typeface="Century Gothic" pitchFamily="34" charset="0"/>
              </a:rPr>
              <a:t> </a:t>
            </a:r>
            <a:r>
              <a:rPr lang="cs-CZ" sz="2400" b="1" i="1" dirty="0" err="1" smtClean="0">
                <a:latin typeface="Century Gothic" pitchFamily="34" charset="0"/>
              </a:rPr>
              <a:t>Herr</a:t>
            </a:r>
            <a:r>
              <a:rPr lang="cs-CZ" sz="2400" b="1" i="1" dirty="0" smtClean="0">
                <a:latin typeface="Century Gothic" pitchFamily="34" charset="0"/>
              </a:rPr>
              <a:t> Neumann,</a:t>
            </a:r>
          </a:p>
          <a:p>
            <a:pPr lvl="2">
              <a:buFont typeface="Arial" pitchFamily="34" charset="0"/>
              <a:buChar char="•"/>
            </a:pPr>
            <a:r>
              <a:rPr lang="cs-CZ" sz="2400" b="1" i="1" dirty="0" smtClean="0">
                <a:latin typeface="Century Gothic" pitchFamily="34" charset="0"/>
              </a:rPr>
              <a:t>    </a:t>
            </a:r>
            <a:r>
              <a:rPr lang="cs-CZ" sz="2400" b="1" i="1" dirty="0" err="1" smtClean="0">
                <a:latin typeface="Century Gothic" pitchFamily="34" charset="0"/>
              </a:rPr>
              <a:t>Sehr</a:t>
            </a:r>
            <a:r>
              <a:rPr lang="cs-CZ" sz="2400" b="1" i="1" dirty="0" smtClean="0">
                <a:latin typeface="Century Gothic" pitchFamily="34" charset="0"/>
              </a:rPr>
              <a:t> </a:t>
            </a:r>
            <a:r>
              <a:rPr lang="cs-CZ" sz="2400" b="1" i="1" dirty="0" err="1" smtClean="0">
                <a:latin typeface="Century Gothic" pitchFamily="34" charset="0"/>
              </a:rPr>
              <a:t>geehrte</a:t>
            </a:r>
            <a:r>
              <a:rPr lang="cs-CZ" sz="2400" b="1" i="1" dirty="0" smtClean="0">
                <a:latin typeface="Century Gothic" pitchFamily="34" charset="0"/>
              </a:rPr>
              <a:t> </a:t>
            </a:r>
            <a:r>
              <a:rPr lang="cs-CZ" sz="2400" b="1" i="1" dirty="0" err="1" smtClean="0">
                <a:latin typeface="Century Gothic" pitchFamily="34" charset="0"/>
              </a:rPr>
              <a:t>Frau</a:t>
            </a:r>
            <a:r>
              <a:rPr lang="cs-CZ" sz="2400" b="1" i="1" dirty="0" smtClean="0">
                <a:latin typeface="Century Gothic" pitchFamily="34" charset="0"/>
              </a:rPr>
              <a:t> Stein,</a:t>
            </a:r>
          </a:p>
          <a:p>
            <a:endParaRPr lang="cs-CZ" sz="2400" dirty="0" smtClean="0"/>
          </a:p>
          <a:p>
            <a:r>
              <a:rPr lang="cs-CZ" sz="2000" dirty="0" err="1" smtClean="0">
                <a:latin typeface="Century Gothic" pitchFamily="34" charset="0"/>
              </a:rPr>
              <a:t>Titel</a:t>
            </a:r>
            <a:r>
              <a:rPr lang="cs-CZ" sz="2000" dirty="0" smtClean="0">
                <a:latin typeface="Century Gothic" pitchFamily="34" charset="0"/>
              </a:rPr>
              <a:t>, </a:t>
            </a:r>
            <a:r>
              <a:rPr lang="cs-CZ" sz="2000" dirty="0" err="1" smtClean="0">
                <a:latin typeface="Century Gothic" pitchFamily="34" charset="0"/>
              </a:rPr>
              <a:t>Funktionsbezeichnung</a:t>
            </a:r>
            <a:endParaRPr lang="cs-CZ" sz="2000" dirty="0" smtClean="0">
              <a:latin typeface="Century Gothic" pitchFamily="34" charset="0"/>
            </a:endParaRPr>
          </a:p>
          <a:p>
            <a:endParaRPr lang="cs-CZ" sz="2000" b="1" dirty="0" smtClean="0">
              <a:latin typeface="Century Gothic" pitchFamily="34" charset="0"/>
            </a:endParaRPr>
          </a:p>
          <a:p>
            <a:pPr lvl="2">
              <a:buFont typeface="Arial" pitchFamily="34" charset="0"/>
              <a:buChar char="•"/>
            </a:pPr>
            <a:r>
              <a:rPr lang="cs-CZ" sz="2400" i="1" dirty="0" smtClean="0">
                <a:latin typeface="Century Gothic" pitchFamily="34" charset="0"/>
              </a:rPr>
              <a:t>    </a:t>
            </a:r>
            <a:r>
              <a:rPr lang="cs-CZ" sz="2400" b="1" i="1" dirty="0" err="1" smtClean="0">
                <a:latin typeface="Century Gothic" pitchFamily="34" charset="0"/>
              </a:rPr>
              <a:t>Sehr</a:t>
            </a:r>
            <a:r>
              <a:rPr lang="cs-CZ" sz="2400" b="1" i="1" dirty="0" smtClean="0">
                <a:latin typeface="Century Gothic" pitchFamily="34" charset="0"/>
              </a:rPr>
              <a:t> </a:t>
            </a:r>
            <a:r>
              <a:rPr lang="cs-CZ" sz="2400" b="1" i="1" dirty="0" err="1" smtClean="0">
                <a:latin typeface="Century Gothic" pitchFamily="34" charset="0"/>
              </a:rPr>
              <a:t>geehrter</a:t>
            </a:r>
            <a:r>
              <a:rPr lang="cs-CZ" sz="2400" b="1" i="1" dirty="0" smtClean="0">
                <a:latin typeface="Century Gothic" pitchFamily="34" charset="0"/>
              </a:rPr>
              <a:t> </a:t>
            </a:r>
            <a:r>
              <a:rPr lang="cs-CZ" sz="2400" b="1" i="1" dirty="0" err="1" smtClean="0">
                <a:latin typeface="Century Gothic" pitchFamily="34" charset="0"/>
              </a:rPr>
              <a:t>Herr</a:t>
            </a:r>
            <a:r>
              <a:rPr lang="cs-CZ" sz="2400" b="1" i="1" dirty="0" smtClean="0">
                <a:latin typeface="Century Gothic" pitchFamily="34" charset="0"/>
              </a:rPr>
              <a:t> Dr. </a:t>
            </a:r>
            <a:r>
              <a:rPr lang="cs-CZ" sz="2400" b="1" i="1" dirty="0" err="1" smtClean="0">
                <a:latin typeface="Century Gothic" pitchFamily="34" charset="0"/>
              </a:rPr>
              <a:t>Buscha</a:t>
            </a:r>
            <a:r>
              <a:rPr lang="cs-CZ" sz="2400" b="1" i="1" dirty="0" smtClean="0">
                <a:latin typeface="Century Gothic" pitchFamily="34" charset="0"/>
              </a:rPr>
              <a:t>,</a:t>
            </a:r>
          </a:p>
          <a:p>
            <a:pPr lvl="2">
              <a:buFont typeface="Arial" pitchFamily="34" charset="0"/>
              <a:buChar char="•"/>
            </a:pPr>
            <a:r>
              <a:rPr lang="cs-CZ" sz="2400" b="1" i="1" dirty="0" smtClean="0">
                <a:latin typeface="Century Gothic" pitchFamily="34" charset="0"/>
              </a:rPr>
              <a:t>    </a:t>
            </a:r>
            <a:r>
              <a:rPr lang="cs-CZ" sz="2400" b="1" i="1" dirty="0" err="1" smtClean="0">
                <a:latin typeface="Century Gothic" pitchFamily="34" charset="0"/>
              </a:rPr>
              <a:t>Sehr</a:t>
            </a:r>
            <a:r>
              <a:rPr lang="cs-CZ" sz="2400" b="1" i="1" dirty="0" smtClean="0">
                <a:latin typeface="Century Gothic" pitchFamily="34" charset="0"/>
              </a:rPr>
              <a:t> </a:t>
            </a:r>
            <a:r>
              <a:rPr lang="cs-CZ" sz="2400" b="1" i="1" dirty="0" err="1" smtClean="0">
                <a:latin typeface="Century Gothic" pitchFamily="34" charset="0"/>
              </a:rPr>
              <a:t>geehrter</a:t>
            </a:r>
            <a:r>
              <a:rPr lang="cs-CZ" sz="2400" b="1" i="1" dirty="0" smtClean="0">
                <a:latin typeface="Century Gothic" pitchFamily="34" charset="0"/>
              </a:rPr>
              <a:t> </a:t>
            </a:r>
            <a:r>
              <a:rPr lang="cs-CZ" sz="2400" b="1" i="1" dirty="0" err="1" smtClean="0">
                <a:latin typeface="Century Gothic" pitchFamily="34" charset="0"/>
              </a:rPr>
              <a:t>Herr</a:t>
            </a:r>
            <a:r>
              <a:rPr lang="cs-CZ" sz="2400" b="1" i="1" dirty="0" smtClean="0">
                <a:latin typeface="Century Gothic" pitchFamily="34" charset="0"/>
              </a:rPr>
              <a:t> </a:t>
            </a:r>
            <a:r>
              <a:rPr lang="cs-CZ" sz="2400" b="1" i="1" dirty="0" err="1" smtClean="0">
                <a:latin typeface="Century Gothic" pitchFamily="34" charset="0"/>
              </a:rPr>
              <a:t>Direktor</a:t>
            </a:r>
            <a:r>
              <a:rPr lang="cs-CZ" sz="2400" b="1" i="1" dirty="0" smtClean="0">
                <a:latin typeface="Century Gothic" pitchFamily="34" charset="0"/>
              </a:rPr>
              <a:t> </a:t>
            </a:r>
            <a:r>
              <a:rPr lang="cs-CZ" sz="2400" b="1" i="1" dirty="0" err="1" smtClean="0">
                <a:latin typeface="Century Gothic" pitchFamily="34" charset="0"/>
              </a:rPr>
              <a:t>Kramer</a:t>
            </a:r>
            <a:r>
              <a:rPr lang="cs-CZ" sz="2400" b="1" i="1" dirty="0" smtClean="0">
                <a:latin typeface="Century Gothic" pitchFamily="34" charset="0"/>
              </a:rPr>
              <a:t>,</a:t>
            </a:r>
          </a:p>
          <a:p>
            <a:endParaRPr lang="cs-CZ" sz="2800" dirty="0" smtClean="0"/>
          </a:p>
          <a:p>
            <a:endParaRPr lang="cs-CZ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57174"/>
            <a:ext cx="8229600" cy="1143000"/>
          </a:xfrm>
          <a:solidFill>
            <a:schemeClr val="accent1">
              <a:lumMod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z="4000" dirty="0" err="1" smtClean="0">
                <a:solidFill>
                  <a:schemeClr val="bg1"/>
                </a:solidFill>
                <a:latin typeface="Century Gothic" pitchFamily="34" charset="0"/>
              </a:rPr>
              <a:t>Textgliederung</a:t>
            </a:r>
            <a:endParaRPr lang="cs-CZ" sz="4000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571612"/>
            <a:ext cx="8229600" cy="5143536"/>
          </a:xfrm>
          <a:noFill/>
        </p:spPr>
        <p:txBody>
          <a:bodyPr>
            <a:normAutofit/>
          </a:bodyPr>
          <a:lstStyle/>
          <a:p>
            <a:endParaRPr lang="cs-CZ" dirty="0" smtClean="0">
              <a:solidFill>
                <a:schemeClr val="tx2"/>
              </a:solidFill>
              <a:latin typeface="Century Gothic" pitchFamily="34" charset="0"/>
            </a:endParaRPr>
          </a:p>
          <a:p>
            <a:r>
              <a:rPr lang="cs-CZ" dirty="0" err="1" smtClean="0">
                <a:solidFill>
                  <a:schemeClr val="tx2"/>
                </a:solidFill>
                <a:latin typeface="Century Gothic" pitchFamily="34" charset="0"/>
              </a:rPr>
              <a:t>Briefeinstieg</a:t>
            </a:r>
            <a:endParaRPr lang="cs-CZ" dirty="0" smtClean="0">
              <a:solidFill>
                <a:schemeClr val="tx2"/>
              </a:solidFill>
              <a:latin typeface="Century Gothic" pitchFamily="34" charset="0"/>
            </a:endParaRPr>
          </a:p>
          <a:p>
            <a:r>
              <a:rPr lang="cs-CZ" dirty="0" err="1" smtClean="0">
                <a:solidFill>
                  <a:schemeClr val="tx2"/>
                </a:solidFill>
                <a:latin typeface="Century Gothic" pitchFamily="34" charset="0"/>
              </a:rPr>
              <a:t>Hauptteil</a:t>
            </a:r>
            <a:endParaRPr lang="cs-CZ" dirty="0" smtClean="0">
              <a:solidFill>
                <a:schemeClr val="tx2"/>
              </a:solidFill>
              <a:latin typeface="Century Gothic" pitchFamily="34" charset="0"/>
            </a:endParaRPr>
          </a:p>
          <a:p>
            <a:r>
              <a:rPr lang="cs-CZ" dirty="0" err="1" smtClean="0">
                <a:solidFill>
                  <a:schemeClr val="tx2"/>
                </a:solidFill>
                <a:latin typeface="Century Gothic" pitchFamily="34" charset="0"/>
              </a:rPr>
              <a:t>Briefschluss</a:t>
            </a:r>
            <a:endParaRPr lang="cs-CZ" dirty="0" smtClean="0">
              <a:solidFill>
                <a:schemeClr val="tx2"/>
              </a:solidFill>
              <a:latin typeface="Century Gothic" pitchFamily="34" charset="0"/>
            </a:endParaRPr>
          </a:p>
          <a:p>
            <a:pPr>
              <a:buNone/>
            </a:pP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00034" y="1785926"/>
            <a:ext cx="7929618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endParaRPr lang="cs-CZ" sz="3200" b="1" dirty="0" smtClean="0">
              <a:solidFill>
                <a:schemeClr val="tx2"/>
              </a:solidFill>
              <a:latin typeface="Century Gothic" pitchFamily="34" charset="0"/>
            </a:endParaRPr>
          </a:p>
          <a:p>
            <a:pPr lvl="1"/>
            <a:endParaRPr lang="cs-CZ" sz="3200" b="1" dirty="0" smtClean="0">
              <a:solidFill>
                <a:schemeClr val="tx2"/>
              </a:solidFill>
              <a:latin typeface="Century Gothic" pitchFamily="34" charset="0"/>
            </a:endParaRP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75000"/>
            </a:schemeClr>
          </a:solidFill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Century Gothic" pitchFamily="34" charset="0"/>
              </a:rPr>
              <a:t> </a:t>
            </a:r>
            <a:r>
              <a:rPr lang="cs-CZ" dirty="0" err="1" smtClean="0">
                <a:solidFill>
                  <a:schemeClr val="bg1"/>
                </a:solidFill>
                <a:latin typeface="Century Gothic" pitchFamily="34" charset="0"/>
              </a:rPr>
              <a:t>Textgliederung</a:t>
            </a:r>
            <a:endParaRPr lang="cs-CZ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214546" y="1643050"/>
            <a:ext cx="6286544" cy="4929222"/>
          </a:xfrm>
          <a:solidFill>
            <a:srgbClr val="FBFED2"/>
          </a:solidFill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cs-CZ" sz="6400" dirty="0" err="1" smtClean="0"/>
              <a:t>Sehr</a:t>
            </a:r>
            <a:r>
              <a:rPr lang="cs-CZ" sz="6400" dirty="0" smtClean="0"/>
              <a:t> </a:t>
            </a:r>
            <a:r>
              <a:rPr lang="cs-CZ" sz="6400" dirty="0" err="1" smtClean="0"/>
              <a:t>geehrte</a:t>
            </a:r>
            <a:r>
              <a:rPr lang="cs-CZ" sz="6400" dirty="0" smtClean="0"/>
              <a:t> </a:t>
            </a:r>
            <a:r>
              <a:rPr lang="cs-CZ" sz="6400" dirty="0" err="1" smtClean="0"/>
              <a:t>Damen</a:t>
            </a:r>
            <a:r>
              <a:rPr lang="cs-CZ" sz="6400" dirty="0" smtClean="0"/>
              <a:t> </a:t>
            </a:r>
            <a:r>
              <a:rPr lang="cs-CZ" sz="6400" dirty="0" err="1" smtClean="0"/>
              <a:t>und</a:t>
            </a:r>
            <a:r>
              <a:rPr lang="cs-CZ" sz="6400" dirty="0" smtClean="0"/>
              <a:t> </a:t>
            </a:r>
            <a:r>
              <a:rPr lang="cs-CZ" sz="6400" dirty="0" err="1" smtClean="0"/>
              <a:t>Herren</a:t>
            </a:r>
            <a:r>
              <a:rPr lang="cs-CZ" sz="6400" dirty="0" smtClean="0"/>
              <a:t>,</a:t>
            </a:r>
          </a:p>
          <a:p>
            <a:endParaRPr lang="cs-CZ" sz="6400" dirty="0" smtClean="0"/>
          </a:p>
          <a:p>
            <a:pPr>
              <a:buNone/>
            </a:pPr>
            <a:r>
              <a:rPr lang="cs-CZ" sz="6400" dirty="0" err="1" smtClean="0"/>
              <a:t>wir</a:t>
            </a:r>
            <a:r>
              <a:rPr lang="cs-CZ" sz="6400" dirty="0" smtClean="0"/>
              <a:t> </a:t>
            </a:r>
            <a:r>
              <a:rPr lang="cs-CZ" sz="6400" dirty="0" err="1" smtClean="0"/>
              <a:t>sind</a:t>
            </a:r>
            <a:r>
              <a:rPr lang="cs-CZ" sz="6400" dirty="0" smtClean="0"/>
              <a:t> </a:t>
            </a:r>
            <a:r>
              <a:rPr lang="cs-CZ" sz="6400" dirty="0" err="1" smtClean="0"/>
              <a:t>die</a:t>
            </a:r>
            <a:r>
              <a:rPr lang="cs-CZ" sz="6400" dirty="0" smtClean="0"/>
              <a:t>   </a:t>
            </a:r>
            <a:r>
              <a:rPr lang="cs-CZ" sz="6400" dirty="0" err="1" smtClean="0"/>
              <a:t>Klasse</a:t>
            </a:r>
            <a:r>
              <a:rPr lang="cs-CZ" sz="6400" dirty="0" smtClean="0"/>
              <a:t> 3.C der </a:t>
            </a:r>
            <a:r>
              <a:rPr lang="cs-CZ" sz="6400" dirty="0" err="1" smtClean="0"/>
              <a:t>Handelsakademie</a:t>
            </a:r>
            <a:r>
              <a:rPr lang="cs-CZ" sz="6400" dirty="0" smtClean="0"/>
              <a:t> in Jihlava </a:t>
            </a:r>
            <a:r>
              <a:rPr lang="cs-CZ" sz="6400" dirty="0" err="1" smtClean="0"/>
              <a:t>und</a:t>
            </a:r>
            <a:r>
              <a:rPr lang="cs-CZ" sz="6400" dirty="0" smtClean="0"/>
              <a:t> </a:t>
            </a:r>
            <a:r>
              <a:rPr lang="cs-CZ" sz="6400" dirty="0" err="1" smtClean="0"/>
              <a:t>möchten</a:t>
            </a:r>
            <a:r>
              <a:rPr lang="cs-CZ" sz="6400" dirty="0" smtClean="0"/>
              <a:t> </a:t>
            </a:r>
            <a:r>
              <a:rPr lang="cs-CZ" sz="6400" dirty="0" err="1" smtClean="0"/>
              <a:t>gern</a:t>
            </a:r>
            <a:r>
              <a:rPr lang="cs-CZ" sz="6400" dirty="0" smtClean="0"/>
              <a:t> </a:t>
            </a:r>
          </a:p>
          <a:p>
            <a:pPr>
              <a:buNone/>
            </a:pPr>
            <a:r>
              <a:rPr lang="cs-CZ" sz="6400" dirty="0" err="1" smtClean="0"/>
              <a:t>die</a:t>
            </a:r>
            <a:r>
              <a:rPr lang="cs-CZ" sz="6400" dirty="0" smtClean="0"/>
              <a:t> </a:t>
            </a:r>
            <a:r>
              <a:rPr lang="cs-CZ" sz="6400" dirty="0" err="1" smtClean="0"/>
              <a:t>Leipziger</a:t>
            </a:r>
            <a:r>
              <a:rPr lang="cs-CZ" sz="6400" dirty="0" smtClean="0"/>
              <a:t> </a:t>
            </a:r>
            <a:r>
              <a:rPr lang="cs-CZ" sz="6400" dirty="0" err="1" smtClean="0"/>
              <a:t>Buchmesse</a:t>
            </a:r>
            <a:r>
              <a:rPr lang="cs-CZ" sz="6400" dirty="0" smtClean="0"/>
              <a:t> </a:t>
            </a:r>
            <a:r>
              <a:rPr lang="cs-CZ" sz="6400" dirty="0" err="1" smtClean="0"/>
              <a:t>besuchen</a:t>
            </a:r>
            <a:r>
              <a:rPr lang="cs-CZ" sz="6400" dirty="0" smtClean="0"/>
              <a:t>. </a:t>
            </a:r>
          </a:p>
          <a:p>
            <a:pPr>
              <a:buNone/>
            </a:pPr>
            <a:endParaRPr lang="cs-CZ" sz="6400" dirty="0" smtClean="0"/>
          </a:p>
          <a:p>
            <a:pPr>
              <a:buNone/>
            </a:pPr>
            <a:r>
              <a:rPr lang="cs-CZ" sz="6400" dirty="0" err="1" smtClean="0"/>
              <a:t>Deshalb</a:t>
            </a:r>
            <a:r>
              <a:rPr lang="cs-CZ" sz="6400" dirty="0" smtClean="0"/>
              <a:t> </a:t>
            </a:r>
            <a:r>
              <a:rPr lang="cs-CZ" sz="6400" dirty="0" err="1" smtClean="0"/>
              <a:t>wenden</a:t>
            </a:r>
            <a:r>
              <a:rPr lang="cs-CZ" sz="6400" dirty="0" smtClean="0"/>
              <a:t> </a:t>
            </a:r>
            <a:r>
              <a:rPr lang="cs-CZ" sz="6400" dirty="0" err="1" smtClean="0"/>
              <a:t>wir</a:t>
            </a:r>
            <a:r>
              <a:rPr lang="cs-CZ" sz="6400" dirty="0" smtClean="0"/>
              <a:t> </a:t>
            </a:r>
            <a:r>
              <a:rPr lang="cs-CZ" sz="6400" dirty="0" err="1" smtClean="0"/>
              <a:t>uns</a:t>
            </a:r>
            <a:r>
              <a:rPr lang="cs-CZ" sz="6400" dirty="0" smtClean="0"/>
              <a:t> </a:t>
            </a:r>
            <a:r>
              <a:rPr lang="cs-CZ" sz="6400" dirty="0" err="1" smtClean="0"/>
              <a:t>an</a:t>
            </a:r>
            <a:r>
              <a:rPr lang="cs-CZ" sz="6400" dirty="0" smtClean="0"/>
              <a:t> </a:t>
            </a:r>
            <a:r>
              <a:rPr lang="cs-CZ" sz="6400" dirty="0" err="1" smtClean="0"/>
              <a:t>Sie</a:t>
            </a:r>
            <a:r>
              <a:rPr lang="cs-CZ" sz="6400" dirty="0" smtClean="0"/>
              <a:t> </a:t>
            </a:r>
            <a:r>
              <a:rPr lang="cs-CZ" sz="6400" dirty="0" err="1" smtClean="0"/>
              <a:t>mit</a:t>
            </a:r>
            <a:r>
              <a:rPr lang="cs-CZ" sz="6400" dirty="0" smtClean="0"/>
              <a:t> der </a:t>
            </a:r>
            <a:r>
              <a:rPr lang="cs-CZ" sz="6400" dirty="0" err="1" smtClean="0"/>
              <a:t>Bitte</a:t>
            </a:r>
            <a:r>
              <a:rPr lang="cs-CZ" sz="6400" dirty="0" smtClean="0"/>
              <a:t>, </a:t>
            </a:r>
            <a:r>
              <a:rPr lang="cs-CZ" sz="6400" dirty="0" err="1" smtClean="0"/>
              <a:t>für</a:t>
            </a:r>
            <a:r>
              <a:rPr lang="cs-CZ" sz="6400" dirty="0" smtClean="0"/>
              <a:t> </a:t>
            </a:r>
            <a:r>
              <a:rPr lang="cs-CZ" sz="6400" dirty="0" err="1" smtClean="0"/>
              <a:t>uns</a:t>
            </a:r>
            <a:r>
              <a:rPr lang="cs-CZ" sz="6400" dirty="0" smtClean="0"/>
              <a:t> </a:t>
            </a:r>
            <a:r>
              <a:rPr lang="cs-CZ" sz="6400" dirty="0" err="1" smtClean="0"/>
              <a:t>für</a:t>
            </a:r>
            <a:r>
              <a:rPr lang="cs-CZ" sz="6400" dirty="0" smtClean="0"/>
              <a:t> </a:t>
            </a:r>
            <a:r>
              <a:rPr lang="cs-CZ" sz="6400" dirty="0" err="1" smtClean="0"/>
              <a:t>die</a:t>
            </a:r>
            <a:r>
              <a:rPr lang="cs-CZ" sz="6400" dirty="0" smtClean="0"/>
              <a:t> </a:t>
            </a:r>
            <a:r>
              <a:rPr lang="cs-CZ" sz="6400" dirty="0" err="1" smtClean="0"/>
              <a:t>Zeit</a:t>
            </a:r>
            <a:r>
              <a:rPr lang="cs-CZ" sz="6400" dirty="0" smtClean="0"/>
              <a:t> </a:t>
            </a:r>
            <a:r>
              <a:rPr lang="cs-CZ" sz="6400" dirty="0" err="1" smtClean="0"/>
              <a:t>vom</a:t>
            </a:r>
            <a:r>
              <a:rPr lang="cs-CZ" sz="6400" dirty="0" smtClean="0"/>
              <a:t> </a:t>
            </a:r>
          </a:p>
          <a:p>
            <a:pPr>
              <a:buNone/>
            </a:pPr>
            <a:r>
              <a:rPr lang="cs-CZ" sz="6400" dirty="0" smtClean="0"/>
              <a:t>13.3.-15.3.2013 </a:t>
            </a:r>
            <a:r>
              <a:rPr lang="cs-CZ" sz="6400" dirty="0" err="1" smtClean="0"/>
              <a:t>eine</a:t>
            </a:r>
            <a:r>
              <a:rPr lang="cs-CZ" sz="6400" dirty="0" smtClean="0"/>
              <a:t> </a:t>
            </a:r>
            <a:r>
              <a:rPr lang="cs-CZ" sz="6400" dirty="0" err="1" smtClean="0"/>
              <a:t>Unterkunft</a:t>
            </a:r>
            <a:r>
              <a:rPr lang="cs-CZ" sz="6400" dirty="0" smtClean="0"/>
              <a:t> </a:t>
            </a:r>
            <a:r>
              <a:rPr lang="cs-CZ" sz="6400" dirty="0" err="1" smtClean="0"/>
              <a:t>für</a:t>
            </a:r>
            <a:r>
              <a:rPr lang="cs-CZ" sz="6400" dirty="0" smtClean="0"/>
              <a:t> 10 </a:t>
            </a:r>
            <a:r>
              <a:rPr lang="cs-CZ" sz="6400" dirty="0" err="1" smtClean="0"/>
              <a:t>Personen</a:t>
            </a:r>
            <a:r>
              <a:rPr lang="cs-CZ" sz="6400" dirty="0" smtClean="0"/>
              <a:t> </a:t>
            </a:r>
            <a:r>
              <a:rPr lang="cs-CZ" sz="6400" dirty="0" err="1" smtClean="0"/>
              <a:t>zu</a:t>
            </a:r>
            <a:r>
              <a:rPr lang="cs-CZ" sz="6400" dirty="0" smtClean="0"/>
              <a:t> </a:t>
            </a:r>
            <a:r>
              <a:rPr lang="cs-CZ" sz="6400" dirty="0" err="1" smtClean="0"/>
              <a:t>buchen</a:t>
            </a:r>
            <a:r>
              <a:rPr lang="cs-CZ" sz="6400" dirty="0" smtClean="0"/>
              <a:t>. </a:t>
            </a:r>
            <a:r>
              <a:rPr lang="cs-CZ" sz="6400" dirty="0" err="1" smtClean="0"/>
              <a:t>Da</a:t>
            </a:r>
            <a:r>
              <a:rPr lang="cs-CZ" sz="6400" dirty="0" smtClean="0"/>
              <a:t> </a:t>
            </a:r>
            <a:r>
              <a:rPr lang="cs-CZ" sz="6400" dirty="0" err="1" smtClean="0"/>
              <a:t>wir</a:t>
            </a:r>
            <a:endParaRPr lang="cs-CZ" sz="6400" dirty="0" smtClean="0"/>
          </a:p>
          <a:p>
            <a:pPr>
              <a:buNone/>
            </a:pPr>
            <a:r>
              <a:rPr lang="cs-CZ" sz="6400" dirty="0" err="1" smtClean="0"/>
              <a:t>Schüler</a:t>
            </a:r>
            <a:r>
              <a:rPr lang="cs-CZ" sz="6400" dirty="0" smtClean="0"/>
              <a:t> </a:t>
            </a:r>
            <a:r>
              <a:rPr lang="cs-CZ" sz="6400" dirty="0" err="1" smtClean="0"/>
              <a:t>sind</a:t>
            </a:r>
            <a:r>
              <a:rPr lang="cs-CZ" sz="6400" dirty="0" smtClean="0"/>
              <a:t>, </a:t>
            </a:r>
            <a:r>
              <a:rPr lang="cs-CZ" sz="6400" dirty="0" err="1" smtClean="0"/>
              <a:t>genügt</a:t>
            </a:r>
            <a:r>
              <a:rPr lang="cs-CZ" sz="6400" dirty="0" smtClean="0"/>
              <a:t> </a:t>
            </a:r>
            <a:r>
              <a:rPr lang="cs-CZ" sz="6400" dirty="0" err="1" smtClean="0"/>
              <a:t>uns</a:t>
            </a:r>
            <a:r>
              <a:rPr lang="cs-CZ" sz="6400" dirty="0" smtClean="0"/>
              <a:t> </a:t>
            </a:r>
            <a:r>
              <a:rPr lang="cs-CZ" sz="6400" dirty="0" err="1" smtClean="0"/>
              <a:t>eine</a:t>
            </a:r>
            <a:r>
              <a:rPr lang="cs-CZ" sz="6400" dirty="0" smtClean="0"/>
              <a:t> </a:t>
            </a:r>
            <a:r>
              <a:rPr lang="cs-CZ" sz="6400" dirty="0" err="1" smtClean="0"/>
              <a:t>Unterkunft</a:t>
            </a:r>
            <a:r>
              <a:rPr lang="cs-CZ" sz="6400" dirty="0" smtClean="0"/>
              <a:t> in </a:t>
            </a:r>
            <a:r>
              <a:rPr lang="cs-CZ" sz="6400" dirty="0" err="1" smtClean="0"/>
              <a:t>einer</a:t>
            </a:r>
            <a:r>
              <a:rPr lang="cs-CZ" sz="6400" dirty="0" smtClean="0"/>
              <a:t>  </a:t>
            </a:r>
            <a:r>
              <a:rPr lang="cs-CZ" sz="6400" dirty="0" err="1" smtClean="0"/>
              <a:t>Jugendherberge</a:t>
            </a:r>
            <a:r>
              <a:rPr lang="cs-CZ" sz="6400" dirty="0" smtClean="0"/>
              <a:t> </a:t>
            </a:r>
          </a:p>
          <a:p>
            <a:pPr>
              <a:buNone/>
            </a:pPr>
            <a:r>
              <a:rPr lang="cs-CZ" sz="6400" dirty="0" smtClean="0"/>
              <a:t>oder </a:t>
            </a:r>
            <a:r>
              <a:rPr lang="cs-CZ" sz="6400" dirty="0" err="1" smtClean="0"/>
              <a:t>einer</a:t>
            </a:r>
            <a:r>
              <a:rPr lang="cs-CZ" sz="6400" dirty="0" smtClean="0"/>
              <a:t> </a:t>
            </a:r>
            <a:r>
              <a:rPr lang="cs-CZ" sz="6400" dirty="0" err="1" smtClean="0"/>
              <a:t>einfachen</a:t>
            </a:r>
            <a:r>
              <a:rPr lang="cs-CZ" sz="6400" dirty="0" smtClean="0"/>
              <a:t> Pension.</a:t>
            </a:r>
          </a:p>
          <a:p>
            <a:endParaRPr lang="cs-CZ" sz="6400" dirty="0" smtClean="0"/>
          </a:p>
          <a:p>
            <a:pPr>
              <a:buNone/>
            </a:pPr>
            <a:r>
              <a:rPr lang="cs-CZ" sz="6400" dirty="0" err="1" smtClean="0"/>
              <a:t>Außerdem</a:t>
            </a:r>
            <a:r>
              <a:rPr lang="cs-CZ" sz="6400" dirty="0" smtClean="0"/>
              <a:t> </a:t>
            </a:r>
            <a:r>
              <a:rPr lang="cs-CZ" sz="6400" dirty="0" err="1" smtClean="0"/>
              <a:t>möchten</a:t>
            </a:r>
            <a:r>
              <a:rPr lang="cs-CZ" sz="6400" dirty="0" smtClean="0"/>
              <a:t> </a:t>
            </a:r>
            <a:r>
              <a:rPr lang="cs-CZ" sz="6400" dirty="0" err="1" smtClean="0"/>
              <a:t>wir</a:t>
            </a:r>
            <a:r>
              <a:rPr lang="cs-CZ" sz="6400" dirty="0" smtClean="0"/>
              <a:t> </a:t>
            </a:r>
            <a:r>
              <a:rPr lang="cs-CZ" sz="6400" dirty="0" err="1" smtClean="0"/>
              <a:t>Sie</a:t>
            </a:r>
            <a:r>
              <a:rPr lang="cs-CZ" sz="6400" dirty="0" smtClean="0"/>
              <a:t> </a:t>
            </a:r>
            <a:r>
              <a:rPr lang="cs-CZ" sz="6400" dirty="0" err="1" smtClean="0"/>
              <a:t>fragen</a:t>
            </a:r>
            <a:r>
              <a:rPr lang="cs-CZ" sz="6400" dirty="0" smtClean="0"/>
              <a:t>, ob </a:t>
            </a:r>
            <a:r>
              <a:rPr lang="cs-CZ" sz="6400" dirty="0" err="1" smtClean="0"/>
              <a:t>Sie</a:t>
            </a:r>
            <a:r>
              <a:rPr lang="cs-CZ" sz="6400" dirty="0" smtClean="0"/>
              <a:t> </a:t>
            </a:r>
            <a:r>
              <a:rPr lang="cs-CZ" sz="6400" dirty="0" err="1" smtClean="0"/>
              <a:t>für</a:t>
            </a:r>
            <a:r>
              <a:rPr lang="cs-CZ" sz="6400" dirty="0" smtClean="0"/>
              <a:t> </a:t>
            </a:r>
            <a:r>
              <a:rPr lang="cs-CZ" sz="6400" dirty="0" err="1" smtClean="0"/>
              <a:t>uns</a:t>
            </a:r>
            <a:r>
              <a:rPr lang="cs-CZ" sz="6400" dirty="0" smtClean="0"/>
              <a:t> </a:t>
            </a:r>
            <a:r>
              <a:rPr lang="cs-CZ" sz="6400" dirty="0" err="1" smtClean="0"/>
              <a:t>einen</a:t>
            </a:r>
            <a:r>
              <a:rPr lang="cs-CZ" sz="6400" dirty="0" smtClean="0"/>
              <a:t> </a:t>
            </a:r>
            <a:r>
              <a:rPr lang="cs-CZ" sz="6400" dirty="0" err="1" smtClean="0"/>
              <a:t>zweistündigen</a:t>
            </a:r>
            <a:r>
              <a:rPr lang="cs-CZ" sz="6400" dirty="0" smtClean="0"/>
              <a:t> </a:t>
            </a:r>
          </a:p>
          <a:p>
            <a:pPr>
              <a:buNone/>
            </a:pPr>
            <a:r>
              <a:rPr lang="cs-CZ" sz="6400" dirty="0" err="1" smtClean="0"/>
              <a:t>Rundgang</a:t>
            </a:r>
            <a:r>
              <a:rPr lang="cs-CZ" sz="6400" dirty="0" smtClean="0"/>
              <a:t> durch </a:t>
            </a:r>
            <a:r>
              <a:rPr lang="cs-CZ" sz="6400" dirty="0" err="1" smtClean="0"/>
              <a:t>das</a:t>
            </a:r>
            <a:r>
              <a:rPr lang="cs-CZ" sz="6400" dirty="0" smtClean="0"/>
              <a:t> </a:t>
            </a:r>
            <a:r>
              <a:rPr lang="cs-CZ" sz="6400" dirty="0" err="1" smtClean="0"/>
              <a:t>Stadtzentrum</a:t>
            </a:r>
            <a:r>
              <a:rPr lang="cs-CZ" sz="6400" dirty="0" smtClean="0"/>
              <a:t> </a:t>
            </a:r>
            <a:r>
              <a:rPr lang="cs-CZ" sz="6400" dirty="0" err="1" smtClean="0"/>
              <a:t>organisieren</a:t>
            </a:r>
            <a:r>
              <a:rPr lang="cs-CZ" sz="6400" dirty="0" smtClean="0"/>
              <a:t> </a:t>
            </a:r>
            <a:r>
              <a:rPr lang="cs-CZ" sz="6400" dirty="0" err="1" smtClean="0"/>
              <a:t>könnten</a:t>
            </a:r>
            <a:r>
              <a:rPr lang="cs-CZ" sz="6400" dirty="0" smtClean="0"/>
              <a:t>.</a:t>
            </a:r>
          </a:p>
          <a:p>
            <a:endParaRPr lang="cs-CZ" sz="6400" dirty="0" smtClean="0"/>
          </a:p>
          <a:p>
            <a:pPr>
              <a:buNone/>
            </a:pPr>
            <a:r>
              <a:rPr lang="cs-CZ" sz="6400" dirty="0" err="1" smtClean="0"/>
              <a:t>Wir</a:t>
            </a:r>
            <a:r>
              <a:rPr lang="cs-CZ" sz="6400" dirty="0" smtClean="0"/>
              <a:t> </a:t>
            </a:r>
            <a:r>
              <a:rPr lang="cs-CZ" sz="6400" dirty="0" err="1" smtClean="0"/>
              <a:t>wären</a:t>
            </a:r>
            <a:r>
              <a:rPr lang="cs-CZ" sz="6400" dirty="0" smtClean="0"/>
              <a:t> </a:t>
            </a:r>
            <a:r>
              <a:rPr lang="cs-CZ" sz="6400" dirty="0" err="1" smtClean="0"/>
              <a:t>Ihnen</a:t>
            </a:r>
            <a:r>
              <a:rPr lang="cs-CZ" sz="6400" dirty="0" smtClean="0"/>
              <a:t> </a:t>
            </a:r>
            <a:r>
              <a:rPr lang="cs-CZ" sz="6400" dirty="0" err="1" smtClean="0"/>
              <a:t>dankbar</a:t>
            </a:r>
            <a:r>
              <a:rPr lang="cs-CZ" sz="6400" dirty="0" smtClean="0"/>
              <a:t>, </a:t>
            </a:r>
            <a:r>
              <a:rPr lang="cs-CZ" sz="6400" dirty="0" err="1" smtClean="0"/>
              <a:t>wenn</a:t>
            </a:r>
            <a:r>
              <a:rPr lang="cs-CZ" sz="6400" dirty="0" smtClean="0"/>
              <a:t> </a:t>
            </a:r>
            <a:r>
              <a:rPr lang="cs-CZ" sz="6400" dirty="0" err="1" smtClean="0"/>
              <a:t>Sie</a:t>
            </a:r>
            <a:r>
              <a:rPr lang="cs-CZ" sz="6400" dirty="0" smtClean="0"/>
              <a:t> </a:t>
            </a:r>
            <a:r>
              <a:rPr lang="cs-CZ" sz="6400" dirty="0" err="1" smtClean="0"/>
              <a:t>uns</a:t>
            </a:r>
            <a:r>
              <a:rPr lang="cs-CZ" sz="6400" dirty="0" smtClean="0"/>
              <a:t> bis </a:t>
            </a:r>
            <a:r>
              <a:rPr lang="cs-CZ" sz="6400" dirty="0" err="1" smtClean="0"/>
              <a:t>Ende</a:t>
            </a:r>
            <a:r>
              <a:rPr lang="cs-CZ" sz="6400" dirty="0" smtClean="0"/>
              <a:t> </a:t>
            </a:r>
            <a:r>
              <a:rPr lang="cs-CZ" sz="6400" dirty="0" err="1" smtClean="0"/>
              <a:t>dieser</a:t>
            </a:r>
            <a:r>
              <a:rPr lang="cs-CZ" sz="6400" dirty="0" smtClean="0"/>
              <a:t> </a:t>
            </a:r>
            <a:r>
              <a:rPr lang="cs-CZ" sz="6400" dirty="0" err="1" smtClean="0"/>
              <a:t>Woche</a:t>
            </a:r>
            <a:r>
              <a:rPr lang="cs-CZ" sz="6400" dirty="0" smtClean="0"/>
              <a:t> </a:t>
            </a:r>
            <a:r>
              <a:rPr lang="cs-CZ" sz="6400" dirty="0" err="1" smtClean="0"/>
              <a:t>ein</a:t>
            </a:r>
            <a:endParaRPr lang="cs-CZ" sz="6400" dirty="0" smtClean="0"/>
          </a:p>
          <a:p>
            <a:pPr>
              <a:buNone/>
            </a:pPr>
            <a:r>
              <a:rPr lang="cs-CZ" sz="6400" dirty="0" err="1" smtClean="0"/>
              <a:t>Angebot</a:t>
            </a:r>
            <a:r>
              <a:rPr lang="cs-CZ" sz="6400" dirty="0" smtClean="0"/>
              <a:t> machen </a:t>
            </a:r>
            <a:r>
              <a:rPr lang="cs-CZ" sz="6400" dirty="0" err="1" smtClean="0"/>
              <a:t>könnten</a:t>
            </a:r>
            <a:r>
              <a:rPr lang="cs-CZ" sz="6400" dirty="0" smtClean="0"/>
              <a:t>.</a:t>
            </a:r>
          </a:p>
          <a:p>
            <a:endParaRPr lang="cs-CZ" sz="6400" dirty="0" smtClean="0"/>
          </a:p>
          <a:p>
            <a:pPr>
              <a:buNone/>
            </a:pPr>
            <a:r>
              <a:rPr lang="cs-CZ" sz="6400" dirty="0" err="1" smtClean="0"/>
              <a:t>Mit</a:t>
            </a:r>
            <a:r>
              <a:rPr lang="cs-CZ" sz="6400" dirty="0" smtClean="0"/>
              <a:t> </a:t>
            </a:r>
            <a:r>
              <a:rPr lang="cs-CZ" sz="6400" dirty="0" err="1" smtClean="0"/>
              <a:t>freundlichem</a:t>
            </a:r>
            <a:r>
              <a:rPr lang="cs-CZ" sz="6400" dirty="0" smtClean="0"/>
              <a:t> </a:t>
            </a:r>
            <a:r>
              <a:rPr lang="cs-CZ" sz="6400" dirty="0" err="1" smtClean="0"/>
              <a:t>Gruß</a:t>
            </a:r>
            <a:endParaRPr lang="cs-CZ" sz="6400" dirty="0" smtClean="0"/>
          </a:p>
          <a:p>
            <a:endParaRPr lang="cs-CZ" sz="6400" dirty="0" smtClean="0"/>
          </a:p>
          <a:p>
            <a:endParaRPr lang="cs-CZ" dirty="0"/>
          </a:p>
        </p:txBody>
      </p:sp>
      <p:sp>
        <p:nvSpPr>
          <p:cNvPr id="6" name="Obdélníkový popisek 5"/>
          <p:cNvSpPr/>
          <p:nvPr/>
        </p:nvSpPr>
        <p:spPr>
          <a:xfrm>
            <a:off x="0" y="1571612"/>
            <a:ext cx="1643074" cy="500066"/>
          </a:xfrm>
          <a:prstGeom prst="wedgeRectCallout">
            <a:avLst>
              <a:gd name="adj1" fmla="val 81228"/>
              <a:gd name="adj2" fmla="val 12678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b="1" dirty="0" err="1" smtClean="0">
                <a:latin typeface="Century Gothic" pitchFamily="34" charset="0"/>
              </a:rPr>
              <a:t>Briefeinstieg</a:t>
            </a:r>
            <a:endParaRPr lang="cs-CZ" sz="1600" b="1" dirty="0">
              <a:latin typeface="Century Gothic" pitchFamily="34" charset="0"/>
            </a:endParaRPr>
          </a:p>
        </p:txBody>
      </p:sp>
      <p:sp>
        <p:nvSpPr>
          <p:cNvPr id="7" name="Obdélníkový popisek 6"/>
          <p:cNvSpPr/>
          <p:nvPr/>
        </p:nvSpPr>
        <p:spPr>
          <a:xfrm>
            <a:off x="142844" y="3286124"/>
            <a:ext cx="1643074" cy="500066"/>
          </a:xfrm>
          <a:prstGeom prst="wedgeRectCallout">
            <a:avLst>
              <a:gd name="adj1" fmla="val 70794"/>
              <a:gd name="adj2" fmla="val -7131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b="1" dirty="0" err="1" smtClean="0">
                <a:latin typeface="Century Gothic" pitchFamily="34" charset="0"/>
              </a:rPr>
              <a:t>Haupttext</a:t>
            </a:r>
            <a:endParaRPr lang="cs-CZ" sz="1600" b="1" dirty="0">
              <a:latin typeface="Century Gothic" pitchFamily="34" charset="0"/>
            </a:endParaRPr>
          </a:p>
        </p:txBody>
      </p:sp>
      <p:sp>
        <p:nvSpPr>
          <p:cNvPr id="8" name="Obdélníkový popisek 7"/>
          <p:cNvSpPr/>
          <p:nvPr/>
        </p:nvSpPr>
        <p:spPr>
          <a:xfrm>
            <a:off x="142844" y="5357826"/>
            <a:ext cx="1643074" cy="500066"/>
          </a:xfrm>
          <a:prstGeom prst="wedgeRectCallout">
            <a:avLst>
              <a:gd name="adj1" fmla="val 72533"/>
              <a:gd name="adj2" fmla="val -12654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b="1" dirty="0" err="1" smtClean="0">
                <a:latin typeface="Century Gothic" pitchFamily="34" charset="0"/>
              </a:rPr>
              <a:t>Briefschluss</a:t>
            </a:r>
            <a:endParaRPr lang="cs-CZ" sz="1600" b="1" dirty="0">
              <a:latin typeface="Century Gothic" pitchFamily="34" charset="0"/>
            </a:endParaRPr>
          </a:p>
        </p:txBody>
      </p:sp>
      <p:sp>
        <p:nvSpPr>
          <p:cNvPr id="9" name="Obdélníkový popisek 8"/>
          <p:cNvSpPr/>
          <p:nvPr/>
        </p:nvSpPr>
        <p:spPr>
          <a:xfrm>
            <a:off x="142844" y="3857628"/>
            <a:ext cx="1643074" cy="500066"/>
          </a:xfrm>
          <a:prstGeom prst="wedgeRectCallout">
            <a:avLst>
              <a:gd name="adj1" fmla="val 74852"/>
              <a:gd name="adj2" fmla="val 3726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b="1" dirty="0" err="1" smtClean="0">
                <a:latin typeface="Century Gothic" pitchFamily="34" charset="0"/>
              </a:rPr>
              <a:t>Haupttext</a:t>
            </a:r>
            <a:endParaRPr lang="cs-CZ" sz="1600" b="1" dirty="0">
              <a:latin typeface="Century Gothi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75000"/>
            </a:schemeClr>
          </a:solidFill>
        </p:spPr>
        <p:txBody>
          <a:bodyPr/>
          <a:lstStyle/>
          <a:p>
            <a:r>
              <a:rPr lang="cs-CZ" dirty="0" err="1" smtClean="0">
                <a:solidFill>
                  <a:schemeClr val="bg1"/>
                </a:solidFill>
                <a:latin typeface="Century Gothic" pitchFamily="34" charset="0"/>
              </a:rPr>
              <a:t>Briefeinstieg</a:t>
            </a:r>
            <a:endParaRPr lang="cs-CZ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sz="2000" dirty="0" smtClean="0">
                <a:latin typeface="Century Gothic" pitchFamily="34" charset="0"/>
              </a:rPr>
              <a:t>de</a:t>
            </a:r>
            <a:r>
              <a:rPr lang="cs-CZ" sz="2000" dirty="0" smtClean="0">
                <a:latin typeface="Century Gothic" pitchFamily="34" charset="0"/>
              </a:rPr>
              <a:t>r</a:t>
            </a:r>
            <a:r>
              <a:rPr lang="de-DE" sz="2000" dirty="0" smtClean="0">
                <a:latin typeface="Century Gothic" pitchFamily="34" charset="0"/>
              </a:rPr>
              <a:t> erste Satz des Briefes</a:t>
            </a:r>
            <a:endParaRPr lang="cs-CZ" sz="2000" dirty="0" smtClean="0">
              <a:latin typeface="Century Gothic" pitchFamily="34" charset="0"/>
            </a:endParaRPr>
          </a:p>
          <a:p>
            <a:r>
              <a:rPr lang="cs-CZ" sz="2000" dirty="0" err="1" smtClean="0">
                <a:latin typeface="Century Gothic" pitchFamily="34" charset="0"/>
              </a:rPr>
              <a:t>drückt</a:t>
            </a:r>
            <a:r>
              <a:rPr lang="cs-CZ" sz="2000" dirty="0" smtClean="0">
                <a:latin typeface="Century Gothic" pitchFamily="34" charset="0"/>
              </a:rPr>
              <a:t> </a:t>
            </a:r>
            <a:r>
              <a:rPr lang="cs-CZ" sz="2000" dirty="0" err="1" smtClean="0">
                <a:latin typeface="Century Gothic" pitchFamily="34" charset="0"/>
              </a:rPr>
              <a:t>eine</a:t>
            </a:r>
            <a:r>
              <a:rPr lang="cs-CZ" sz="2000" dirty="0" smtClean="0">
                <a:latin typeface="Century Gothic" pitchFamily="34" charset="0"/>
              </a:rPr>
              <a:t> </a:t>
            </a:r>
            <a:r>
              <a:rPr lang="cs-CZ" sz="2000" dirty="0" err="1" smtClean="0">
                <a:latin typeface="Century Gothic" pitchFamily="34" charset="0"/>
              </a:rPr>
              <a:t>Bitte</a:t>
            </a:r>
            <a:r>
              <a:rPr lang="cs-CZ" sz="2000" dirty="0" smtClean="0">
                <a:latin typeface="Century Gothic" pitchFamily="34" charset="0"/>
              </a:rPr>
              <a:t>, </a:t>
            </a:r>
            <a:r>
              <a:rPr lang="cs-CZ" sz="2000" dirty="0" err="1" smtClean="0">
                <a:latin typeface="Century Gothic" pitchFamily="34" charset="0"/>
              </a:rPr>
              <a:t>Bestätigung</a:t>
            </a:r>
            <a:r>
              <a:rPr lang="cs-CZ" sz="2000" dirty="0" smtClean="0">
                <a:latin typeface="Century Gothic" pitchFamily="34" charset="0"/>
              </a:rPr>
              <a:t>, </a:t>
            </a:r>
            <a:r>
              <a:rPr lang="cs-CZ" sz="2000" dirty="0" err="1" smtClean="0">
                <a:latin typeface="Century Gothic" pitchFamily="34" charset="0"/>
              </a:rPr>
              <a:t>Bezugnahme</a:t>
            </a:r>
            <a:r>
              <a:rPr lang="cs-CZ" sz="2000" dirty="0" smtClean="0">
                <a:latin typeface="Century Gothic" pitchFamily="34" charset="0"/>
              </a:rPr>
              <a:t>, </a:t>
            </a:r>
            <a:r>
              <a:rPr lang="cs-CZ" sz="2000" dirty="0" err="1" smtClean="0">
                <a:latin typeface="Century Gothic" pitchFamily="34" charset="0"/>
              </a:rPr>
              <a:t>Mitteilung</a:t>
            </a:r>
            <a:r>
              <a:rPr lang="cs-CZ" sz="2000" dirty="0" smtClean="0">
                <a:latin typeface="Century Gothic" pitchFamily="34" charset="0"/>
              </a:rPr>
              <a:t> </a:t>
            </a:r>
            <a:r>
              <a:rPr lang="cs-CZ" sz="2000" dirty="0" err="1" smtClean="0">
                <a:latin typeface="Century Gothic" pitchFamily="34" charset="0"/>
              </a:rPr>
              <a:t>aus</a:t>
            </a:r>
            <a:endParaRPr lang="cs-CZ" sz="2000" dirty="0" smtClean="0">
              <a:latin typeface="Century Gothic" pitchFamily="34" charset="0"/>
            </a:endParaRPr>
          </a:p>
          <a:p>
            <a:endParaRPr lang="cs-CZ" sz="2000" dirty="0" smtClean="0">
              <a:latin typeface="Century Gothic" pitchFamily="34" charset="0"/>
            </a:endParaRPr>
          </a:p>
          <a:p>
            <a:pPr>
              <a:buNone/>
            </a:pPr>
            <a:r>
              <a:rPr lang="cs-CZ" sz="1800" dirty="0" err="1" smtClean="0">
                <a:latin typeface="Century Gothic" pitchFamily="34" charset="0"/>
              </a:rPr>
              <a:t>Einige</a:t>
            </a:r>
            <a:r>
              <a:rPr lang="cs-CZ" sz="1800" dirty="0" smtClean="0">
                <a:latin typeface="Century Gothic" pitchFamily="34" charset="0"/>
              </a:rPr>
              <a:t> </a:t>
            </a:r>
            <a:r>
              <a:rPr lang="cs-CZ" sz="1800" dirty="0" err="1" smtClean="0">
                <a:latin typeface="Century Gothic" pitchFamily="34" charset="0"/>
              </a:rPr>
              <a:t>Beispiele</a:t>
            </a:r>
            <a:r>
              <a:rPr lang="cs-CZ" sz="1800" dirty="0" smtClean="0">
                <a:latin typeface="Century Gothic" pitchFamily="34" charset="0"/>
              </a:rPr>
              <a:t>:</a:t>
            </a:r>
          </a:p>
          <a:p>
            <a:pPr>
              <a:buNone/>
            </a:pPr>
            <a:r>
              <a:rPr lang="cs-CZ" sz="1800" b="1" i="1" dirty="0" err="1" smtClean="0">
                <a:latin typeface="Century Gothic" pitchFamily="34" charset="0"/>
              </a:rPr>
              <a:t>Ich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möchte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mich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an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Sie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mit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folgender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Bitte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wenden</a:t>
            </a:r>
            <a:r>
              <a:rPr lang="cs-CZ" sz="1800" b="1" i="1" dirty="0" smtClean="0">
                <a:latin typeface="Century Gothic" pitchFamily="34" charset="0"/>
              </a:rPr>
              <a:t>:</a:t>
            </a:r>
          </a:p>
          <a:p>
            <a:pPr>
              <a:buNone/>
            </a:pPr>
            <a:r>
              <a:rPr lang="cs-CZ" sz="1800" b="1" i="1" dirty="0" err="1" smtClean="0">
                <a:latin typeface="Century Gothic" pitchFamily="34" charset="0"/>
              </a:rPr>
              <a:t>Vielen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Dank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für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Ihren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Brief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vom</a:t>
            </a:r>
            <a:r>
              <a:rPr lang="cs-CZ" sz="1800" b="1" i="1" dirty="0" smtClean="0">
                <a:latin typeface="Century Gothic" pitchFamily="34" charset="0"/>
              </a:rPr>
              <a:t> 10.2.2013/ </a:t>
            </a:r>
            <a:r>
              <a:rPr lang="cs-CZ" sz="1800" b="1" i="1" dirty="0" err="1" smtClean="0">
                <a:latin typeface="Century Gothic" pitchFamily="34" charset="0"/>
              </a:rPr>
              <a:t>für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Ihre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Anfrage</a:t>
            </a:r>
            <a:r>
              <a:rPr lang="cs-CZ" sz="1800" b="1" i="1" dirty="0" smtClean="0">
                <a:latin typeface="Century Gothic" pitchFamily="34" charset="0"/>
              </a:rPr>
              <a:t>/</a:t>
            </a:r>
            <a:r>
              <a:rPr lang="cs-CZ" sz="1800" b="1" i="1" dirty="0" err="1" smtClean="0">
                <a:latin typeface="Century Gothic" pitchFamily="34" charset="0"/>
              </a:rPr>
              <a:t>Ihr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Interesse</a:t>
            </a:r>
            <a:r>
              <a:rPr lang="cs-CZ" sz="1800" b="1" i="1" dirty="0" smtClean="0">
                <a:latin typeface="Century Gothic" pitchFamily="34" charset="0"/>
              </a:rPr>
              <a:t> 	             </a:t>
            </a:r>
            <a:r>
              <a:rPr lang="cs-CZ" sz="1800" b="1" i="1" dirty="0" err="1" smtClean="0">
                <a:latin typeface="Century Gothic" pitchFamily="34" charset="0"/>
              </a:rPr>
              <a:t>an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unseren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Waren</a:t>
            </a:r>
            <a:endParaRPr lang="cs-CZ" sz="1800" b="1" i="1" dirty="0" smtClean="0">
              <a:latin typeface="Century Gothic" pitchFamily="34" charset="0"/>
            </a:endParaRPr>
          </a:p>
          <a:p>
            <a:pPr>
              <a:buNone/>
            </a:pPr>
            <a:r>
              <a:rPr lang="cs-CZ" sz="1800" b="1" i="1" dirty="0" err="1" smtClean="0">
                <a:latin typeface="Century Gothic" pitchFamily="34" charset="0"/>
              </a:rPr>
              <a:t>Wir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haben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Ihren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Brief</a:t>
            </a:r>
            <a:r>
              <a:rPr lang="cs-CZ" sz="1800" b="1" i="1" dirty="0" smtClean="0">
                <a:latin typeface="Century Gothic" pitchFamily="34" charset="0"/>
              </a:rPr>
              <a:t>/ </a:t>
            </a:r>
            <a:r>
              <a:rPr lang="cs-CZ" sz="1800" b="1" i="1" dirty="0" err="1" smtClean="0">
                <a:latin typeface="Century Gothic" pitchFamily="34" charset="0"/>
              </a:rPr>
              <a:t>Ihr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Angebot</a:t>
            </a:r>
            <a:r>
              <a:rPr lang="cs-CZ" sz="1800" b="1" i="1" dirty="0" smtClean="0">
                <a:latin typeface="Century Gothic" pitchFamily="34" charset="0"/>
              </a:rPr>
              <a:t>/</a:t>
            </a:r>
            <a:r>
              <a:rPr lang="cs-CZ" sz="1800" b="1" i="1" dirty="0" err="1" smtClean="0">
                <a:latin typeface="Century Gothic" pitchFamily="34" charset="0"/>
              </a:rPr>
              <a:t>Ihre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Einladung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bekommen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und</a:t>
            </a:r>
            <a:r>
              <a:rPr lang="cs-CZ" sz="1800" b="1" i="1" dirty="0" smtClean="0">
                <a:latin typeface="Century Gothic" pitchFamily="34" charset="0"/>
              </a:rPr>
              <a:t> 		</a:t>
            </a:r>
            <a:r>
              <a:rPr lang="cs-CZ" sz="1800" b="1" i="1" dirty="0" err="1" smtClean="0">
                <a:latin typeface="Century Gothic" pitchFamily="34" charset="0"/>
              </a:rPr>
              <a:t>möchten</a:t>
            </a:r>
            <a:r>
              <a:rPr lang="cs-CZ" sz="1800" b="1" i="1" dirty="0" smtClean="0">
                <a:latin typeface="Century Gothic" pitchFamily="34" charset="0"/>
              </a:rPr>
              <a:t>…</a:t>
            </a:r>
          </a:p>
          <a:p>
            <a:pPr>
              <a:buNone/>
            </a:pPr>
            <a:r>
              <a:rPr lang="cs-CZ" sz="1800" b="1" i="1" dirty="0" err="1" smtClean="0">
                <a:latin typeface="Century Gothic" pitchFamily="34" charset="0"/>
              </a:rPr>
              <a:t>Wir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beziehen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uns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auf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unser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Telefongespräch</a:t>
            </a:r>
            <a:r>
              <a:rPr lang="cs-CZ" sz="1800" b="1" i="1" dirty="0" smtClean="0">
                <a:latin typeface="Century Gothic" pitchFamily="34" charset="0"/>
              </a:rPr>
              <a:t>/ </a:t>
            </a:r>
            <a:r>
              <a:rPr lang="cs-CZ" sz="1800" b="1" i="1" dirty="0" err="1" smtClean="0">
                <a:latin typeface="Century Gothic" pitchFamily="34" charset="0"/>
              </a:rPr>
              <a:t>Ihren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Brief</a:t>
            </a:r>
            <a:r>
              <a:rPr lang="cs-CZ" sz="1800" b="1" i="1" dirty="0" smtClean="0">
                <a:latin typeface="Century Gothic" pitchFamily="34" charset="0"/>
              </a:rPr>
              <a:t>/ </a:t>
            </a:r>
            <a:r>
              <a:rPr lang="cs-CZ" sz="1800" b="1" i="1" dirty="0" err="1" smtClean="0">
                <a:latin typeface="Century Gothic" pitchFamily="34" charset="0"/>
              </a:rPr>
              <a:t>Ihre</a:t>
            </a:r>
            <a:r>
              <a:rPr lang="cs-CZ" sz="1800" b="1" i="1" dirty="0" smtClean="0">
                <a:latin typeface="Century Gothic" pitchFamily="34" charset="0"/>
              </a:rPr>
              <a:t> E-Mail 		</a:t>
            </a:r>
            <a:r>
              <a:rPr lang="cs-CZ" sz="1800" b="1" i="1" dirty="0" err="1" smtClean="0">
                <a:latin typeface="Century Gothic" pitchFamily="34" charset="0"/>
              </a:rPr>
              <a:t>vom</a:t>
            </a:r>
            <a:r>
              <a:rPr lang="cs-CZ" sz="1800" b="1" i="1" dirty="0" smtClean="0">
                <a:latin typeface="Century Gothic" pitchFamily="34" charset="0"/>
              </a:rPr>
              <a:t> 20.2.2013</a:t>
            </a:r>
          </a:p>
          <a:p>
            <a:pPr>
              <a:buNone/>
            </a:pPr>
            <a:r>
              <a:rPr lang="cs-CZ" sz="1800" b="1" i="1" dirty="0" err="1" smtClean="0">
                <a:latin typeface="Century Gothic" pitchFamily="34" charset="0"/>
              </a:rPr>
              <a:t>Ich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habe</a:t>
            </a:r>
            <a:r>
              <a:rPr lang="cs-CZ" sz="1800" b="1" i="1" dirty="0" smtClean="0">
                <a:latin typeface="Century Gothic" pitchFamily="34" charset="0"/>
              </a:rPr>
              <a:t> in der </a:t>
            </a:r>
            <a:r>
              <a:rPr lang="cs-CZ" sz="1800" b="1" i="1" dirty="0" err="1" smtClean="0">
                <a:latin typeface="Century Gothic" pitchFamily="34" charset="0"/>
              </a:rPr>
              <a:t>Zeitung</a:t>
            </a:r>
            <a:r>
              <a:rPr lang="cs-CZ" sz="1800" b="1" i="1" dirty="0" smtClean="0">
                <a:latin typeface="Century Gothic" pitchFamily="34" charset="0"/>
              </a:rPr>
              <a:t>/ </a:t>
            </a:r>
            <a:r>
              <a:rPr lang="cs-CZ" sz="1800" b="1" i="1" dirty="0" err="1" smtClean="0">
                <a:latin typeface="Century Gothic" pitchFamily="34" charset="0"/>
              </a:rPr>
              <a:t>auf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Ihrem</a:t>
            </a:r>
            <a:r>
              <a:rPr lang="cs-CZ" sz="1800" b="1" i="1" dirty="0" smtClean="0">
                <a:latin typeface="Century Gothic" pitchFamily="34" charset="0"/>
              </a:rPr>
              <a:t> Web </a:t>
            </a:r>
            <a:r>
              <a:rPr lang="cs-CZ" sz="1800" b="1" i="1" dirty="0" err="1" smtClean="0">
                <a:latin typeface="Century Gothic" pitchFamily="34" charset="0"/>
              </a:rPr>
              <a:t>Ihre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Anzeige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gelesen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und</a:t>
            </a:r>
            <a:r>
              <a:rPr lang="cs-CZ" sz="1800" b="1" i="1" dirty="0" smtClean="0">
                <a:latin typeface="Century Gothic" pitchFamily="34" charset="0"/>
              </a:rPr>
              <a:t>…</a:t>
            </a:r>
          </a:p>
          <a:p>
            <a:pPr>
              <a:buNone/>
            </a:pPr>
            <a:r>
              <a:rPr lang="cs-CZ" sz="1800" b="1" i="1" dirty="0" err="1" smtClean="0">
                <a:latin typeface="Century Gothic" pitchFamily="34" charset="0"/>
              </a:rPr>
              <a:t>Wir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möchten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unser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Angebot</a:t>
            </a:r>
            <a:r>
              <a:rPr lang="cs-CZ" sz="1800" b="1" i="1" dirty="0" smtClean="0">
                <a:latin typeface="Century Gothic" pitchFamily="34" charset="0"/>
              </a:rPr>
              <a:t> um </a:t>
            </a:r>
            <a:r>
              <a:rPr lang="cs-CZ" sz="1800" b="1" i="1" dirty="0" err="1" smtClean="0">
                <a:latin typeface="Century Gothic" pitchFamily="34" charset="0"/>
              </a:rPr>
              <a:t>Ihre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Waren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erweitern</a:t>
            </a:r>
            <a:r>
              <a:rPr lang="cs-CZ" sz="1800" b="1" i="1" dirty="0" smtClean="0">
                <a:latin typeface="Century Gothic" pitchFamily="34" charset="0"/>
              </a:rPr>
              <a:t>. </a:t>
            </a:r>
            <a:r>
              <a:rPr lang="cs-CZ" sz="1800" b="1" i="1" dirty="0" err="1" smtClean="0">
                <a:latin typeface="Century Gothic" pitchFamily="34" charset="0"/>
              </a:rPr>
              <a:t>Deshalb</a:t>
            </a:r>
            <a:r>
              <a:rPr lang="cs-CZ" sz="1800" b="1" i="1" dirty="0" smtClean="0">
                <a:latin typeface="Century Gothic" pitchFamily="34" charset="0"/>
              </a:rPr>
              <a:t>….</a:t>
            </a:r>
          </a:p>
          <a:p>
            <a:pPr>
              <a:buNone/>
            </a:pPr>
            <a:endParaRPr lang="cs-CZ" sz="1800" i="1" dirty="0" smtClean="0">
              <a:latin typeface="Century Gothic" pitchFamily="34" charset="0"/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75000"/>
            </a:schemeClr>
          </a:solidFill>
        </p:spPr>
        <p:txBody>
          <a:bodyPr/>
          <a:lstStyle/>
          <a:p>
            <a:r>
              <a:rPr lang="cs-CZ" dirty="0" err="1" smtClean="0">
                <a:solidFill>
                  <a:schemeClr val="bg1"/>
                </a:solidFill>
                <a:latin typeface="Century Gothic" pitchFamily="34" charset="0"/>
              </a:rPr>
              <a:t>Haupttext</a:t>
            </a:r>
            <a:endParaRPr lang="cs-CZ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sz="2000" dirty="0" smtClean="0">
              <a:latin typeface="Century Gothic" pitchFamily="34" charset="0"/>
            </a:endParaRPr>
          </a:p>
          <a:p>
            <a:pPr>
              <a:buNone/>
            </a:pPr>
            <a:endParaRPr lang="cs-CZ" sz="2000" dirty="0" smtClean="0">
              <a:latin typeface="Century Gothic" pitchFamily="34" charset="0"/>
            </a:endParaRPr>
          </a:p>
          <a:p>
            <a:r>
              <a:rPr lang="cs-CZ" sz="2000" dirty="0" err="1" smtClean="0">
                <a:latin typeface="Century Gothic" pitchFamily="34" charset="0"/>
              </a:rPr>
              <a:t>die</a:t>
            </a:r>
            <a:r>
              <a:rPr lang="cs-CZ" sz="2000" dirty="0" smtClean="0">
                <a:latin typeface="Century Gothic" pitchFamily="34" charset="0"/>
              </a:rPr>
              <a:t> </a:t>
            </a:r>
            <a:r>
              <a:rPr lang="cs-CZ" sz="2000" dirty="0" err="1" smtClean="0">
                <a:latin typeface="Century Gothic" pitchFamily="34" charset="0"/>
              </a:rPr>
              <a:t>eigene</a:t>
            </a:r>
            <a:r>
              <a:rPr lang="cs-CZ" sz="2000" dirty="0" smtClean="0">
                <a:latin typeface="Century Gothic" pitchFamily="34" charset="0"/>
              </a:rPr>
              <a:t> </a:t>
            </a:r>
            <a:r>
              <a:rPr lang="cs-CZ" sz="2000" dirty="0" err="1" smtClean="0">
                <a:latin typeface="Century Gothic" pitchFamily="34" charset="0"/>
              </a:rPr>
              <a:t>Mitteilung</a:t>
            </a:r>
            <a:endParaRPr lang="cs-CZ" sz="2000" dirty="0" smtClean="0">
              <a:latin typeface="Century Gothic" pitchFamily="34" charset="0"/>
            </a:endParaRPr>
          </a:p>
          <a:p>
            <a:r>
              <a:rPr lang="cs-CZ" sz="2000" dirty="0" err="1" smtClean="0">
                <a:latin typeface="Century Gothic" pitchFamily="34" charset="0"/>
              </a:rPr>
              <a:t>kann</a:t>
            </a:r>
            <a:r>
              <a:rPr lang="cs-CZ" sz="2000" dirty="0" smtClean="0">
                <a:latin typeface="Century Gothic" pitchFamily="34" charset="0"/>
              </a:rPr>
              <a:t> in </a:t>
            </a:r>
            <a:r>
              <a:rPr lang="cs-CZ" sz="2000" dirty="0" err="1" smtClean="0">
                <a:latin typeface="Century Gothic" pitchFamily="34" charset="0"/>
              </a:rPr>
              <a:t>Absätze</a:t>
            </a:r>
            <a:r>
              <a:rPr lang="cs-CZ" sz="2000" dirty="0" smtClean="0">
                <a:latin typeface="Century Gothic" pitchFamily="34" charset="0"/>
              </a:rPr>
              <a:t> </a:t>
            </a:r>
            <a:r>
              <a:rPr lang="cs-CZ" sz="2000" dirty="0" err="1" smtClean="0">
                <a:latin typeface="Century Gothic" pitchFamily="34" charset="0"/>
              </a:rPr>
              <a:t>gegliedert</a:t>
            </a:r>
            <a:r>
              <a:rPr lang="cs-CZ" sz="2000" dirty="0" smtClean="0">
                <a:latin typeface="Century Gothic" pitchFamily="34" charset="0"/>
              </a:rPr>
              <a:t> </a:t>
            </a:r>
            <a:r>
              <a:rPr lang="cs-CZ" sz="2000" dirty="0" err="1" smtClean="0">
                <a:latin typeface="Century Gothic" pitchFamily="34" charset="0"/>
              </a:rPr>
              <a:t>weden</a:t>
            </a:r>
            <a:endParaRPr lang="cs-CZ" sz="2000" dirty="0" smtClean="0">
              <a:latin typeface="Century Gothic" pitchFamily="34" charset="0"/>
            </a:endParaRPr>
          </a:p>
          <a:p>
            <a:r>
              <a:rPr lang="cs-CZ" sz="2000" dirty="0" err="1" smtClean="0">
                <a:latin typeface="Century Gothic" pitchFamily="34" charset="0"/>
              </a:rPr>
              <a:t>sollte</a:t>
            </a:r>
            <a:r>
              <a:rPr lang="cs-CZ" sz="2000" dirty="0" smtClean="0">
                <a:latin typeface="Century Gothic" pitchFamily="34" charset="0"/>
              </a:rPr>
              <a:t> </a:t>
            </a:r>
            <a:r>
              <a:rPr lang="cs-CZ" sz="2000" dirty="0" err="1" smtClean="0">
                <a:latin typeface="Century Gothic" pitchFamily="34" charset="0"/>
              </a:rPr>
              <a:t>logisch</a:t>
            </a:r>
            <a:r>
              <a:rPr lang="cs-CZ" sz="2000" dirty="0" smtClean="0">
                <a:latin typeface="Century Gothic" pitchFamily="34" charset="0"/>
              </a:rPr>
              <a:t> </a:t>
            </a:r>
            <a:r>
              <a:rPr lang="cs-CZ" sz="2000" dirty="0" err="1" smtClean="0">
                <a:latin typeface="Century Gothic" pitchFamily="34" charset="0"/>
              </a:rPr>
              <a:t>strukturiert</a:t>
            </a:r>
            <a:r>
              <a:rPr lang="cs-CZ" sz="2000" dirty="0" smtClean="0">
                <a:latin typeface="Century Gothic" pitchFamily="34" charset="0"/>
              </a:rPr>
              <a:t> </a:t>
            </a:r>
            <a:r>
              <a:rPr lang="cs-CZ" sz="2000" dirty="0" err="1" smtClean="0">
                <a:latin typeface="Century Gothic" pitchFamily="34" charset="0"/>
              </a:rPr>
              <a:t>sein</a:t>
            </a:r>
            <a:endParaRPr lang="cs-CZ" sz="2000" dirty="0" smtClean="0">
              <a:latin typeface="Century Gothic" pitchFamily="34" charset="0"/>
            </a:endParaRP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75000"/>
            </a:schemeClr>
          </a:solidFill>
        </p:spPr>
        <p:txBody>
          <a:bodyPr/>
          <a:lstStyle/>
          <a:p>
            <a:r>
              <a:rPr lang="cs-CZ" dirty="0" err="1" smtClean="0">
                <a:solidFill>
                  <a:schemeClr val="bg1"/>
                </a:solidFill>
                <a:latin typeface="Century Gothic" pitchFamily="34" charset="0"/>
              </a:rPr>
              <a:t>Briefschluss</a:t>
            </a:r>
            <a:endParaRPr lang="cs-CZ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000" dirty="0" err="1" smtClean="0">
                <a:latin typeface="Century Gothic" pitchFamily="34" charset="0"/>
              </a:rPr>
              <a:t>ein</a:t>
            </a:r>
            <a:r>
              <a:rPr lang="cs-CZ" sz="2000" dirty="0" smtClean="0">
                <a:latin typeface="Century Gothic" pitchFamily="34" charset="0"/>
              </a:rPr>
              <a:t> </a:t>
            </a:r>
            <a:r>
              <a:rPr lang="cs-CZ" sz="2000" dirty="0" err="1" smtClean="0">
                <a:latin typeface="Century Gothic" pitchFamily="34" charset="0"/>
              </a:rPr>
              <a:t>selbständiger</a:t>
            </a:r>
            <a:r>
              <a:rPr lang="cs-CZ" sz="2000" dirty="0" smtClean="0">
                <a:latin typeface="Century Gothic" pitchFamily="34" charset="0"/>
              </a:rPr>
              <a:t> </a:t>
            </a:r>
            <a:r>
              <a:rPr lang="cs-CZ" sz="2000" dirty="0" err="1" smtClean="0">
                <a:latin typeface="Century Gothic" pitchFamily="34" charset="0"/>
              </a:rPr>
              <a:t>kurzer</a:t>
            </a:r>
            <a:r>
              <a:rPr lang="cs-CZ" sz="2000" dirty="0" smtClean="0">
                <a:latin typeface="Century Gothic" pitchFamily="34" charset="0"/>
              </a:rPr>
              <a:t> </a:t>
            </a:r>
            <a:r>
              <a:rPr lang="cs-CZ" sz="2000" dirty="0" err="1" smtClean="0">
                <a:latin typeface="Century Gothic" pitchFamily="34" charset="0"/>
              </a:rPr>
              <a:t>Absatz</a:t>
            </a:r>
            <a:endParaRPr lang="cs-CZ" sz="2000" dirty="0" smtClean="0">
              <a:latin typeface="Century Gothic" pitchFamily="34" charset="0"/>
            </a:endParaRPr>
          </a:p>
          <a:p>
            <a:r>
              <a:rPr lang="cs-CZ" sz="2000" dirty="0" err="1" smtClean="0">
                <a:latin typeface="Century Gothic" pitchFamily="34" charset="0"/>
              </a:rPr>
              <a:t>beinhaltet</a:t>
            </a:r>
            <a:r>
              <a:rPr lang="cs-CZ" sz="2000" dirty="0" smtClean="0">
                <a:latin typeface="Century Gothic" pitchFamily="34" charset="0"/>
              </a:rPr>
              <a:t> </a:t>
            </a:r>
            <a:r>
              <a:rPr lang="cs-CZ" sz="2000" dirty="0" err="1" smtClean="0">
                <a:latin typeface="Century Gothic" pitchFamily="34" charset="0"/>
              </a:rPr>
              <a:t>eine</a:t>
            </a:r>
            <a:r>
              <a:rPr lang="cs-CZ" sz="2000" dirty="0" smtClean="0">
                <a:latin typeface="Century Gothic" pitchFamily="34" charset="0"/>
              </a:rPr>
              <a:t> </a:t>
            </a:r>
            <a:r>
              <a:rPr lang="cs-CZ" sz="2000" dirty="0" err="1" smtClean="0">
                <a:latin typeface="Century Gothic" pitchFamily="34" charset="0"/>
              </a:rPr>
              <a:t>Danksagung</a:t>
            </a:r>
            <a:r>
              <a:rPr lang="cs-CZ" sz="2000" dirty="0" smtClean="0">
                <a:latin typeface="Century Gothic" pitchFamily="34" charset="0"/>
              </a:rPr>
              <a:t>, </a:t>
            </a:r>
            <a:r>
              <a:rPr lang="cs-CZ" sz="2000" dirty="0" err="1" smtClean="0">
                <a:latin typeface="Century Gothic" pitchFamily="34" charset="0"/>
              </a:rPr>
              <a:t>Bitte</a:t>
            </a:r>
            <a:r>
              <a:rPr lang="cs-CZ" sz="2000" dirty="0" smtClean="0">
                <a:latin typeface="Century Gothic" pitchFamily="34" charset="0"/>
              </a:rPr>
              <a:t>, </a:t>
            </a:r>
            <a:r>
              <a:rPr lang="cs-CZ" sz="2000" dirty="0" err="1" smtClean="0">
                <a:latin typeface="Century Gothic" pitchFamily="34" charset="0"/>
              </a:rPr>
              <a:t>Erwartung</a:t>
            </a:r>
            <a:r>
              <a:rPr lang="cs-CZ" sz="2000" dirty="0" smtClean="0">
                <a:latin typeface="Century Gothic" pitchFamily="34" charset="0"/>
              </a:rPr>
              <a:t>, </a:t>
            </a:r>
            <a:r>
              <a:rPr lang="cs-CZ" sz="2000" dirty="0" err="1" smtClean="0">
                <a:latin typeface="Century Gothic" pitchFamily="34" charset="0"/>
              </a:rPr>
              <a:t>Hoffnung</a:t>
            </a:r>
            <a:r>
              <a:rPr lang="cs-CZ" sz="2000" dirty="0" smtClean="0">
                <a:latin typeface="Century Gothic" pitchFamily="34" charset="0"/>
              </a:rPr>
              <a:t>, </a:t>
            </a:r>
            <a:r>
              <a:rPr lang="cs-CZ" sz="2000" dirty="0" err="1" smtClean="0">
                <a:latin typeface="Century Gothic" pitchFamily="34" charset="0"/>
              </a:rPr>
              <a:t>Bedauern</a:t>
            </a:r>
            <a:r>
              <a:rPr lang="cs-CZ" sz="2000" dirty="0" smtClean="0">
                <a:latin typeface="Century Gothic" pitchFamily="34" charset="0"/>
              </a:rPr>
              <a:t>…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2000" dirty="0" err="1" smtClean="0">
                <a:latin typeface="Century Gothic" pitchFamily="34" charset="0"/>
              </a:rPr>
              <a:t>Einige</a:t>
            </a:r>
            <a:r>
              <a:rPr lang="cs-CZ" sz="2000" dirty="0" smtClean="0">
                <a:latin typeface="Century Gothic" pitchFamily="34" charset="0"/>
              </a:rPr>
              <a:t> </a:t>
            </a:r>
            <a:r>
              <a:rPr lang="cs-CZ" sz="2000" dirty="0" err="1" smtClean="0">
                <a:latin typeface="Century Gothic" pitchFamily="34" charset="0"/>
              </a:rPr>
              <a:t>Beispiele</a:t>
            </a:r>
            <a:r>
              <a:rPr lang="cs-CZ" sz="2000" dirty="0" smtClean="0">
                <a:latin typeface="Century Gothic" pitchFamily="34" charset="0"/>
              </a:rPr>
              <a:t>:</a:t>
            </a:r>
          </a:p>
          <a:p>
            <a:pPr>
              <a:buNone/>
            </a:pPr>
            <a:endParaRPr lang="cs-CZ" sz="2000" dirty="0" smtClean="0">
              <a:latin typeface="Century Gothic" pitchFamily="34" charset="0"/>
            </a:endParaRPr>
          </a:p>
          <a:p>
            <a:pPr>
              <a:buNone/>
            </a:pPr>
            <a:r>
              <a:rPr lang="cs-CZ" sz="1800" b="1" i="1" dirty="0" err="1" smtClean="0">
                <a:latin typeface="Century Gothic" pitchFamily="34" charset="0"/>
              </a:rPr>
              <a:t>Wir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danken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für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Ihre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Bemühungen</a:t>
            </a:r>
            <a:r>
              <a:rPr lang="cs-CZ" sz="1800" b="1" i="1" dirty="0" smtClean="0">
                <a:latin typeface="Century Gothic" pitchFamily="34" charset="0"/>
              </a:rPr>
              <a:t>/ </a:t>
            </a:r>
            <a:r>
              <a:rPr lang="cs-CZ" sz="1800" b="1" i="1" dirty="0" err="1" smtClean="0">
                <a:latin typeface="Century Gothic" pitchFamily="34" charset="0"/>
              </a:rPr>
              <a:t>Ihr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freundliches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Entgegenkommen</a:t>
            </a:r>
            <a:endParaRPr lang="cs-CZ" sz="1800" b="1" i="1" dirty="0" smtClean="0">
              <a:latin typeface="Century Gothic" pitchFamily="34" charset="0"/>
            </a:endParaRPr>
          </a:p>
          <a:p>
            <a:pPr>
              <a:buNone/>
            </a:pPr>
            <a:r>
              <a:rPr lang="cs-CZ" sz="1800" b="1" i="1" dirty="0" err="1" smtClean="0">
                <a:latin typeface="Century Gothic" pitchFamily="34" charset="0"/>
              </a:rPr>
              <a:t>Für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Ihr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Angebot</a:t>
            </a:r>
            <a:r>
              <a:rPr lang="cs-CZ" sz="1800" b="1" i="1" dirty="0" smtClean="0">
                <a:latin typeface="Century Gothic" pitchFamily="34" charset="0"/>
              </a:rPr>
              <a:t>/ </a:t>
            </a:r>
            <a:r>
              <a:rPr lang="cs-CZ" sz="1800" b="1" i="1" dirty="0" err="1" smtClean="0">
                <a:latin typeface="Century Gothic" pitchFamily="34" charset="0"/>
              </a:rPr>
              <a:t>die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Preislisten</a:t>
            </a:r>
            <a:r>
              <a:rPr lang="cs-CZ" sz="1800" b="1" i="1" dirty="0" smtClean="0">
                <a:latin typeface="Century Gothic" pitchFamily="34" charset="0"/>
              </a:rPr>
              <a:t>/ </a:t>
            </a:r>
            <a:r>
              <a:rPr lang="cs-CZ" sz="1800" b="1" i="1" dirty="0" err="1" smtClean="0">
                <a:latin typeface="Century Gothic" pitchFamily="34" charset="0"/>
              </a:rPr>
              <a:t>Ihre</a:t>
            </a:r>
            <a:r>
              <a:rPr lang="cs-CZ" sz="1800" b="1" i="1" dirty="0" smtClean="0">
                <a:latin typeface="Century Gothic" pitchFamily="34" charset="0"/>
              </a:rPr>
              <a:t> Prospekte </a:t>
            </a:r>
            <a:r>
              <a:rPr lang="cs-CZ" sz="1800" b="1" i="1" dirty="0" err="1" smtClean="0">
                <a:latin typeface="Century Gothic" pitchFamily="34" charset="0"/>
              </a:rPr>
              <a:t>wären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wir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Ihnen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dankbar</a:t>
            </a:r>
            <a:endParaRPr lang="cs-CZ" sz="1800" b="1" i="1" dirty="0" smtClean="0">
              <a:latin typeface="Century Gothic" pitchFamily="34" charset="0"/>
            </a:endParaRPr>
          </a:p>
          <a:p>
            <a:pPr>
              <a:buNone/>
            </a:pPr>
            <a:r>
              <a:rPr lang="cs-CZ" sz="1800" b="1" i="1" dirty="0" err="1" smtClean="0">
                <a:latin typeface="Century Gothic" pitchFamily="34" charset="0"/>
              </a:rPr>
              <a:t>Schon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jetzt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freue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ich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mich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auf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Ihre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Antwort</a:t>
            </a:r>
            <a:r>
              <a:rPr lang="cs-CZ" sz="1800" b="1" i="1" dirty="0" smtClean="0">
                <a:latin typeface="Century Gothic" pitchFamily="34" charset="0"/>
              </a:rPr>
              <a:t>/ </a:t>
            </a:r>
            <a:r>
              <a:rPr lang="cs-CZ" sz="1800" b="1" i="1" dirty="0" err="1" smtClean="0">
                <a:latin typeface="Century Gothic" pitchFamily="34" charset="0"/>
              </a:rPr>
              <a:t>Ihr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Angebot</a:t>
            </a:r>
            <a:endParaRPr lang="cs-CZ" sz="1800" b="1" i="1" dirty="0" smtClean="0">
              <a:latin typeface="Century Gothic" pitchFamily="34" charset="0"/>
            </a:endParaRPr>
          </a:p>
          <a:p>
            <a:pPr>
              <a:buNone/>
            </a:pPr>
            <a:r>
              <a:rPr lang="cs-CZ" sz="1800" b="1" i="1" dirty="0" err="1" smtClean="0">
                <a:latin typeface="Century Gothic" pitchFamily="34" charset="0"/>
              </a:rPr>
              <a:t>Wir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würden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uns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freuen</a:t>
            </a:r>
            <a:r>
              <a:rPr lang="cs-CZ" sz="1800" b="1" i="1" dirty="0" smtClean="0">
                <a:latin typeface="Century Gothic" pitchFamily="34" charset="0"/>
              </a:rPr>
              <a:t>, </a:t>
            </a:r>
            <a:r>
              <a:rPr lang="cs-CZ" sz="1800" b="1" i="1" dirty="0" err="1" smtClean="0">
                <a:latin typeface="Century Gothic" pitchFamily="34" charset="0"/>
              </a:rPr>
              <a:t>wenn</a:t>
            </a:r>
            <a:r>
              <a:rPr lang="cs-CZ" sz="1800" b="1" i="1" dirty="0" smtClean="0">
                <a:latin typeface="Century Gothic" pitchFamily="34" charset="0"/>
              </a:rPr>
              <a:t>…</a:t>
            </a:r>
          </a:p>
          <a:p>
            <a:pPr>
              <a:buNone/>
            </a:pPr>
            <a:r>
              <a:rPr lang="cs-CZ" sz="1800" b="1" i="1" dirty="0" err="1" smtClean="0">
                <a:latin typeface="Century Gothic" pitchFamily="34" charset="0"/>
              </a:rPr>
              <a:t>Wir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hoffen</a:t>
            </a:r>
            <a:r>
              <a:rPr lang="cs-CZ" sz="1800" b="1" i="1" dirty="0" smtClean="0">
                <a:latin typeface="Century Gothic" pitchFamily="34" charset="0"/>
              </a:rPr>
              <a:t>, bald </a:t>
            </a:r>
            <a:r>
              <a:rPr lang="cs-CZ" sz="1800" b="1" i="1" dirty="0" err="1" smtClean="0">
                <a:latin typeface="Century Gothic" pitchFamily="34" charset="0"/>
              </a:rPr>
              <a:t>Ihre</a:t>
            </a:r>
            <a:r>
              <a:rPr lang="cs-CZ" sz="1800" b="1" i="1" dirty="0" smtClean="0">
                <a:latin typeface="Century Gothic" pitchFamily="34" charset="0"/>
              </a:rPr>
              <a:t> positive </a:t>
            </a:r>
            <a:r>
              <a:rPr lang="cs-CZ" sz="1800" b="1" i="1" dirty="0" err="1" smtClean="0">
                <a:latin typeface="Century Gothic" pitchFamily="34" charset="0"/>
              </a:rPr>
              <a:t>Antwort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zu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bekommen</a:t>
            </a:r>
            <a:endParaRPr lang="cs-CZ" sz="1800" b="1" i="1" dirty="0" smtClean="0">
              <a:latin typeface="Century Gothic" pitchFamily="34" charset="0"/>
            </a:endParaRPr>
          </a:p>
          <a:p>
            <a:pPr>
              <a:buNone/>
            </a:pPr>
            <a:r>
              <a:rPr lang="cs-CZ" sz="1800" b="1" i="1" dirty="0" err="1" smtClean="0">
                <a:latin typeface="Century Gothic" pitchFamily="34" charset="0"/>
              </a:rPr>
              <a:t>Ich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erwarte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mit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Interesse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Ihre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Antwort</a:t>
            </a:r>
            <a:r>
              <a:rPr lang="cs-CZ" sz="1800" b="1" i="1" dirty="0" smtClean="0">
                <a:latin typeface="Century Gothic" pitchFamily="34" charset="0"/>
              </a:rPr>
              <a:t>/ </a:t>
            </a:r>
            <a:r>
              <a:rPr lang="cs-CZ" sz="1800" b="1" i="1" dirty="0" err="1" smtClean="0">
                <a:latin typeface="Century Gothic" pitchFamily="34" charset="0"/>
              </a:rPr>
              <a:t>Ihr</a:t>
            </a:r>
            <a:r>
              <a:rPr lang="cs-CZ" sz="1800" b="1" i="1" dirty="0" smtClean="0">
                <a:latin typeface="Century Gothic" pitchFamily="34" charset="0"/>
              </a:rPr>
              <a:t> </a:t>
            </a:r>
            <a:r>
              <a:rPr lang="cs-CZ" sz="1800" b="1" i="1" dirty="0" err="1" smtClean="0">
                <a:latin typeface="Century Gothic" pitchFamily="34" charset="0"/>
              </a:rPr>
              <a:t>Angebot</a:t>
            </a:r>
            <a:endParaRPr lang="cs-CZ" sz="1800" b="1" i="1" dirty="0" smtClean="0">
              <a:latin typeface="Century Gothic" pitchFamily="34" charset="0"/>
            </a:endParaRPr>
          </a:p>
          <a:p>
            <a:pPr>
              <a:buNone/>
            </a:pPr>
            <a:endParaRPr lang="cs-CZ" sz="1800" i="1" dirty="0" smtClean="0">
              <a:latin typeface="Century Gothic" pitchFamily="34" charset="0"/>
            </a:endParaRPr>
          </a:p>
          <a:p>
            <a:pPr>
              <a:buNone/>
            </a:pPr>
            <a:endParaRPr lang="cs-CZ" sz="1800" i="1" dirty="0">
              <a:latin typeface="Century Gothi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71570"/>
          </a:xfrm>
          <a:solidFill>
            <a:schemeClr val="accent1">
              <a:lumMod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z="4000" dirty="0" err="1" smtClean="0">
                <a:solidFill>
                  <a:schemeClr val="bg1"/>
                </a:solidFill>
                <a:latin typeface="Century Gothic" pitchFamily="34" charset="0"/>
              </a:rPr>
              <a:t>Sprache</a:t>
            </a:r>
            <a:endParaRPr lang="cs-CZ" sz="4000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sz="2600" dirty="0" smtClean="0">
              <a:latin typeface="Century Gothic" pitchFamily="34" charset="0"/>
            </a:endParaRPr>
          </a:p>
          <a:p>
            <a:pPr>
              <a:buNone/>
            </a:pPr>
            <a:endParaRPr lang="cs-CZ" sz="2600" dirty="0" smtClean="0">
              <a:latin typeface="Century Gothic" pitchFamily="34" charset="0"/>
            </a:endParaRPr>
          </a:p>
          <a:p>
            <a:r>
              <a:rPr lang="cs-CZ" sz="2400" dirty="0" err="1" smtClean="0">
                <a:latin typeface="Century Gothic" pitchFamily="34" charset="0"/>
              </a:rPr>
              <a:t>korrekte</a:t>
            </a:r>
            <a:r>
              <a:rPr lang="cs-CZ" sz="2400" dirty="0" smtClean="0">
                <a:latin typeface="Century Gothic" pitchFamily="34" charset="0"/>
              </a:rPr>
              <a:t> </a:t>
            </a:r>
            <a:r>
              <a:rPr lang="cs-CZ" sz="2400" dirty="0" err="1" smtClean="0">
                <a:latin typeface="Century Gothic" pitchFamily="34" charset="0"/>
              </a:rPr>
              <a:t>Schriftsprache</a:t>
            </a:r>
            <a:r>
              <a:rPr lang="cs-CZ" sz="2400" dirty="0" smtClean="0">
                <a:latin typeface="Century Gothic" pitchFamily="34" charset="0"/>
              </a:rPr>
              <a:t> </a:t>
            </a:r>
            <a:r>
              <a:rPr lang="cs-CZ" sz="2400" dirty="0" err="1" smtClean="0">
                <a:latin typeface="Century Gothic" pitchFamily="34" charset="0"/>
              </a:rPr>
              <a:t>beachten</a:t>
            </a:r>
            <a:endParaRPr lang="cs-CZ" sz="2400" dirty="0" smtClean="0">
              <a:latin typeface="Century Gothic" pitchFamily="34" charset="0"/>
            </a:endParaRPr>
          </a:p>
          <a:p>
            <a:r>
              <a:rPr lang="cs-CZ" sz="2400" dirty="0" err="1" smtClean="0">
                <a:latin typeface="Century Gothic" pitchFamily="34" charset="0"/>
              </a:rPr>
              <a:t>Sie</a:t>
            </a:r>
            <a:r>
              <a:rPr lang="cs-CZ" sz="2400" dirty="0" smtClean="0">
                <a:latin typeface="Century Gothic" pitchFamily="34" charset="0"/>
              </a:rPr>
              <a:t> – </a:t>
            </a:r>
            <a:r>
              <a:rPr lang="cs-CZ" sz="2400" dirty="0" err="1" smtClean="0">
                <a:latin typeface="Century Gothic" pitchFamily="34" charset="0"/>
              </a:rPr>
              <a:t>Form</a:t>
            </a:r>
            <a:r>
              <a:rPr lang="cs-CZ" sz="2400" dirty="0" smtClean="0">
                <a:latin typeface="Century Gothic" pitchFamily="34" charset="0"/>
              </a:rPr>
              <a:t> </a:t>
            </a:r>
            <a:r>
              <a:rPr lang="cs-CZ" sz="2400" dirty="0" err="1" smtClean="0">
                <a:latin typeface="Century Gothic" pitchFamily="34" charset="0"/>
              </a:rPr>
              <a:t>verwenden</a:t>
            </a:r>
            <a:endParaRPr lang="cs-CZ" sz="2400" dirty="0" smtClean="0">
              <a:latin typeface="Century Gothic" pitchFamily="34" charset="0"/>
            </a:endParaRPr>
          </a:p>
          <a:p>
            <a:r>
              <a:rPr lang="cs-CZ" sz="2400" dirty="0" err="1" smtClean="0">
                <a:latin typeface="Century Gothic" pitchFamily="34" charset="0"/>
              </a:rPr>
              <a:t>sachliche</a:t>
            </a:r>
            <a:r>
              <a:rPr lang="cs-CZ" sz="2400" dirty="0" smtClean="0">
                <a:latin typeface="Century Gothic" pitchFamily="34" charset="0"/>
              </a:rPr>
              <a:t> </a:t>
            </a:r>
            <a:r>
              <a:rPr lang="cs-CZ" sz="2400" dirty="0" err="1" smtClean="0">
                <a:latin typeface="Century Gothic" pitchFamily="34" charset="0"/>
              </a:rPr>
              <a:t>und</a:t>
            </a:r>
            <a:r>
              <a:rPr lang="cs-CZ" sz="2400" dirty="0" smtClean="0">
                <a:latin typeface="Century Gothic" pitchFamily="34" charset="0"/>
              </a:rPr>
              <a:t> </a:t>
            </a:r>
            <a:r>
              <a:rPr lang="cs-CZ" sz="2400" dirty="0" err="1" smtClean="0">
                <a:latin typeface="Century Gothic" pitchFamily="34" charset="0"/>
              </a:rPr>
              <a:t>höfliche</a:t>
            </a:r>
            <a:r>
              <a:rPr lang="cs-CZ" sz="2400" dirty="0" smtClean="0">
                <a:latin typeface="Century Gothic" pitchFamily="34" charset="0"/>
              </a:rPr>
              <a:t> </a:t>
            </a:r>
            <a:r>
              <a:rPr lang="cs-CZ" sz="2400" dirty="0" err="1" smtClean="0">
                <a:latin typeface="Century Gothic" pitchFamily="34" charset="0"/>
              </a:rPr>
              <a:t>Ausdrucksweise</a:t>
            </a:r>
            <a:endParaRPr lang="cs-CZ" sz="2400" dirty="0" smtClean="0">
              <a:latin typeface="Century Gothic" pitchFamily="34" charset="0"/>
            </a:endParaRPr>
          </a:p>
          <a:p>
            <a:r>
              <a:rPr lang="cs-CZ" sz="2400" dirty="0" err="1" smtClean="0">
                <a:latin typeface="Century Gothic" pitchFamily="34" charset="0"/>
              </a:rPr>
              <a:t>keine</a:t>
            </a:r>
            <a:r>
              <a:rPr lang="cs-CZ" sz="2400" dirty="0" smtClean="0">
                <a:latin typeface="Century Gothic" pitchFamily="34" charset="0"/>
              </a:rPr>
              <a:t> </a:t>
            </a:r>
            <a:r>
              <a:rPr lang="cs-CZ" sz="2400" dirty="0" err="1" smtClean="0">
                <a:latin typeface="Century Gothic" pitchFamily="34" charset="0"/>
              </a:rPr>
              <a:t>emotionellen</a:t>
            </a:r>
            <a:r>
              <a:rPr lang="cs-CZ" sz="2400" dirty="0" smtClean="0">
                <a:latin typeface="Century Gothic" pitchFamily="34" charset="0"/>
              </a:rPr>
              <a:t> oder </a:t>
            </a:r>
            <a:r>
              <a:rPr lang="cs-CZ" sz="2400" dirty="0" err="1" smtClean="0">
                <a:latin typeface="Century Gothic" pitchFamily="34" charset="0"/>
              </a:rPr>
              <a:t>familiären</a:t>
            </a:r>
            <a:r>
              <a:rPr lang="cs-CZ" sz="2400" dirty="0" smtClean="0">
                <a:latin typeface="Century Gothic" pitchFamily="34" charset="0"/>
              </a:rPr>
              <a:t> </a:t>
            </a:r>
            <a:r>
              <a:rPr lang="cs-CZ" sz="2400" dirty="0" err="1" smtClean="0">
                <a:latin typeface="Century Gothic" pitchFamily="34" charset="0"/>
              </a:rPr>
              <a:t>Ausdrücke</a:t>
            </a:r>
            <a:endParaRPr lang="cs-CZ" sz="2400" dirty="0" smtClean="0">
              <a:latin typeface="Century Gothic" pitchFamily="34" charset="0"/>
            </a:endParaRPr>
          </a:p>
          <a:p>
            <a:r>
              <a:rPr lang="cs-CZ" sz="2400" dirty="0" err="1" smtClean="0">
                <a:latin typeface="Century Gothic" pitchFamily="34" charset="0"/>
              </a:rPr>
              <a:t>schlicht</a:t>
            </a:r>
            <a:r>
              <a:rPr lang="cs-CZ" sz="2400" dirty="0" smtClean="0">
                <a:latin typeface="Century Gothic" pitchFamily="34" charset="0"/>
              </a:rPr>
              <a:t> </a:t>
            </a:r>
            <a:r>
              <a:rPr lang="cs-CZ" sz="2400" dirty="0" err="1" smtClean="0">
                <a:latin typeface="Century Gothic" pitchFamily="34" charset="0"/>
              </a:rPr>
              <a:t>und</a:t>
            </a:r>
            <a:r>
              <a:rPr lang="cs-CZ" sz="2400" dirty="0" smtClean="0">
                <a:latin typeface="Century Gothic" pitchFamily="34" charset="0"/>
              </a:rPr>
              <a:t> </a:t>
            </a:r>
            <a:r>
              <a:rPr lang="cs-CZ" sz="2400" dirty="0" err="1" smtClean="0">
                <a:latin typeface="Century Gothic" pitchFamily="34" charset="0"/>
              </a:rPr>
              <a:t>eindeutig</a:t>
            </a:r>
            <a:r>
              <a:rPr lang="cs-CZ" sz="2400" dirty="0" smtClean="0">
                <a:latin typeface="Century Gothic" pitchFamily="34" charset="0"/>
              </a:rPr>
              <a:t>, kurz </a:t>
            </a:r>
            <a:r>
              <a:rPr lang="cs-CZ" sz="2400" dirty="0" err="1" smtClean="0">
                <a:latin typeface="Century Gothic" pitchFamily="34" charset="0"/>
              </a:rPr>
              <a:t>und</a:t>
            </a:r>
            <a:r>
              <a:rPr lang="cs-CZ" sz="2400" dirty="0" smtClean="0">
                <a:latin typeface="Century Gothic" pitchFamily="34" charset="0"/>
              </a:rPr>
              <a:t> </a:t>
            </a:r>
            <a:r>
              <a:rPr lang="cs-CZ" sz="2400" dirty="0" err="1" smtClean="0">
                <a:latin typeface="Century Gothic" pitchFamily="34" charset="0"/>
              </a:rPr>
              <a:t>präzis</a:t>
            </a:r>
            <a:r>
              <a:rPr lang="cs-CZ" sz="2400" dirty="0" smtClean="0">
                <a:latin typeface="Century Gothic" pitchFamily="34" charset="0"/>
              </a:rPr>
              <a:t> </a:t>
            </a:r>
            <a:r>
              <a:rPr lang="cs-CZ" sz="2400" dirty="0" err="1" smtClean="0">
                <a:latin typeface="Century Gothic" pitchFamily="34" charset="0"/>
              </a:rPr>
              <a:t>schreiben</a:t>
            </a:r>
            <a:endParaRPr lang="cs-CZ" sz="2400" dirty="0" smtClean="0">
              <a:latin typeface="Century Gothic" pitchFamily="34" charset="0"/>
            </a:endParaRPr>
          </a:p>
          <a:p>
            <a:r>
              <a:rPr lang="cs-CZ" sz="2400" dirty="0" err="1" smtClean="0">
                <a:latin typeface="Century Gothic" pitchFamily="34" charset="0"/>
              </a:rPr>
              <a:t>lange</a:t>
            </a:r>
            <a:r>
              <a:rPr lang="cs-CZ" sz="2400" dirty="0" smtClean="0">
                <a:latin typeface="Century Gothic" pitchFamily="34" charset="0"/>
              </a:rPr>
              <a:t> </a:t>
            </a:r>
            <a:r>
              <a:rPr lang="cs-CZ" sz="2400" dirty="0" err="1" smtClean="0">
                <a:latin typeface="Century Gothic" pitchFamily="34" charset="0"/>
              </a:rPr>
              <a:t>Satzkonstruktionen</a:t>
            </a:r>
            <a:r>
              <a:rPr lang="cs-CZ" sz="2400" dirty="0" smtClean="0">
                <a:latin typeface="Century Gothic" pitchFamily="34" charset="0"/>
              </a:rPr>
              <a:t> </a:t>
            </a:r>
            <a:r>
              <a:rPr lang="cs-CZ" sz="2400" dirty="0" err="1" smtClean="0">
                <a:latin typeface="Century Gothic" pitchFamily="34" charset="0"/>
              </a:rPr>
              <a:t>vermeiden</a:t>
            </a:r>
            <a:endParaRPr lang="cs-CZ" sz="2400" dirty="0">
              <a:latin typeface="Century Gothi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75000"/>
            </a:schemeClr>
          </a:solidFill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cs-CZ" sz="4000" dirty="0" err="1" smtClean="0">
                <a:solidFill>
                  <a:schemeClr val="bg1"/>
                </a:solidFill>
                <a:latin typeface="Century Gothic" pitchFamily="34" charset="0"/>
              </a:rPr>
              <a:t>Wie</a:t>
            </a:r>
            <a:r>
              <a:rPr lang="cs-CZ" sz="4000" dirty="0" smtClean="0">
                <a:solidFill>
                  <a:schemeClr val="bg1"/>
                </a:solidFill>
                <a:latin typeface="Century Gothic" pitchFamily="34" charset="0"/>
              </a:rPr>
              <a:t> </a:t>
            </a:r>
            <a:r>
              <a:rPr lang="cs-CZ" sz="4000" dirty="0" err="1" smtClean="0">
                <a:solidFill>
                  <a:schemeClr val="bg1"/>
                </a:solidFill>
                <a:latin typeface="Century Gothic" pitchFamily="34" charset="0"/>
              </a:rPr>
              <a:t>schreibt</a:t>
            </a:r>
            <a:r>
              <a:rPr lang="cs-CZ" sz="4000" dirty="0" smtClean="0">
                <a:solidFill>
                  <a:schemeClr val="bg1"/>
                </a:solidFill>
                <a:latin typeface="Century Gothic" pitchFamily="34" charset="0"/>
              </a:rPr>
              <a:t> man </a:t>
            </a:r>
            <a:r>
              <a:rPr lang="cs-CZ" sz="4000" dirty="0" err="1" smtClean="0">
                <a:solidFill>
                  <a:schemeClr val="bg1"/>
                </a:solidFill>
                <a:latin typeface="Century Gothic" pitchFamily="34" charset="0"/>
              </a:rPr>
              <a:t>die</a:t>
            </a:r>
            <a:r>
              <a:rPr lang="cs-CZ" sz="4000" dirty="0" smtClean="0">
                <a:solidFill>
                  <a:schemeClr val="bg1"/>
                </a:solidFill>
                <a:latin typeface="Century Gothic" pitchFamily="34" charset="0"/>
              </a:rPr>
              <a:t> </a:t>
            </a:r>
            <a:r>
              <a:rPr lang="cs-CZ" sz="4000" dirty="0" err="1" smtClean="0">
                <a:solidFill>
                  <a:schemeClr val="bg1"/>
                </a:solidFill>
                <a:latin typeface="Century Gothic" pitchFamily="34" charset="0"/>
              </a:rPr>
              <a:t>Grußformel</a:t>
            </a:r>
            <a:r>
              <a:rPr lang="cs-CZ" sz="4000" dirty="0" smtClean="0">
                <a:solidFill>
                  <a:schemeClr val="bg1"/>
                </a:solidFill>
                <a:latin typeface="Century Gothic" pitchFamily="34" charset="0"/>
              </a:rPr>
              <a:t> ?</a:t>
            </a:r>
            <a:endParaRPr lang="cs-CZ" sz="4000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  <p:sp>
        <p:nvSpPr>
          <p:cNvPr id="4" name="TextovéPole 3"/>
          <p:cNvSpPr txBox="1"/>
          <p:nvPr/>
        </p:nvSpPr>
        <p:spPr>
          <a:xfrm>
            <a:off x="714348" y="1571612"/>
            <a:ext cx="685804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cs-CZ" sz="2000" b="1" i="1" dirty="0" smtClean="0">
              <a:latin typeface="Century Gothic" pitchFamily="34" charset="0"/>
            </a:endParaRPr>
          </a:p>
          <a:p>
            <a:pPr>
              <a:lnSpc>
                <a:spcPct val="150000"/>
              </a:lnSpc>
            </a:pPr>
            <a:r>
              <a:rPr lang="cs-CZ" sz="2000" b="1" i="1" dirty="0" err="1" smtClean="0">
                <a:latin typeface="Century Gothic" pitchFamily="34" charset="0"/>
              </a:rPr>
              <a:t>Mit</a:t>
            </a:r>
            <a:r>
              <a:rPr lang="cs-CZ" sz="2000" b="1" i="1" dirty="0" smtClean="0">
                <a:latin typeface="Century Gothic" pitchFamily="34" charset="0"/>
              </a:rPr>
              <a:t> </a:t>
            </a:r>
            <a:r>
              <a:rPr lang="cs-CZ" sz="2000" b="1" i="1" dirty="0" err="1" smtClean="0">
                <a:latin typeface="Century Gothic" pitchFamily="34" charset="0"/>
              </a:rPr>
              <a:t>freundlichem</a:t>
            </a:r>
            <a:r>
              <a:rPr lang="cs-CZ" sz="2000" b="1" i="1" dirty="0" smtClean="0">
                <a:latin typeface="Century Gothic" pitchFamily="34" charset="0"/>
              </a:rPr>
              <a:t> </a:t>
            </a:r>
            <a:r>
              <a:rPr lang="cs-CZ" sz="2000" b="1" i="1" dirty="0" err="1" smtClean="0">
                <a:latin typeface="Century Gothic" pitchFamily="34" charset="0"/>
              </a:rPr>
              <a:t>Gruß</a:t>
            </a:r>
            <a:endParaRPr lang="cs-CZ" sz="2000" b="1" i="1" dirty="0" smtClean="0">
              <a:latin typeface="Century Gothic" pitchFamily="34" charset="0"/>
            </a:endParaRPr>
          </a:p>
          <a:p>
            <a:pPr>
              <a:lnSpc>
                <a:spcPct val="150000"/>
              </a:lnSpc>
            </a:pPr>
            <a:r>
              <a:rPr lang="cs-CZ" sz="2000" b="1" i="1" dirty="0" err="1" smtClean="0">
                <a:latin typeface="Century Gothic" pitchFamily="34" charset="0"/>
              </a:rPr>
              <a:t>Mit</a:t>
            </a:r>
            <a:r>
              <a:rPr lang="cs-CZ" sz="2000" b="1" i="1" dirty="0" smtClean="0">
                <a:latin typeface="Century Gothic" pitchFamily="34" charset="0"/>
              </a:rPr>
              <a:t> </a:t>
            </a:r>
            <a:r>
              <a:rPr lang="cs-CZ" sz="2000" b="1" i="1" dirty="0" err="1" smtClean="0">
                <a:latin typeface="Century Gothic" pitchFamily="34" charset="0"/>
              </a:rPr>
              <a:t>freundlichen</a:t>
            </a:r>
            <a:r>
              <a:rPr lang="cs-CZ" sz="2000" b="1" i="1" dirty="0" smtClean="0">
                <a:latin typeface="Century Gothic" pitchFamily="34" charset="0"/>
              </a:rPr>
              <a:t> </a:t>
            </a:r>
            <a:r>
              <a:rPr lang="cs-CZ" sz="2000" b="1" i="1" dirty="0" err="1" smtClean="0">
                <a:latin typeface="Century Gothic" pitchFamily="34" charset="0"/>
              </a:rPr>
              <a:t>Grüßen</a:t>
            </a:r>
            <a:endParaRPr lang="cs-CZ" sz="2000" b="1" i="1" dirty="0" smtClean="0">
              <a:latin typeface="Century Gothic" pitchFamily="34" charset="0"/>
            </a:endParaRPr>
          </a:p>
          <a:p>
            <a:pPr>
              <a:lnSpc>
                <a:spcPct val="150000"/>
              </a:lnSpc>
            </a:pPr>
            <a:r>
              <a:rPr lang="cs-CZ" sz="2000" b="1" i="1" dirty="0" err="1" smtClean="0">
                <a:latin typeface="Century Gothic" pitchFamily="34" charset="0"/>
              </a:rPr>
              <a:t>Mit</a:t>
            </a:r>
            <a:r>
              <a:rPr lang="cs-CZ" sz="2000" b="1" i="1" dirty="0" smtClean="0">
                <a:latin typeface="Century Gothic" pitchFamily="34" charset="0"/>
              </a:rPr>
              <a:t> </a:t>
            </a:r>
            <a:r>
              <a:rPr lang="cs-CZ" sz="2000" b="1" i="1" dirty="0" err="1" smtClean="0">
                <a:latin typeface="Century Gothic" pitchFamily="34" charset="0"/>
              </a:rPr>
              <a:t>bestem</a:t>
            </a:r>
            <a:r>
              <a:rPr lang="cs-CZ" sz="2000" b="1" i="1" dirty="0" smtClean="0">
                <a:latin typeface="Century Gothic" pitchFamily="34" charset="0"/>
              </a:rPr>
              <a:t> </a:t>
            </a:r>
            <a:r>
              <a:rPr lang="cs-CZ" sz="2000" b="1" i="1" dirty="0" err="1" smtClean="0">
                <a:latin typeface="Century Gothic" pitchFamily="34" charset="0"/>
              </a:rPr>
              <a:t>Gruß</a:t>
            </a:r>
            <a:endParaRPr lang="cs-CZ" sz="2000" b="1" i="1" dirty="0" smtClean="0">
              <a:latin typeface="Century Gothic" pitchFamily="34" charset="0"/>
            </a:endParaRPr>
          </a:p>
          <a:p>
            <a:pPr>
              <a:lnSpc>
                <a:spcPct val="150000"/>
              </a:lnSpc>
            </a:pPr>
            <a:r>
              <a:rPr lang="cs-CZ" sz="2000" b="1" i="1" dirty="0" err="1" smtClean="0">
                <a:latin typeface="Century Gothic" pitchFamily="34" charset="0"/>
              </a:rPr>
              <a:t>Mit</a:t>
            </a:r>
            <a:r>
              <a:rPr lang="cs-CZ" sz="2000" b="1" i="1" dirty="0" smtClean="0">
                <a:latin typeface="Century Gothic" pitchFamily="34" charset="0"/>
              </a:rPr>
              <a:t> </a:t>
            </a:r>
            <a:r>
              <a:rPr lang="cs-CZ" sz="2000" b="1" i="1" dirty="0" err="1" smtClean="0">
                <a:latin typeface="Century Gothic" pitchFamily="34" charset="0"/>
              </a:rPr>
              <a:t>besten</a:t>
            </a:r>
            <a:r>
              <a:rPr lang="cs-CZ" sz="2000" b="1" i="1" dirty="0" smtClean="0">
                <a:latin typeface="Century Gothic" pitchFamily="34" charset="0"/>
              </a:rPr>
              <a:t> </a:t>
            </a:r>
            <a:r>
              <a:rPr lang="cs-CZ" sz="2000" b="1" i="1" dirty="0" err="1" smtClean="0">
                <a:latin typeface="Century Gothic" pitchFamily="34" charset="0"/>
              </a:rPr>
              <a:t>Grüßen</a:t>
            </a:r>
            <a:endParaRPr lang="cs-CZ" sz="2000" b="1" i="1" dirty="0" smtClean="0">
              <a:latin typeface="Century Gothic" pitchFamily="34" charset="0"/>
            </a:endParaRPr>
          </a:p>
          <a:p>
            <a:pPr>
              <a:lnSpc>
                <a:spcPct val="150000"/>
              </a:lnSpc>
            </a:pPr>
            <a:r>
              <a:rPr lang="cs-CZ" sz="2000" b="1" i="1" dirty="0" err="1" smtClean="0">
                <a:latin typeface="Century Gothic" pitchFamily="34" charset="0"/>
              </a:rPr>
              <a:t>Freundschaft</a:t>
            </a:r>
            <a:endParaRPr lang="cs-CZ" sz="2000" b="1" i="1" dirty="0" smtClean="0">
              <a:latin typeface="Century Gothic" pitchFamily="34" charset="0"/>
            </a:endParaRPr>
          </a:p>
          <a:p>
            <a:pPr>
              <a:lnSpc>
                <a:spcPct val="150000"/>
              </a:lnSpc>
            </a:pPr>
            <a:r>
              <a:rPr lang="cs-CZ" sz="2000" b="1" i="1" dirty="0" err="1" smtClean="0">
                <a:latin typeface="Century Gothic" pitchFamily="34" charset="0"/>
              </a:rPr>
              <a:t>Freundliche</a:t>
            </a:r>
            <a:r>
              <a:rPr lang="cs-CZ" sz="2000" b="1" i="1" dirty="0" smtClean="0">
                <a:latin typeface="Century Gothic" pitchFamily="34" charset="0"/>
              </a:rPr>
              <a:t> </a:t>
            </a:r>
            <a:r>
              <a:rPr lang="cs-CZ" sz="2000" b="1" i="1" dirty="0" err="1" smtClean="0">
                <a:latin typeface="Century Gothic" pitchFamily="34" charset="0"/>
              </a:rPr>
              <a:t>Grüße</a:t>
            </a:r>
            <a:endParaRPr lang="cs-CZ" sz="2000" b="1" i="1" dirty="0" smtClean="0">
              <a:latin typeface="Century Gothic" pitchFamily="34" charset="0"/>
            </a:endParaRPr>
          </a:p>
          <a:p>
            <a:pPr>
              <a:lnSpc>
                <a:spcPct val="150000"/>
              </a:lnSpc>
            </a:pPr>
            <a:r>
              <a:rPr lang="cs-CZ" sz="2000" b="1" i="1" dirty="0" err="1" smtClean="0">
                <a:latin typeface="Century Gothic" pitchFamily="34" charset="0"/>
              </a:rPr>
              <a:t>Ein</a:t>
            </a:r>
            <a:r>
              <a:rPr lang="cs-CZ" sz="2000" b="1" i="1" dirty="0" smtClean="0">
                <a:latin typeface="Century Gothic" pitchFamily="34" charset="0"/>
              </a:rPr>
              <a:t> </a:t>
            </a:r>
            <a:r>
              <a:rPr lang="cs-CZ" sz="2000" b="1" i="1" dirty="0" err="1" smtClean="0">
                <a:latin typeface="Century Gothic" pitchFamily="34" charset="0"/>
              </a:rPr>
              <a:t>angenehmes</a:t>
            </a:r>
            <a:r>
              <a:rPr lang="cs-CZ" sz="2000" b="1" i="1" dirty="0" smtClean="0">
                <a:latin typeface="Century Gothic" pitchFamily="34" charset="0"/>
              </a:rPr>
              <a:t> </a:t>
            </a:r>
            <a:r>
              <a:rPr lang="cs-CZ" sz="2000" b="1" i="1" dirty="0" err="1" smtClean="0">
                <a:latin typeface="Century Gothic" pitchFamily="34" charset="0"/>
              </a:rPr>
              <a:t>Wochenende</a:t>
            </a:r>
            <a:r>
              <a:rPr lang="cs-CZ" sz="2000" b="1" i="1" dirty="0" smtClean="0">
                <a:latin typeface="Century Gothic" pitchFamily="34" charset="0"/>
              </a:rPr>
              <a:t> </a:t>
            </a:r>
            <a:r>
              <a:rPr lang="cs-CZ" sz="2000" b="1" i="1" dirty="0" err="1" smtClean="0">
                <a:latin typeface="Century Gothic" pitchFamily="34" charset="0"/>
              </a:rPr>
              <a:t>wünscht</a:t>
            </a:r>
            <a:endParaRPr lang="cs-CZ" sz="2000" b="1" i="1" dirty="0" smtClean="0">
              <a:latin typeface="Century Gothic" pitchFamily="34" charset="0"/>
            </a:endParaRPr>
          </a:p>
          <a:p>
            <a:pPr>
              <a:lnSpc>
                <a:spcPct val="150000"/>
              </a:lnSpc>
            </a:pPr>
            <a:r>
              <a:rPr lang="cs-CZ" sz="2000" b="1" i="1" dirty="0" err="1" smtClean="0">
                <a:latin typeface="Century Gothic" pitchFamily="34" charset="0"/>
              </a:rPr>
              <a:t>Einen</a:t>
            </a:r>
            <a:r>
              <a:rPr lang="cs-CZ" sz="2000" b="1" i="1" dirty="0" smtClean="0">
                <a:latin typeface="Century Gothic" pitchFamily="34" charset="0"/>
              </a:rPr>
              <a:t> </a:t>
            </a:r>
            <a:r>
              <a:rPr lang="cs-CZ" sz="2000" b="1" i="1" dirty="0" err="1" smtClean="0">
                <a:latin typeface="Century Gothic" pitchFamily="34" charset="0"/>
              </a:rPr>
              <a:t>guten</a:t>
            </a:r>
            <a:r>
              <a:rPr lang="cs-CZ" sz="2000" b="1" i="1" dirty="0" smtClean="0">
                <a:latin typeface="Century Gothic" pitchFamily="34" charset="0"/>
              </a:rPr>
              <a:t> Start in </a:t>
            </a:r>
            <a:r>
              <a:rPr lang="cs-CZ" sz="2000" b="1" i="1" dirty="0" err="1" smtClean="0">
                <a:latin typeface="Century Gothic" pitchFamily="34" charset="0"/>
              </a:rPr>
              <a:t>die</a:t>
            </a:r>
            <a:r>
              <a:rPr lang="cs-CZ" sz="2000" b="1" i="1" dirty="0" smtClean="0">
                <a:latin typeface="Century Gothic" pitchFamily="34" charset="0"/>
              </a:rPr>
              <a:t> </a:t>
            </a:r>
            <a:r>
              <a:rPr lang="cs-CZ" sz="2000" b="1" i="1" dirty="0" err="1" smtClean="0">
                <a:latin typeface="Century Gothic" pitchFamily="34" charset="0"/>
              </a:rPr>
              <a:t>neue</a:t>
            </a:r>
            <a:r>
              <a:rPr lang="cs-CZ" sz="2000" b="1" i="1" dirty="0" smtClean="0">
                <a:latin typeface="Century Gothic" pitchFamily="34" charset="0"/>
              </a:rPr>
              <a:t> </a:t>
            </a:r>
            <a:r>
              <a:rPr lang="cs-CZ" sz="2000" b="1" i="1" dirty="0" err="1" smtClean="0">
                <a:latin typeface="Century Gothic" pitchFamily="34" charset="0"/>
              </a:rPr>
              <a:t>Woche</a:t>
            </a:r>
            <a:endParaRPr lang="cs-CZ" sz="2000" b="1" i="1" dirty="0">
              <a:latin typeface="Century Gothi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  <a:solidFill>
            <a:schemeClr val="tx2"/>
          </a:solidFill>
        </p:spPr>
        <p:txBody>
          <a:bodyPr/>
          <a:lstStyle/>
          <a:p>
            <a:r>
              <a:rPr lang="cs-CZ" dirty="0" err="1" smtClean="0">
                <a:solidFill>
                  <a:schemeClr val="bg1"/>
                </a:solidFill>
                <a:latin typeface="Century Gothic" pitchFamily="34" charset="0"/>
              </a:rPr>
              <a:t>Was</a:t>
            </a:r>
            <a:r>
              <a:rPr lang="cs-CZ" dirty="0" smtClean="0">
                <a:solidFill>
                  <a:schemeClr val="bg1"/>
                </a:solidFill>
                <a:latin typeface="Century Gothic" pitchFamily="34" charset="0"/>
              </a:rPr>
              <a:t> </a:t>
            </a:r>
            <a:r>
              <a:rPr lang="cs-CZ" dirty="0" err="1" smtClean="0">
                <a:solidFill>
                  <a:schemeClr val="bg1"/>
                </a:solidFill>
                <a:latin typeface="Century Gothic" pitchFamily="34" charset="0"/>
              </a:rPr>
              <a:t>ist</a:t>
            </a:r>
            <a:r>
              <a:rPr lang="cs-CZ" dirty="0" smtClean="0">
                <a:solidFill>
                  <a:schemeClr val="bg1"/>
                </a:solidFill>
                <a:latin typeface="Century Gothic" pitchFamily="34" charset="0"/>
              </a:rPr>
              <a:t> </a:t>
            </a:r>
            <a:r>
              <a:rPr lang="cs-CZ" dirty="0" err="1" smtClean="0">
                <a:solidFill>
                  <a:schemeClr val="bg1"/>
                </a:solidFill>
                <a:latin typeface="Century Gothic" pitchFamily="34" charset="0"/>
              </a:rPr>
              <a:t>die</a:t>
            </a:r>
            <a:r>
              <a:rPr lang="cs-CZ" dirty="0" smtClean="0">
                <a:solidFill>
                  <a:schemeClr val="bg1"/>
                </a:solidFill>
                <a:latin typeface="Century Gothic" pitchFamily="34" charset="0"/>
              </a:rPr>
              <a:t> </a:t>
            </a:r>
            <a:r>
              <a:rPr lang="cs-CZ" dirty="0" err="1" smtClean="0">
                <a:solidFill>
                  <a:schemeClr val="bg1"/>
                </a:solidFill>
                <a:latin typeface="Century Gothic" pitchFamily="34" charset="0"/>
              </a:rPr>
              <a:t>Anlage</a:t>
            </a:r>
            <a:r>
              <a:rPr lang="cs-CZ" dirty="0" smtClean="0">
                <a:solidFill>
                  <a:schemeClr val="bg1"/>
                </a:solidFill>
                <a:latin typeface="Century Gothic" pitchFamily="34" charset="0"/>
              </a:rPr>
              <a:t>?</a:t>
            </a:r>
            <a:endParaRPr lang="cs-CZ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400" dirty="0" smtClean="0">
              <a:latin typeface="Century Gothic" pitchFamily="34" charset="0"/>
            </a:endParaRPr>
          </a:p>
          <a:p>
            <a:r>
              <a:rPr lang="cs-CZ" sz="2400" dirty="0" err="1" smtClean="0">
                <a:latin typeface="Century Gothic" pitchFamily="34" charset="0"/>
              </a:rPr>
              <a:t>Lebenslauf</a:t>
            </a:r>
            <a:endParaRPr lang="cs-CZ" sz="2400" dirty="0" smtClean="0">
              <a:latin typeface="Century Gothic" pitchFamily="34" charset="0"/>
            </a:endParaRPr>
          </a:p>
          <a:p>
            <a:r>
              <a:rPr lang="cs-CZ" sz="2400" dirty="0" smtClean="0">
                <a:latin typeface="Century Gothic" pitchFamily="34" charset="0"/>
              </a:rPr>
              <a:t>Diplom</a:t>
            </a:r>
          </a:p>
          <a:p>
            <a:r>
              <a:rPr lang="cs-CZ" sz="2400" dirty="0" err="1" smtClean="0">
                <a:latin typeface="Century Gothic" pitchFamily="34" charset="0"/>
              </a:rPr>
              <a:t>Arbeitserlaubnis</a:t>
            </a:r>
            <a:endParaRPr lang="cs-CZ" sz="2400" dirty="0" smtClean="0">
              <a:latin typeface="Century Gothic" pitchFamily="34" charset="0"/>
            </a:endParaRPr>
          </a:p>
          <a:p>
            <a:r>
              <a:rPr lang="cs-CZ" sz="2400" dirty="0" err="1" smtClean="0">
                <a:latin typeface="Century Gothic" pitchFamily="34" charset="0"/>
              </a:rPr>
              <a:t>Preisliste</a:t>
            </a:r>
            <a:endParaRPr lang="cs-CZ" sz="2400" dirty="0" smtClean="0">
              <a:latin typeface="Century Gothic" pitchFamily="34" charset="0"/>
            </a:endParaRPr>
          </a:p>
          <a:p>
            <a:r>
              <a:rPr lang="cs-CZ" sz="2400" dirty="0" smtClean="0">
                <a:latin typeface="Century Gothic" pitchFamily="34" charset="0"/>
              </a:rPr>
              <a:t>Katalog/ Prospekt</a:t>
            </a:r>
          </a:p>
          <a:p>
            <a:r>
              <a:rPr lang="cs-CZ" sz="2400" dirty="0" err="1" smtClean="0">
                <a:latin typeface="Century Gothic" pitchFamily="34" charset="0"/>
              </a:rPr>
              <a:t>Muster</a:t>
            </a:r>
            <a:endParaRPr lang="cs-CZ" sz="2400" dirty="0" smtClean="0">
              <a:latin typeface="Century Gothic" pitchFamily="34" charset="0"/>
            </a:endParaRPr>
          </a:p>
          <a:p>
            <a:r>
              <a:rPr lang="cs-CZ" sz="2400" dirty="0" err="1" smtClean="0">
                <a:latin typeface="Century Gothic" pitchFamily="34" charset="0"/>
              </a:rPr>
              <a:t>Rechnung</a:t>
            </a:r>
            <a:endParaRPr lang="cs-CZ" sz="2400" dirty="0" smtClean="0">
              <a:latin typeface="Century Gothic" pitchFamily="34" charset="0"/>
            </a:endParaRPr>
          </a:p>
          <a:p>
            <a:r>
              <a:rPr lang="cs-CZ" sz="2400" dirty="0" smtClean="0">
                <a:latin typeface="Century Gothic" pitchFamily="34" charset="0"/>
              </a:rPr>
              <a:t>Kopie des </a:t>
            </a:r>
            <a:r>
              <a:rPr lang="cs-CZ" sz="2400" dirty="0" err="1" smtClean="0">
                <a:latin typeface="Century Gothic" pitchFamily="34" charset="0"/>
              </a:rPr>
              <a:t>Abiturzeugnisses</a:t>
            </a:r>
            <a:endParaRPr lang="cs-CZ" sz="2400" dirty="0" smtClean="0">
              <a:latin typeface="Century Gothic" pitchFamily="34" charset="0"/>
            </a:endParaRPr>
          </a:p>
          <a:p>
            <a:endParaRPr lang="cs-CZ" sz="2400" dirty="0" smtClean="0">
              <a:latin typeface="Century Gothic" pitchFamily="34" charset="0"/>
            </a:endParaRPr>
          </a:p>
          <a:p>
            <a:endParaRPr lang="cs-CZ" sz="2800" dirty="0" smtClean="0">
              <a:latin typeface="Century Gothi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  <a:solidFill>
            <a:schemeClr val="tx2"/>
          </a:solidFill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Century Gothic" pitchFamily="34" charset="0"/>
              </a:rPr>
              <a:t>Zdroje</a:t>
            </a:r>
            <a:endParaRPr lang="cs-CZ" dirty="0">
              <a:solidFill>
                <a:schemeClr val="bg1"/>
              </a:solidFill>
              <a:latin typeface="Century Gothic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cs-CZ" sz="1800" dirty="0" smtClean="0"/>
          </a:p>
          <a:p>
            <a:r>
              <a:rPr lang="cs-CZ" sz="1500" dirty="0" err="1" smtClean="0">
                <a:latin typeface="Century Gothic" pitchFamily="34" charset="0"/>
              </a:rPr>
              <a:t>Schmitz</a:t>
            </a:r>
            <a:r>
              <a:rPr lang="cs-CZ" sz="1500" dirty="0" smtClean="0">
                <a:latin typeface="Century Gothic" pitchFamily="34" charset="0"/>
              </a:rPr>
              <a:t> Werner, </a:t>
            </a:r>
            <a:r>
              <a:rPr lang="cs-CZ" sz="1500" dirty="0" err="1" smtClean="0">
                <a:latin typeface="Century Gothic" pitchFamily="34" charset="0"/>
              </a:rPr>
              <a:t>Scheiner</a:t>
            </a:r>
            <a:r>
              <a:rPr lang="cs-CZ" sz="1500" dirty="0" smtClean="0">
                <a:latin typeface="Century Gothic" pitchFamily="34" charset="0"/>
              </a:rPr>
              <a:t> </a:t>
            </a:r>
            <a:r>
              <a:rPr lang="cs-CZ" sz="1500" dirty="0" err="1" smtClean="0">
                <a:latin typeface="Century Gothic" pitchFamily="34" charset="0"/>
              </a:rPr>
              <a:t>Dieter</a:t>
            </a:r>
            <a:r>
              <a:rPr lang="cs-CZ" sz="1500" dirty="0" smtClean="0">
                <a:latin typeface="Century Gothic" pitchFamily="34" charset="0"/>
              </a:rPr>
              <a:t>: </a:t>
            </a:r>
            <a:r>
              <a:rPr lang="cs-CZ" sz="1500" dirty="0" err="1" smtClean="0">
                <a:latin typeface="Century Gothic" pitchFamily="34" charset="0"/>
              </a:rPr>
              <a:t>Ihr</a:t>
            </a:r>
            <a:r>
              <a:rPr lang="cs-CZ" sz="1500" dirty="0" smtClean="0">
                <a:latin typeface="Century Gothic" pitchFamily="34" charset="0"/>
              </a:rPr>
              <a:t> </a:t>
            </a:r>
            <a:r>
              <a:rPr lang="cs-CZ" sz="1500" dirty="0" err="1" smtClean="0">
                <a:latin typeface="Century Gothic" pitchFamily="34" charset="0"/>
              </a:rPr>
              <a:t>Schreiben</a:t>
            </a:r>
            <a:r>
              <a:rPr lang="cs-CZ" sz="1500" dirty="0" smtClean="0">
                <a:latin typeface="Century Gothic" pitchFamily="34" charset="0"/>
              </a:rPr>
              <a:t> </a:t>
            </a:r>
            <a:r>
              <a:rPr lang="cs-CZ" sz="1500" dirty="0" err="1" smtClean="0">
                <a:latin typeface="Century Gothic" pitchFamily="34" charset="0"/>
              </a:rPr>
              <a:t>vom</a:t>
            </a:r>
            <a:r>
              <a:rPr lang="cs-CZ" sz="1500" dirty="0" smtClean="0">
                <a:latin typeface="Century Gothic" pitchFamily="34" charset="0"/>
              </a:rPr>
              <a:t>… , </a:t>
            </a:r>
            <a:r>
              <a:rPr lang="cs-CZ" sz="1500" dirty="0" err="1" smtClean="0">
                <a:latin typeface="Century Gothic" pitchFamily="34" charset="0"/>
              </a:rPr>
              <a:t>Verlag</a:t>
            </a:r>
            <a:r>
              <a:rPr lang="cs-CZ" sz="1500" dirty="0" smtClean="0">
                <a:latin typeface="Century Gothic" pitchFamily="34" charset="0"/>
              </a:rPr>
              <a:t> </a:t>
            </a:r>
            <a:r>
              <a:rPr lang="cs-CZ" sz="1500" dirty="0" err="1" smtClean="0">
                <a:latin typeface="Century Gothic" pitchFamily="34" charset="0"/>
              </a:rPr>
              <a:t>für</a:t>
            </a:r>
            <a:r>
              <a:rPr lang="cs-CZ" sz="1500" dirty="0" smtClean="0">
                <a:latin typeface="Century Gothic" pitchFamily="34" charset="0"/>
              </a:rPr>
              <a:t> </a:t>
            </a:r>
            <a:r>
              <a:rPr lang="cs-CZ" sz="1500" dirty="0" err="1" smtClean="0">
                <a:latin typeface="Century Gothic" pitchFamily="34" charset="0"/>
              </a:rPr>
              <a:t>Deutsch</a:t>
            </a:r>
            <a:r>
              <a:rPr lang="cs-CZ" sz="1500" dirty="0" smtClean="0">
                <a:latin typeface="Century Gothic" pitchFamily="34" charset="0"/>
              </a:rPr>
              <a:t>, </a:t>
            </a:r>
            <a:r>
              <a:rPr lang="cs-CZ" sz="1500" dirty="0" err="1" smtClean="0">
                <a:latin typeface="Century Gothic" pitchFamily="34" charset="0"/>
              </a:rPr>
              <a:t>Ismaning</a:t>
            </a:r>
            <a:r>
              <a:rPr lang="cs-CZ" sz="1500" dirty="0" smtClean="0">
                <a:latin typeface="Century Gothic" pitchFamily="34" charset="0"/>
              </a:rPr>
              <a:t>/</a:t>
            </a:r>
            <a:r>
              <a:rPr lang="cs-CZ" sz="1500" dirty="0" err="1" smtClean="0">
                <a:latin typeface="Century Gothic" pitchFamily="34" charset="0"/>
              </a:rPr>
              <a:t>München</a:t>
            </a:r>
            <a:r>
              <a:rPr lang="cs-CZ" sz="1500" dirty="0" smtClean="0">
                <a:latin typeface="Century Gothic" pitchFamily="34" charset="0"/>
              </a:rPr>
              <a:t>, 1994, ISBN 3-88532-159-9</a:t>
            </a:r>
          </a:p>
          <a:p>
            <a:r>
              <a:rPr lang="cs-CZ" sz="1500" dirty="0" err="1" smtClean="0">
                <a:latin typeface="Century Gothic" pitchFamily="34" charset="0"/>
              </a:rPr>
              <a:t>Offizieller</a:t>
            </a:r>
            <a:r>
              <a:rPr lang="cs-CZ" sz="1500" dirty="0" smtClean="0">
                <a:latin typeface="Century Gothic" pitchFamily="34" charset="0"/>
              </a:rPr>
              <a:t> </a:t>
            </a:r>
            <a:r>
              <a:rPr lang="cs-CZ" sz="1500" dirty="0" err="1" smtClean="0">
                <a:latin typeface="Century Gothic" pitchFamily="34" charset="0"/>
              </a:rPr>
              <a:t>Brief</a:t>
            </a:r>
            <a:r>
              <a:rPr lang="cs-CZ" sz="1500" dirty="0" smtClean="0">
                <a:latin typeface="Century Gothic" pitchFamily="34" charset="0"/>
              </a:rPr>
              <a:t>, </a:t>
            </a:r>
            <a:r>
              <a:rPr lang="cs-CZ" sz="1500" dirty="0" err="1" smtClean="0">
                <a:latin typeface="Century Gothic" pitchFamily="34" charset="0"/>
              </a:rPr>
              <a:t>privater</a:t>
            </a:r>
            <a:r>
              <a:rPr lang="cs-CZ" sz="1500" dirty="0" smtClean="0">
                <a:latin typeface="Century Gothic" pitchFamily="34" charset="0"/>
              </a:rPr>
              <a:t> </a:t>
            </a:r>
            <a:r>
              <a:rPr lang="cs-CZ" sz="1500" dirty="0" err="1" smtClean="0">
                <a:latin typeface="Century Gothic" pitchFamily="34" charset="0"/>
              </a:rPr>
              <a:t>Geschäftsbrief</a:t>
            </a:r>
            <a:r>
              <a:rPr lang="cs-CZ" sz="1500" dirty="0" smtClean="0">
                <a:latin typeface="Century Gothic" pitchFamily="34" charset="0"/>
              </a:rPr>
              <a:t> http://www.</a:t>
            </a:r>
            <a:r>
              <a:rPr lang="cs-CZ" sz="1500" dirty="0" err="1" smtClean="0">
                <a:latin typeface="Century Gothic" pitchFamily="34" charset="0"/>
              </a:rPr>
              <a:t>teachsam.de</a:t>
            </a:r>
            <a:r>
              <a:rPr lang="cs-CZ" sz="1500" dirty="0" smtClean="0">
                <a:latin typeface="Century Gothic" pitchFamily="34" charset="0"/>
              </a:rPr>
              <a:t>/</a:t>
            </a:r>
            <a:r>
              <a:rPr lang="cs-CZ" sz="1500" dirty="0" err="1" smtClean="0">
                <a:latin typeface="Century Gothic" pitchFamily="34" charset="0"/>
              </a:rPr>
              <a:t>deutsch</a:t>
            </a:r>
            <a:r>
              <a:rPr lang="cs-CZ" sz="1500" dirty="0" smtClean="0">
                <a:latin typeface="Century Gothic" pitchFamily="34" charset="0"/>
              </a:rPr>
              <a:t>/d_</a:t>
            </a:r>
            <a:r>
              <a:rPr lang="cs-CZ" sz="1500" dirty="0" err="1" smtClean="0">
                <a:latin typeface="Century Gothic" pitchFamily="34" charset="0"/>
              </a:rPr>
              <a:t>schreibf</a:t>
            </a:r>
            <a:r>
              <a:rPr lang="cs-CZ" sz="1500" dirty="0" smtClean="0">
                <a:latin typeface="Century Gothic" pitchFamily="34" charset="0"/>
              </a:rPr>
              <a:t>/</a:t>
            </a:r>
            <a:r>
              <a:rPr lang="cs-CZ" sz="1500" dirty="0" err="1" smtClean="0">
                <a:latin typeface="Century Gothic" pitchFamily="34" charset="0"/>
              </a:rPr>
              <a:t>schr</a:t>
            </a:r>
            <a:r>
              <a:rPr lang="cs-CZ" sz="1500" dirty="0" smtClean="0">
                <a:latin typeface="Century Gothic" pitchFamily="34" charset="0"/>
              </a:rPr>
              <a:t>_</a:t>
            </a:r>
            <a:r>
              <a:rPr lang="cs-CZ" sz="1500" dirty="0" err="1" smtClean="0">
                <a:latin typeface="Century Gothic" pitchFamily="34" charset="0"/>
              </a:rPr>
              <a:t>schule</a:t>
            </a:r>
            <a:r>
              <a:rPr lang="cs-CZ" sz="1500" dirty="0" smtClean="0">
                <a:latin typeface="Century Gothic" pitchFamily="34" charset="0"/>
              </a:rPr>
              <a:t>/</a:t>
            </a:r>
            <a:r>
              <a:rPr lang="cs-CZ" sz="1500" dirty="0" err="1" smtClean="0">
                <a:latin typeface="Century Gothic" pitchFamily="34" charset="0"/>
              </a:rPr>
              <a:t>brief</a:t>
            </a:r>
            <a:r>
              <a:rPr lang="cs-CZ" sz="1500" dirty="0" smtClean="0">
                <a:latin typeface="Century Gothic" pitchFamily="34" charset="0"/>
              </a:rPr>
              <a:t>/</a:t>
            </a:r>
            <a:r>
              <a:rPr lang="cs-CZ" sz="1500" dirty="0" err="1" smtClean="0">
                <a:latin typeface="Century Gothic" pitchFamily="34" charset="0"/>
              </a:rPr>
              <a:t>priv</a:t>
            </a:r>
            <a:r>
              <a:rPr lang="cs-CZ" sz="1500" dirty="0" smtClean="0">
                <a:latin typeface="Century Gothic" pitchFamily="34" charset="0"/>
              </a:rPr>
              <a:t>_</a:t>
            </a:r>
            <a:r>
              <a:rPr lang="cs-CZ" sz="1500" dirty="0" err="1" smtClean="0">
                <a:latin typeface="Century Gothic" pitchFamily="34" charset="0"/>
              </a:rPr>
              <a:t>gebrief</a:t>
            </a:r>
            <a:r>
              <a:rPr lang="cs-CZ" sz="1500" dirty="0" smtClean="0">
                <a:latin typeface="Century Gothic" pitchFamily="34" charset="0"/>
              </a:rPr>
              <a:t>/</a:t>
            </a:r>
            <a:r>
              <a:rPr lang="cs-CZ" sz="1500" dirty="0" err="1" smtClean="0">
                <a:latin typeface="Century Gothic" pitchFamily="34" charset="0"/>
              </a:rPr>
              <a:t>privgebrief</a:t>
            </a:r>
            <a:r>
              <a:rPr lang="cs-CZ" sz="1500" dirty="0" smtClean="0">
                <a:latin typeface="Century Gothic" pitchFamily="34" charset="0"/>
              </a:rPr>
              <a:t>_0.htm</a:t>
            </a:r>
          </a:p>
          <a:p>
            <a:endParaRPr lang="cs-CZ" sz="2000" dirty="0" smtClean="0">
              <a:latin typeface="Century Gothic" pitchFamily="34" charset="0"/>
            </a:endParaRPr>
          </a:p>
          <a:p>
            <a:endParaRPr lang="cs-CZ" sz="2000" dirty="0" smtClean="0">
              <a:latin typeface="Century Gothic" pitchFamily="34" charset="0"/>
            </a:endParaRPr>
          </a:p>
          <a:p>
            <a:pPr>
              <a:buNone/>
            </a:pPr>
            <a:endParaRPr lang="cs-CZ" sz="2000" dirty="0" smtClean="0">
              <a:latin typeface="Century Gothic" pitchFamily="34" charset="0"/>
            </a:endParaRPr>
          </a:p>
          <a:p>
            <a:pPr>
              <a:buNone/>
            </a:pPr>
            <a:endParaRPr lang="cs-CZ" sz="2000" dirty="0" smtClean="0">
              <a:latin typeface="Century Gothic" pitchFamily="34" charset="0"/>
            </a:endParaRPr>
          </a:p>
          <a:p>
            <a:endParaRPr lang="cs-CZ" sz="2000" dirty="0" smtClean="0">
              <a:latin typeface="Century Gothic" pitchFamily="34" charset="0"/>
            </a:endParaRPr>
          </a:p>
          <a:p>
            <a:pPr>
              <a:buNone/>
            </a:pPr>
            <a:r>
              <a:rPr lang="cs-CZ" sz="1500" dirty="0" smtClean="0">
                <a:latin typeface="Century Gothic" pitchFamily="34" charset="0"/>
              </a:rPr>
              <a:t>Prezentace je vlastním dílem autorky</a:t>
            </a:r>
          </a:p>
          <a:p>
            <a:pPr>
              <a:buNone/>
            </a:pPr>
            <a:endParaRPr lang="cs-CZ" sz="2000" dirty="0" smtClean="0">
              <a:latin typeface="Century Gothic" pitchFamily="34" charset="0"/>
            </a:endParaRPr>
          </a:p>
          <a:p>
            <a:pPr>
              <a:buNone/>
            </a:pPr>
            <a:r>
              <a:rPr lang="cs-CZ" sz="1400" dirty="0" smtClean="0">
                <a:latin typeface="Century Gothic" pitchFamily="34" charset="0"/>
              </a:rPr>
              <a:t>Materiály jsou určeny pro bezplatné používání pro potřeby výuky a vzdělávání na všech</a:t>
            </a:r>
          </a:p>
          <a:p>
            <a:pPr>
              <a:buNone/>
            </a:pPr>
            <a:r>
              <a:rPr lang="cs-CZ" sz="1400" dirty="0" smtClean="0">
                <a:latin typeface="Century Gothic" pitchFamily="34" charset="0"/>
              </a:rPr>
              <a:t>typech škol a školských zařízení. Jakékoliv další využití podléhá autorskému zákonu.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2121</TotalTime>
  <Words>584</Words>
  <Application>Microsoft Office PowerPoint</Application>
  <PresentationFormat>Předvádění na obrazovce (4:3)</PresentationFormat>
  <Paragraphs>254</Paragraphs>
  <Slides>20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Motiv sady Office</vt:lpstr>
      <vt:lpstr>Snímek 1</vt:lpstr>
      <vt:lpstr>Snímek 2</vt:lpstr>
      <vt:lpstr>Geschäftsbrief</vt:lpstr>
      <vt:lpstr>Geschäftsbrief</vt:lpstr>
      <vt:lpstr>Die häufigsten Briefarten</vt:lpstr>
      <vt:lpstr>Bestandteile des Geschäftsbriefes</vt:lpstr>
      <vt:lpstr>Wortschatz</vt:lpstr>
      <vt:lpstr>Die äußere Seite des Briefes</vt:lpstr>
      <vt:lpstr>Wie schreibt man  das Datum ?</vt:lpstr>
      <vt:lpstr>Betreff</vt:lpstr>
      <vt:lpstr>Wie schreibt man die Anrede ?</vt:lpstr>
      <vt:lpstr>Textgliederung</vt:lpstr>
      <vt:lpstr> Textgliederung</vt:lpstr>
      <vt:lpstr>Briefeinstieg</vt:lpstr>
      <vt:lpstr>Haupttext</vt:lpstr>
      <vt:lpstr>Briefschluss</vt:lpstr>
      <vt:lpstr>Sprache</vt:lpstr>
      <vt:lpstr>Wie schreibt man die Grußformel ?</vt:lpstr>
      <vt:lpstr>Was ist die Anlage?</vt:lpstr>
      <vt:lpstr>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Lebenslauf</dc:title>
  <dc:creator>Efka</dc:creator>
  <cp:lastModifiedBy>Efka</cp:lastModifiedBy>
  <cp:revision>283</cp:revision>
  <dcterms:created xsi:type="dcterms:W3CDTF">2012-11-21T13:59:28Z</dcterms:created>
  <dcterms:modified xsi:type="dcterms:W3CDTF">2013-03-17T09:54:06Z</dcterms:modified>
</cp:coreProperties>
</file>