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8" r:id="rId3"/>
    <p:sldId id="256" r:id="rId4"/>
    <p:sldId id="261" r:id="rId5"/>
    <p:sldId id="258" r:id="rId6"/>
    <p:sldId id="259" r:id="rId7"/>
    <p:sldId id="260" r:id="rId8"/>
    <p:sldId id="264" r:id="rId9"/>
    <p:sldId id="262" r:id="rId10"/>
    <p:sldId id="263" r:id="rId11"/>
    <p:sldId id="265" r:id="rId12"/>
    <p:sldId id="266" r:id="rId13"/>
    <p:sldId id="267" r:id="rId14"/>
    <p:sldId id="269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269EE2-D8FA-41D1-85B5-D2B90704DC7C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40B997-0784-4EE2-822E-F25157785C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61667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428736"/>
            <a:ext cx="7772400" cy="1928826"/>
          </a:xfrm>
        </p:spPr>
        <p:txBody>
          <a:bodyPr/>
          <a:lstStyle>
            <a:lvl1pPr algn="ctr">
              <a:defRPr sz="48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390912"/>
            <a:ext cx="6400800" cy="1752600"/>
          </a:xfrm>
        </p:spPr>
        <p:txBody>
          <a:bodyPr/>
          <a:lstStyle>
            <a:lvl1pPr marL="0" indent="0" algn="ct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14676"/>
            <a:ext cx="7772400" cy="1500209"/>
          </a:xfrm>
        </p:spPr>
        <p:txBody>
          <a:bodyPr anchor="t"/>
          <a:lstStyle>
            <a:lvl1pPr algn="ctr">
              <a:defRPr sz="4000" b="1" cap="all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14488"/>
            <a:ext cx="7772400" cy="1500187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>
                <a:effectLst/>
              </a:defRPr>
            </a:lvl1pPr>
            <a:lvl2pPr algn="l">
              <a:defRPr sz="2400">
                <a:effectLst/>
              </a:defRPr>
            </a:lvl2pPr>
            <a:lvl3pPr algn="l">
              <a:defRPr sz="2000">
                <a:effectLst/>
              </a:defRPr>
            </a:lvl3pPr>
            <a:lvl4pPr algn="l">
              <a:defRPr sz="1800">
                <a:effectLst/>
              </a:defRPr>
            </a:lvl4pPr>
            <a:lvl5pPr algn="l">
              <a:defRPr sz="1800">
                <a:effectLst/>
              </a:defRPr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757758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800"/>
            </a:lvl1pPr>
            <a:lvl2pPr algn="l">
              <a:defRPr sz="2400"/>
            </a:lvl2pPr>
            <a:lvl3pPr algn="l">
              <a:defRPr sz="2000"/>
            </a:lvl3pPr>
            <a:lvl4pPr algn="l">
              <a:defRPr sz="1800"/>
            </a:lvl4pPr>
            <a:lvl5pPr algn="l"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1pPr>
            <a:lvl2pPr marL="457200" indent="0" algn="ctr">
              <a:buNone/>
              <a:defRPr lang="zh-CN" altLang="en-US" sz="24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2pPr>
            <a:lvl3pPr marL="914400" indent="0" algn="ctr">
              <a:buNone/>
              <a:defRPr lang="zh-CN" altLang="en-US" sz="20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3pPr>
            <a:lvl4pPr marL="1371600" indent="0" algn="ctr">
              <a:buNone/>
              <a:defRPr lang="zh-CN" altLang="en-US" sz="18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4pPr>
            <a:lvl5pPr marL="1828800" indent="0" algn="ctr">
              <a:buNone/>
              <a:defRPr lang="zh-CN" altLang="en-US" sz="1600" b="1" dirty="0" smtClean="0">
                <a:ln w="11430"/>
                <a:gradFill>
                  <a:gsLst>
                    <a:gs pos="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  <a:gs pos="2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50000">
                      <a:schemeClr val="accent6">
                        <a:tint val="100000"/>
                        <a:shade val="99000"/>
                        <a:satMod val="100000"/>
                      </a:schemeClr>
                    </a:gs>
                    <a:gs pos="75000">
                      <a:schemeClr val="accent6">
                        <a:tint val="92000"/>
                        <a:shade val="100000"/>
                        <a:satMod val="105000"/>
                      </a:schemeClr>
                    </a:gs>
                    <a:gs pos="100000">
                      <a:schemeClr val="accent6">
                        <a:tint val="70000"/>
                        <a:shade val="100000"/>
                        <a:satMod val="13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 anchor="ctr"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>
            <a:lvl1pPr marL="0" indent="0" algn="ctr">
              <a:buNone/>
              <a:defRPr lang="zh-CN" altLang="en-US" sz="2800" b="1" dirty="0" smtClean="0">
                <a:ln/>
                <a:solidFill>
                  <a:schemeClr val="accent1"/>
                </a:solidFill>
                <a:effectLst/>
              </a:defRPr>
            </a:lvl1pPr>
            <a:lvl2pPr marL="457200" indent="0" algn="ctr">
              <a:buNone/>
              <a:defRPr lang="zh-CN" altLang="en-US" sz="2400" b="1" dirty="0" smtClean="0">
                <a:ln/>
                <a:solidFill>
                  <a:schemeClr val="accent1"/>
                </a:solidFill>
                <a:effectLst/>
              </a:defRPr>
            </a:lvl2pPr>
            <a:lvl3pPr marL="914400" indent="0" algn="ctr">
              <a:buNone/>
              <a:defRPr lang="zh-CN" altLang="en-US" sz="2000" b="1" dirty="0" smtClean="0">
                <a:ln/>
                <a:solidFill>
                  <a:schemeClr val="accent1"/>
                </a:solidFill>
                <a:effectLst/>
              </a:defRPr>
            </a:lvl3pPr>
            <a:lvl4pPr marL="1371600" indent="0" algn="ctr">
              <a:buNone/>
              <a:defRPr lang="zh-CN" altLang="en-US" sz="1800" b="1" dirty="0" smtClean="0">
                <a:ln/>
                <a:solidFill>
                  <a:schemeClr val="accent1"/>
                </a:solidFill>
                <a:effectLst/>
              </a:defRPr>
            </a:lvl4pPr>
            <a:lvl5pPr marL="1828800" indent="0" algn="ctr">
              <a:buNone/>
              <a:defRPr lang="zh-CN" altLang="en-US" sz="1600" b="1" dirty="0" smtClean="0">
                <a:ln/>
                <a:solidFill>
                  <a:schemeClr val="accent1"/>
                </a:solidFill>
                <a:effectLst/>
              </a:defRPr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4183083"/>
          </a:xfrm>
          <a:ln w="3175">
            <a:solidFill>
              <a:schemeClr val="tx2">
                <a:shade val="50000"/>
              </a:schemeClr>
            </a:solidFill>
          </a:ln>
          <a:effectLst/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010400" y="6492875"/>
            <a:ext cx="2133600" cy="365125"/>
          </a:xfrm>
        </p:spPr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4108" y="5500702"/>
            <a:ext cx="8228639" cy="857256"/>
          </a:xfrm>
        </p:spPr>
        <p:txBody>
          <a:bodyPr anchor="ctr"/>
          <a:lstStyle>
            <a:lvl1pPr algn="ctr">
              <a:spcAft>
                <a:spcPts val="0"/>
              </a:spcAft>
              <a:defRPr sz="3200" b="1">
                <a:ln w="6350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357166"/>
            <a:ext cx="5111750" cy="5072098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11" y="1714488"/>
            <a:ext cx="3008313" cy="3714776"/>
          </a:xfrm>
        </p:spPr>
        <p:txBody>
          <a:bodyPr anchor="t"/>
          <a:lstStyle>
            <a:lvl1pPr marL="0" indent="0">
              <a:spcAft>
                <a:spcPts val="600"/>
              </a:spcAft>
              <a:buNone/>
              <a:defRPr sz="1400"/>
            </a:lvl1pPr>
            <a:lvl2pPr marL="457200" indent="0">
              <a:spcAft>
                <a:spcPts val="600"/>
              </a:spcAft>
              <a:buNone/>
              <a:defRPr sz="1200"/>
            </a:lvl2pPr>
            <a:lvl3pPr marL="914400" indent="0">
              <a:spcAft>
                <a:spcPts val="600"/>
              </a:spcAft>
              <a:buNone/>
              <a:defRPr sz="1000"/>
            </a:lvl3pPr>
            <a:lvl4pPr marL="1371600" indent="0">
              <a:spcAft>
                <a:spcPts val="600"/>
              </a:spcAft>
              <a:buNone/>
              <a:defRPr sz="900"/>
            </a:lvl4pPr>
            <a:lvl5pPr marL="1828800" indent="0">
              <a:spcAft>
                <a:spcPts val="60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5888" y="428604"/>
            <a:ext cx="6172224" cy="566738"/>
          </a:xfrm>
        </p:spPr>
        <p:txBody>
          <a:bodyPr anchor="ctr"/>
          <a:lstStyle>
            <a:lvl1pPr algn="ctr">
              <a:defRPr sz="2800" b="1">
                <a:ln w="9525">
                  <a:solidFill>
                    <a:schemeClr val="tx2">
                      <a:tint val="5000"/>
                    </a:schemeClr>
                  </a:solidFill>
                  <a:prstDash val="solid"/>
                </a:ln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86000" y="1151862"/>
            <a:ext cx="8172000" cy="4420278"/>
          </a:xfrm>
          <a:prstGeom prst="ellipse">
            <a:avLst/>
          </a:prstGeom>
          <a:ln w="25400" cap="flat" cmpd="sng" algn="ctr">
            <a:solidFill>
              <a:schemeClr val="accent5">
                <a:shade val="75000"/>
              </a:schemeClr>
            </a:solidFill>
            <a:prstDash val="solid"/>
          </a:ln>
          <a:effectLst>
            <a:glow rad="152400">
              <a:schemeClr val="accent5">
                <a:alpha val="75000"/>
              </a:schemeClr>
            </a:glow>
          </a:effectLst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5695972"/>
            <a:ext cx="5486400" cy="804862"/>
          </a:xfrm>
        </p:spPr>
        <p:txBody>
          <a:bodyPr anchor="ctr"/>
          <a:lstStyle>
            <a:lvl1pPr marL="0" indent="0" algn="ctr">
              <a:buNone/>
              <a:defRPr sz="1400"/>
            </a:lvl1pPr>
            <a:lvl2pPr marL="457200" indent="0" algn="ctr">
              <a:buNone/>
              <a:defRPr sz="1200"/>
            </a:lvl2pPr>
            <a:lvl3pPr marL="914400" indent="0" algn="ctr">
              <a:buNone/>
              <a:defRPr sz="1000"/>
            </a:lvl3pPr>
            <a:lvl4pPr marL="1371600" indent="0" algn="ctr">
              <a:buNone/>
              <a:defRPr sz="900"/>
            </a:lvl4pPr>
            <a:lvl5pPr marL="1828800" indent="0" algn="ctr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500174"/>
            <a:ext cx="8229600" cy="485778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72330" y="274638"/>
            <a:ext cx="1614470" cy="608332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543692" cy="608332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B3886-C8AE-4D2D-9490-617123510B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793656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DBBA46-01A4-4C0A-A303-F52A8973496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5925318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6CDE20-159D-424D-B34B-02B4A8367E3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28634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A40521-C15E-40C1-8D53-DD6102ABDF1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358471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B89C09-6E85-4DBB-B846-0E3CF123FFC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870372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FB4616-5A15-41B0-970A-4438821B289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4660119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243D32-B51C-460E-93D6-93E296DA501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4288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B3A7AC-B426-465D-BCA7-7ABC9D7B7E21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0795652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77ADAC-6364-4954-AAE9-4F472273A15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650741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D8B152-721B-4ACD-AD14-163A36481AC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851018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AE33E-252D-4116-851C-EACF7FF8A720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4487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57758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010400" y="6492875"/>
            <a:ext cx="2133600" cy="365125"/>
          </a:xfrm>
          <a:prstGeom prst="rect">
            <a:avLst/>
          </a:prstGeom>
        </p:spPr>
        <p:txBody>
          <a:bodyPr vert="horz" rtlCol="0" anchor="ctr"/>
          <a:lstStyle>
            <a:lvl1pPr algn="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2B3E3F-AE98-4655-850F-D394DD6CA2B1}" type="datetimeFigureOut">
              <a:rPr lang="cs-CZ" smtClean="0"/>
              <a:t>7.2.2012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492875"/>
            <a:ext cx="2895600" cy="365125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492875"/>
            <a:ext cx="571472" cy="365125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134093-911D-44FA-89E1-478C27C9A9D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9050">
            <a:solidFill>
              <a:schemeClr val="tx2">
                <a:tint val="5000"/>
              </a:schemeClr>
            </a:solidFill>
            <a:prstDash val="solid"/>
          </a:ln>
          <a:solidFill>
            <a:schemeClr val="accent3"/>
          </a:solidFill>
          <a:effectLst>
            <a:outerShdw blurRad="50800" dist="50800" dir="7500000" algn="tl">
              <a:srgbClr val="000000">
                <a:shade val="5000"/>
                <a:alpha val="35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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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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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AF368F-4FD4-413D-98DF-0E11BF0CFB2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7.2.2012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FD05B4-FE22-4439-8344-5828FFF72A4F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68788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5.png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gif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0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5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7544" y="548680"/>
            <a:ext cx="7772400" cy="2088231"/>
          </a:xfrm>
        </p:spPr>
        <p:txBody>
          <a:bodyPr>
            <a:noAutofit/>
          </a:bodyPr>
          <a:lstStyle/>
          <a:p>
            <a:pPr algn="l"/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Mgr. Veronika </a:t>
            </a:r>
            <a:r>
              <a:rPr lang="cs-CZ" sz="2800" b="1" dirty="0" err="1" smtClean="0">
                <a:latin typeface="Times New Roman" pitchFamily="18" charset="0"/>
                <a:cs typeface="Times New Roman" pitchFamily="18" charset="0"/>
              </a:rPr>
              <a:t>Kubincová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Název materiálu</a:t>
            </a:r>
            <a:r>
              <a:rPr lang="cs-CZ" sz="2800" b="1"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i="1" smtClean="0">
                <a:latin typeface="Times New Roman" pitchFamily="18" charset="0"/>
                <a:cs typeface="Times New Roman" pitchFamily="18" charset="0"/>
              </a:rPr>
              <a:t>VY_32_INOVACE_13_12_ </a:t>
            </a:r>
            <a:r>
              <a:rPr lang="cs-CZ" sz="2800" i="1" dirty="0" smtClean="0">
                <a:latin typeface="Times New Roman" pitchFamily="18" charset="0"/>
                <a:cs typeface="Times New Roman" pitchFamily="18" charset="0"/>
              </a:rPr>
              <a:t>Smlouvy, ochrana majetku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>CZ.1.07/1.4.00/21.1115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67544" y="3140968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Anotace: </a:t>
            </a:r>
            <a:r>
              <a:rPr lang="cs-CZ" sz="2400" dirty="0" smtClean="0">
                <a:solidFill>
                  <a:schemeClr val="tx1">
                    <a:lumMod val="85000"/>
                    <a:lumOff val="15000"/>
                  </a:schemeClr>
                </a:solidFill>
              </a:rPr>
              <a:t>Prezentace pro 9. ročník. K výkladu a seznámení s učivem na téma Smlouvy a ochrana majetku. Žák ví, jak nejlépe chránit majetek. Ví jaké existují smlouvy a jak ji lze uzavřít.</a:t>
            </a: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pPr algn="l"/>
            <a:endParaRPr lang="cs-CZ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87053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SMLOUVY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Ochrana majetku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31169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se chránit před krádeží?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772816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Napiš pravidla, jak nejlépe ochráníš svůj majetek před krádežemi.</a:t>
            </a:r>
            <a:endParaRPr lang="cs-CZ" sz="2800" i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95536" y="2924944"/>
            <a:ext cx="799288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Nenechávat cenné věci navrchu tašky.</a:t>
            </a:r>
          </a:p>
          <a:p>
            <a:r>
              <a:rPr lang="cs-CZ" sz="2800" dirty="0" smtClean="0"/>
              <a:t>Nenechávat peněženku bez dozoru.</a:t>
            </a:r>
          </a:p>
          <a:p>
            <a:r>
              <a:rPr lang="cs-CZ" sz="2800" dirty="0" smtClean="0"/>
              <a:t>Být pozorný v přeplněných prostorách (MHD)</a:t>
            </a:r>
          </a:p>
          <a:p>
            <a:r>
              <a:rPr lang="cs-CZ" sz="2800" dirty="0" smtClean="0"/>
              <a:t>Pozor na neopatrnost.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366553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majetku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484784"/>
            <a:ext cx="8496944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3200" dirty="0" smtClean="0"/>
              <a:t>	</a:t>
            </a:r>
            <a:r>
              <a:rPr lang="cs-CZ" sz="3200" i="1" dirty="0" smtClean="0"/>
              <a:t>Představ si situaci, kdy nájemník jednoho bytu pouští hudbu, hodně nahlas, dlouhou dobu, klidně i pozdě večer. Sousedi na něj bouchají, křičí a vznikne konflikt.</a:t>
            </a:r>
          </a:p>
          <a:p>
            <a:endParaRPr lang="cs-CZ" sz="3200" dirty="0"/>
          </a:p>
          <a:p>
            <a:r>
              <a:rPr lang="cs-CZ" sz="3200" dirty="0" smtClean="0"/>
              <a:t>Kdo je v právu, kdo hájí svá práva?</a:t>
            </a:r>
          </a:p>
          <a:p>
            <a:r>
              <a:rPr lang="cs-CZ" sz="3200" dirty="0" smtClean="0"/>
              <a:t>Jsem-li vlastníkem bytu mohu si tam dělat co chci?</a:t>
            </a:r>
          </a:p>
          <a:p>
            <a:r>
              <a:rPr lang="cs-CZ" sz="3200" dirty="0" smtClean="0"/>
              <a:t>Kde končí mé vlastnické právo?</a:t>
            </a:r>
            <a:endParaRPr lang="cs-CZ" sz="3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3143" y="5085184"/>
            <a:ext cx="2736304" cy="17728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51546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Ochrana majetku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916832"/>
            <a:ext cx="82809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 vlastnictvím vzniká i povinnost.</a:t>
            </a:r>
          </a:p>
          <a:p>
            <a:r>
              <a:rPr lang="cs-CZ" sz="3200" dirty="0" smtClean="0"/>
              <a:t>Povinnost se o danou věc starat.</a:t>
            </a:r>
          </a:p>
          <a:p>
            <a:r>
              <a:rPr lang="cs-CZ" sz="3200" dirty="0" smtClean="0"/>
              <a:t>Někdy si škodu na svém majetku způsobím svou nedbalostí.</a:t>
            </a:r>
          </a:p>
          <a:p>
            <a:endParaRPr lang="cs-CZ" sz="3200" dirty="0"/>
          </a:p>
          <a:p>
            <a:r>
              <a:rPr lang="cs-CZ" sz="3200" i="1" dirty="0" smtClean="0"/>
              <a:t>Chráníš dobře svůj majetek? Jak?</a:t>
            </a:r>
            <a:endParaRPr lang="cs-CZ" sz="32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48375" y="3762375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89693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Pojištění majetku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556792"/>
            <a:ext cx="8352928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Rozlišujeme pojištění majetku a pojištění odpovědnosti za škodu.</a:t>
            </a:r>
          </a:p>
          <a:p>
            <a:r>
              <a:rPr lang="cs-CZ" sz="3200" u="sng" dirty="0" smtClean="0"/>
              <a:t>Pojištění majetku: </a:t>
            </a:r>
            <a:r>
              <a:rPr lang="cs-CZ" sz="3200" dirty="0" smtClean="0"/>
              <a:t>pojistím si majetek pro případ poškození, ztráty, odcizení, zničení…</a:t>
            </a:r>
          </a:p>
          <a:p>
            <a:endParaRPr lang="cs-CZ" sz="3200" dirty="0"/>
          </a:p>
          <a:p>
            <a:r>
              <a:rPr lang="cs-CZ" sz="3200" u="sng" dirty="0" smtClean="0"/>
              <a:t>Odpovědnost za škodu: </a:t>
            </a:r>
            <a:r>
              <a:rPr lang="cs-CZ" sz="3200" dirty="0" smtClean="0"/>
              <a:t>způsobená škoda mnou jiné osobě. ( vytopíte souseda, poškrábete auto)</a:t>
            </a:r>
          </a:p>
          <a:p>
            <a:endParaRPr lang="cs-CZ" sz="3200" dirty="0" smtClean="0"/>
          </a:p>
          <a:p>
            <a:r>
              <a:rPr lang="cs-CZ" sz="3200" dirty="0" smtClean="0">
                <a:solidFill>
                  <a:srgbClr val="FF0000"/>
                </a:solidFill>
              </a:rPr>
              <a:t>Člověk je odpovědný i za škody, které nezpůsobil úmyslně!!!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2242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Smlouvy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395536" y="1412776"/>
            <a:ext cx="84249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Napiš vše, co Tě  napadne při slově „SMLOUVA“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5733256"/>
            <a:ext cx="864096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SMLOUVA: </a:t>
            </a:r>
            <a:r>
              <a:rPr lang="cs-CZ" sz="2800" dirty="0" smtClean="0"/>
              <a:t>právní úkon prováděný dvěma nebo více osobami. Výsledkem je vznik nějakých práv a povinností.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902045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/>
              <a:t>SMLOUVY</a:t>
            </a:r>
            <a:endParaRPr lang="cs-CZ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916832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Uzavírání smluv je nejčastější právní úkon každého z nás.</a:t>
            </a:r>
          </a:p>
          <a:p>
            <a:endParaRPr lang="cs-CZ" sz="3200" dirty="0"/>
          </a:p>
          <a:p>
            <a:r>
              <a:rPr lang="cs-CZ" sz="3200" dirty="0" smtClean="0"/>
              <a:t>Každý z nás denně navazuje smluvní vztahy.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4509120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i="1" dirty="0" smtClean="0"/>
              <a:t>Nákup zboží, měníš něco se spolužákem, brigáda, kadeřnice, taxi…</a:t>
            </a:r>
            <a:endParaRPr lang="cs-CZ" sz="2800" i="1" dirty="0"/>
          </a:p>
        </p:txBody>
      </p:sp>
    </p:spTree>
    <p:extLst>
      <p:ext uri="{BB962C8B-B14F-4D97-AF65-F5344CB8AC3E}">
        <p14:creationId xmlns:p14="http://schemas.microsoft.com/office/powerpoint/2010/main" val="3906837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Uzavírání smluv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1772816"/>
            <a:ext cx="82809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Smlouvy, či smluvní vztahy uzavíráme:</a:t>
            </a:r>
          </a:p>
          <a:p>
            <a:pPr marL="514350" indent="-514350">
              <a:buAutoNum type="alphaUcParenR"/>
            </a:pPr>
            <a:r>
              <a:rPr lang="cs-CZ" sz="3200" b="1" dirty="0" smtClean="0"/>
              <a:t>písemně: </a:t>
            </a:r>
            <a:r>
              <a:rPr lang="cs-CZ" sz="3200" dirty="0" smtClean="0"/>
              <a:t>koupě, pracovní smlouva…</a:t>
            </a:r>
          </a:p>
          <a:p>
            <a:pPr marL="514350" indent="-514350">
              <a:buAutoNum type="alphaUcParenR"/>
            </a:pPr>
            <a:r>
              <a:rPr lang="cs-CZ" sz="3200" b="1" dirty="0" smtClean="0"/>
              <a:t>Činem: </a:t>
            </a:r>
            <a:r>
              <a:rPr lang="cs-CZ" sz="3200" dirty="0" smtClean="0"/>
              <a:t>nástup do vlaku, využití služeb</a:t>
            </a:r>
          </a:p>
          <a:p>
            <a:pPr marL="514350" indent="-514350">
              <a:buAutoNum type="alphaUcParenR"/>
            </a:pPr>
            <a:r>
              <a:rPr lang="cs-CZ" sz="3200" b="1" dirty="0" smtClean="0"/>
              <a:t>Ústně</a:t>
            </a:r>
            <a:r>
              <a:rPr lang="cs-CZ" sz="3200" dirty="0" smtClean="0"/>
              <a:t>: dohoda o výměně</a:t>
            </a:r>
            <a:endParaRPr lang="cs-CZ" sz="3200" dirty="0"/>
          </a:p>
        </p:txBody>
      </p:sp>
      <p:pic>
        <p:nvPicPr>
          <p:cNvPr id="3075" name="Picture 3" descr="C:\Users\Kabinet\AppData\Local\Temp\MP900425472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4005064"/>
            <a:ext cx="3704100" cy="2474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Kabinet\AppData\Local\Temp\MM900283618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9992" y="4070908"/>
            <a:ext cx="2110047" cy="22089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Kabinet\AppData\Local\Temp\MP900422529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6520" y="3604902"/>
            <a:ext cx="2095001" cy="31409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85261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1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5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9" presetID="32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DRUHY SMLUV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1988840"/>
            <a:ext cx="266429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Kupní smlouva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240714" y="2573615"/>
            <a:ext cx="311694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Darovací smlouva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19" y="3158390"/>
            <a:ext cx="309533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Pracovní smlouva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51520" y="3743165"/>
            <a:ext cx="344094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Pojišťovací smlouva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067944" y="3794243"/>
            <a:ext cx="263123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Smlouva o dílo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067944" y="1988839"/>
            <a:ext cx="314701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Autorská smlouva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67944" y="2573614"/>
            <a:ext cx="307366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Nájemní smlouva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067944" y="3204146"/>
            <a:ext cx="308969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Smlouva o půjčce</a:t>
            </a:r>
            <a:endParaRPr lang="cs-CZ" sz="3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725144"/>
            <a:ext cx="6717673" cy="1795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86686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Způsobilost k právním úkonům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700808"/>
            <a:ext cx="8784976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u="sng" dirty="0" smtClean="0"/>
              <a:t>PLNOLETÍ: </a:t>
            </a:r>
            <a:r>
              <a:rPr lang="cs-CZ" sz="3200" dirty="0" smtClean="0"/>
              <a:t>mají úplnou způsobilost k právním úkonům, podpisy smluv…</a:t>
            </a:r>
          </a:p>
          <a:p>
            <a:r>
              <a:rPr lang="cs-CZ" sz="3200" dirty="0" smtClean="0"/>
              <a:t>Získal práva, bere však na sebe i povinnosti</a:t>
            </a:r>
          </a:p>
          <a:p>
            <a:r>
              <a:rPr lang="cs-CZ" sz="3200" b="1" u="sng" dirty="0" smtClean="0"/>
              <a:t>MLADISTVÍ: </a:t>
            </a:r>
            <a:r>
              <a:rPr lang="cs-CZ" sz="3200" dirty="0" smtClean="0"/>
              <a:t>mohou samostatně cestovat, uzavřít pracovní smlouvu…</a:t>
            </a:r>
          </a:p>
          <a:p>
            <a:r>
              <a:rPr lang="cs-CZ" sz="3200" b="1" u="sng" dirty="0" smtClean="0"/>
              <a:t>NEZLETILÍ: </a:t>
            </a:r>
            <a:r>
              <a:rPr lang="cs-CZ" sz="3200" dirty="0" smtClean="0"/>
              <a:t>smějí vykonávat jen úkony přiměřené jejich věku ( nákup v obchodě …)</a:t>
            </a:r>
          </a:p>
          <a:p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527225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POJMY: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268760"/>
            <a:ext cx="878497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ZÁRUČNÍ DOBA: doba, po kterou lze uplatnit záruku</a:t>
            </a:r>
          </a:p>
          <a:p>
            <a:endParaRPr lang="cs-CZ" sz="2800" dirty="0" smtClean="0"/>
          </a:p>
          <a:p>
            <a:r>
              <a:rPr lang="cs-CZ" sz="2800" dirty="0" smtClean="0"/>
              <a:t>DLUŽNÍK: fyzická, či právnická osoba s povinností uhradit závazek, zaplatit dluh věřiteli</a:t>
            </a:r>
          </a:p>
          <a:p>
            <a:endParaRPr lang="cs-CZ" sz="2800" dirty="0" smtClean="0"/>
          </a:p>
          <a:p>
            <a:r>
              <a:rPr lang="cs-CZ" sz="2800" dirty="0" smtClean="0"/>
              <a:t>VĚŘITEL: ten, který </a:t>
            </a:r>
            <a:r>
              <a:rPr lang="cs-CZ" sz="2800" smtClean="0"/>
              <a:t>půjčil dlužníkovi</a:t>
            </a:r>
          </a:p>
          <a:p>
            <a:endParaRPr lang="cs-CZ" sz="2800" dirty="0" smtClean="0"/>
          </a:p>
          <a:p>
            <a:r>
              <a:rPr lang="cs-CZ" sz="2800" dirty="0" smtClean="0"/>
              <a:t>SMLOUVA O DÍLO: zákazník se zhotovitelem domluví, co pro něj má udělat, ten vykoná ihned (kadeřník, opravit boty…)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827469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404664"/>
            <a:ext cx="8496944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>
                <a:solidFill>
                  <a:prstClr val="black"/>
                </a:solidFill>
              </a:rPr>
              <a:t>Použitá literatura a odkazy:</a:t>
            </a:r>
          </a:p>
          <a:p>
            <a:endParaRPr lang="cs-CZ" sz="2000" b="1" u="sng" dirty="0">
              <a:solidFill>
                <a:prstClr val="black"/>
              </a:solidFill>
            </a:endParaRP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učebnic:</a:t>
            </a:r>
          </a:p>
          <a:p>
            <a:r>
              <a:rPr lang="cs-CZ" sz="2000" dirty="0">
                <a:solidFill>
                  <a:prstClr val="black"/>
                </a:solidFill>
              </a:rPr>
              <a:t> JANOŠKOVÁ, D. a kol. autorů.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učebnice pro základní školy a víceletá gymnázia.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2006. ISBN 80-7238-528-0.</a:t>
            </a:r>
          </a:p>
          <a:p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JANOŠKOVÁ, D., ONDRÁČKOVÁ, M.,ČABALOVÁ,D. </a:t>
            </a:r>
            <a:r>
              <a:rPr lang="cs-CZ" sz="2000" i="1" dirty="0">
                <a:solidFill>
                  <a:prstClr val="black"/>
                </a:solidFill>
              </a:rPr>
              <a:t>Občanská výchova 9, Rodinná výchova 9, příručka pro učitele. </a:t>
            </a:r>
            <a:r>
              <a:rPr lang="cs-CZ" sz="2000" dirty="0">
                <a:solidFill>
                  <a:prstClr val="black"/>
                </a:solidFill>
              </a:rPr>
              <a:t>1st </a:t>
            </a:r>
            <a:r>
              <a:rPr lang="cs-CZ" sz="2000" dirty="0" err="1">
                <a:solidFill>
                  <a:prstClr val="black"/>
                </a:solidFill>
              </a:rPr>
              <a:t>ed</a:t>
            </a:r>
            <a:r>
              <a:rPr lang="cs-CZ" sz="2000" dirty="0">
                <a:solidFill>
                  <a:prstClr val="black"/>
                </a:solidFill>
              </a:rPr>
              <a:t>. Plzeň: Fraus, 2007. ISBN 978-80-7238-529-4.</a:t>
            </a:r>
          </a:p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Citováno </a:t>
            </a:r>
            <a:r>
              <a:rPr lang="cs-CZ" sz="2000" smtClean="0"/>
              <a:t>dne 13.12.2011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82755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>
        <p14:reveal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antern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Lantern">
      <a:majorFont>
        <a:latin typeface="Tw Cen MT"/>
        <a:ea typeface=""/>
        <a:cs typeface=""/>
        <a:font script="Cyrl" typeface="Tahoma"/>
        <a:font script="Grek" typeface="Tahoma"/>
        <a:font script="Jpan" typeface="HG丸ｺﾞｼｯｸM-PRO"/>
        <a:font script="Hang" typeface="HY엽서L"/>
        <a:font script="Hans" typeface="黑体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libri"/>
        <a:ea typeface=""/>
        <a:cs typeface=""/>
        <a:font script="Jpan" typeface="HG丸ｺﾞｼｯｸM-PRO"/>
        <a:font script="Hang" typeface="맑은 고딕"/>
        <a:font script="Hans" typeface="幼圆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Lantern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"/>
              </a:schemeClr>
            </a:gs>
            <a:gs pos="10000">
              <a:schemeClr val="phClr">
                <a:tint val="30000"/>
                <a:shade val="100000"/>
                <a:hueMod val="100000"/>
                <a:satMod val="100000"/>
              </a:schemeClr>
            </a:gs>
            <a:gs pos="30000">
              <a:schemeClr val="phClr">
                <a:tint val="8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gradFill rotWithShape="1">
          <a:gsLst>
            <a:gs pos="0">
              <a:schemeClr val="phClr">
                <a:tint val="90000"/>
                <a:shade val="100000"/>
                <a:hueMod val="100000"/>
                <a:satMod val="100000"/>
              </a:schemeClr>
            </a:gs>
            <a:gs pos="10000">
              <a:schemeClr val="phClr">
                <a:tint val="90000"/>
                <a:shade val="80000"/>
                <a:hueMod val="100000"/>
                <a:satMod val="100000"/>
              </a:schemeClr>
            </a:gs>
            <a:gs pos="30000">
              <a:schemeClr val="phClr">
                <a:tint val="100000"/>
                <a:shade val="5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2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chilly" dir="tl">
              <a:rot lat="0" lon="0" rev="2700000"/>
            </a:lightRig>
          </a:scene3d>
          <a:sp3d prstMaterial="matte">
            <a:bevelT/>
            <a:contourClr>
              <a:schemeClr val="bg2">
                <a:tint val="10000"/>
              </a:schemeClr>
            </a:contourClr>
          </a:sp3d>
        </a:effectStyle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  <a:scene3d>
            <a:camera prst="orthographicFront"/>
            <a:lightRig rig="twoPt" dir="t">
              <a:rot lat="0" lon="0" rev="8100000"/>
            </a:lightRig>
          </a:scene3d>
          <a:sp3d prstMaterial="matte">
            <a:bevelT/>
            <a:bevelB w="0" h="0"/>
            <a:extrusionClr>
              <a:schemeClr val="bg1"/>
            </a:extrusionClr>
          </a:sp3d>
        </a:effectStyle>
      </a:effectStyleLst>
      <a:bgFillStyleLst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  <a:lum val="90000"/>
              </a:schemeClr>
            </a:gs>
            <a:gs pos="5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">
              <a:schemeClr val="phClr">
                <a:tint val="100000"/>
                <a:shade val="100000"/>
                <a:hueMod val="100000"/>
                <a:satMod val="100000"/>
                <a:lum val="8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  <a:blipFill>
          <a:blip xmlns:r="http://schemas.openxmlformats.org/officeDocument/2006/relationships" r:embed="rId2">
            <a:duotone>
              <a:schemeClr val="phClr">
                <a:tint val="100000"/>
                <a:shade val="100000"/>
                <a:hueMod val="100000"/>
                <a:satMod val="70000"/>
              </a:schemeClr>
              <a:srgbClr val="F07800">
                <a:alpha val="77647"/>
              </a:srgb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lampy</Template>
  <TotalTime>253</TotalTime>
  <Words>501</Words>
  <Application>Microsoft Office PowerPoint</Application>
  <PresentationFormat>Předvádění na obrazovce (4:3)</PresentationFormat>
  <Paragraphs>74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Lantern</vt:lpstr>
      <vt:lpstr>Motiv systému Office</vt:lpstr>
      <vt:lpstr>Název školy: ZŠ Klášterec nad Ohří, Krátká 676 Autor: Mgr. Veronika Kubincová Název materiálu: VY_32_INOVACE_13_12_ Smlouvy, ochrana majetku Číslo projektu: CZ.1.07/1.4.00/21.1115  </vt:lpstr>
      <vt:lpstr>SMLOUVY</vt:lpstr>
      <vt:lpstr>Jak se chránit před krádeží?</vt:lpstr>
      <vt:lpstr>Ochrana majetku</vt:lpstr>
      <vt:lpstr>Ochrana majetku</vt:lpstr>
      <vt:lpstr>Pojištění majetku</vt:lpstr>
      <vt:lpstr>Smlouvy</vt:lpstr>
      <vt:lpstr>SMLOUVY</vt:lpstr>
      <vt:lpstr>Uzavírání smluv</vt:lpstr>
      <vt:lpstr>DRUHY SMLUV</vt:lpstr>
      <vt:lpstr>Způsobilost k právním úkonům</vt:lpstr>
      <vt:lpstr>POJMY: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Kabinet</dc:creator>
  <cp:lastModifiedBy>Kabinet</cp:lastModifiedBy>
  <cp:revision>17</cp:revision>
  <dcterms:created xsi:type="dcterms:W3CDTF">2011-12-13T17:13:25Z</dcterms:created>
  <dcterms:modified xsi:type="dcterms:W3CDTF">2012-02-07T20:36:02Z</dcterms:modified>
</cp:coreProperties>
</file>