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80" r:id="rId2"/>
    <p:sldId id="282" r:id="rId3"/>
    <p:sldId id="281" r:id="rId4"/>
    <p:sldId id="257" r:id="rId5"/>
    <p:sldId id="258" r:id="rId6"/>
    <p:sldId id="275" r:id="rId7"/>
    <p:sldId id="276" r:id="rId8"/>
    <p:sldId id="278" r:id="rId9"/>
    <p:sldId id="277" r:id="rId10"/>
    <p:sldId id="279" r:id="rId11"/>
    <p:sldId id="263" r:id="rId12"/>
    <p:sldId id="28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FF00"/>
    <a:srgbClr val="993300"/>
    <a:srgbClr val="66FF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8F749B-729C-489E-8FA0-0F4EE6F96D4F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66A08-6C83-45AA-8A34-17BDC33BD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292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596195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616354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90187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457519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0032881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899544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701254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4965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372603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698587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8916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A9E75-FFEE-4086-8CD5-B9964CD7E90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A04C7-E33B-4B3E-BF1E-ECC837BEE5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257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43396" cy="7157547"/>
          </a:xfrm>
        </p:spPr>
      </p:pic>
    </p:spTree>
    <p:extLst>
      <p:ext uri="{BB962C8B-B14F-4D97-AF65-F5344CB8AC3E}">
        <p14:creationId xmlns:p14="http://schemas.microsoft.com/office/powerpoint/2010/main" val="10712127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  </a:t>
            </a:r>
            <a:r>
              <a:rPr lang="cs-CZ" sz="2000" dirty="0" smtClean="0">
                <a:solidFill>
                  <a:schemeClr val="bg1"/>
                </a:solidFill>
              </a:rPr>
              <a:t>A</a:t>
            </a:r>
          </a:p>
          <a:p>
            <a:pPr marL="0" indent="0">
              <a:buNone/>
            </a:pPr>
            <a:r>
              <a:rPr lang="cs-CZ" sz="9600" dirty="0" smtClean="0">
                <a:solidFill>
                  <a:schemeClr val="bg1"/>
                </a:solidFill>
              </a:rPr>
              <a:t>     A</a:t>
            </a:r>
            <a:r>
              <a:rPr lang="en-US" sz="9600" dirty="0" smtClean="0">
                <a:solidFill>
                  <a:schemeClr val="bg1"/>
                </a:solidFill>
              </a:rPr>
              <a:t>NOTACE  </a:t>
            </a:r>
            <a:endParaRPr lang="en-US" sz="9600" dirty="0">
              <a:solidFill>
                <a:schemeClr val="bg1"/>
              </a:solidFill>
            </a:endParaRPr>
          </a:p>
          <a:p>
            <a:endParaRPr lang="en-US" sz="9600" dirty="0">
              <a:solidFill>
                <a:schemeClr val="bg1"/>
              </a:solidFill>
            </a:endParaRPr>
          </a:p>
          <a:p>
            <a:r>
              <a:rPr lang="cs-CZ" sz="9600" dirty="0" err="1">
                <a:solidFill>
                  <a:schemeClr val="bg1"/>
                </a:solidFill>
              </a:rPr>
              <a:t>m</a:t>
            </a:r>
            <a:r>
              <a:rPr lang="en-US" sz="9600" dirty="0" err="1" smtClean="0">
                <a:solidFill>
                  <a:schemeClr val="bg1"/>
                </a:solidFill>
              </a:rPr>
              <a:t>ateriál</a:t>
            </a:r>
            <a:r>
              <a:rPr lang="en-US" sz="9600" dirty="0" smtClean="0">
                <a:solidFill>
                  <a:schemeClr val="bg1"/>
                </a:solidFill>
              </a:rPr>
              <a:t> </a:t>
            </a:r>
            <a:r>
              <a:rPr lang="en-US" sz="9600" dirty="0">
                <a:solidFill>
                  <a:schemeClr val="bg1"/>
                </a:solidFill>
              </a:rPr>
              <a:t>je </a:t>
            </a:r>
            <a:r>
              <a:rPr lang="en-US" sz="9600" dirty="0" err="1">
                <a:solidFill>
                  <a:schemeClr val="bg1"/>
                </a:solidFill>
              </a:rPr>
              <a:t>určen</a:t>
            </a:r>
            <a:r>
              <a:rPr lang="en-US" sz="9600" dirty="0">
                <a:solidFill>
                  <a:schemeClr val="bg1"/>
                </a:solidFill>
              </a:rPr>
              <a:t> pro </a:t>
            </a:r>
            <a:r>
              <a:rPr lang="en-US" sz="9600" dirty="0" err="1">
                <a:solidFill>
                  <a:schemeClr val="bg1"/>
                </a:solidFill>
              </a:rPr>
              <a:t>žáky</a:t>
            </a:r>
            <a:r>
              <a:rPr lang="en-US" sz="9600" dirty="0">
                <a:solidFill>
                  <a:schemeClr val="bg1"/>
                </a:solidFill>
              </a:rPr>
              <a:t> 3</a:t>
            </a:r>
            <a:r>
              <a:rPr lang="en-US" sz="9600" dirty="0" smtClean="0">
                <a:solidFill>
                  <a:schemeClr val="bg1"/>
                </a:solidFill>
              </a:rPr>
              <a:t>.</a:t>
            </a:r>
            <a:r>
              <a:rPr lang="cs-CZ" sz="9600" dirty="0" smtClean="0">
                <a:solidFill>
                  <a:schemeClr val="bg1"/>
                </a:solidFill>
              </a:rPr>
              <a:t> a 4.</a:t>
            </a:r>
            <a:r>
              <a:rPr lang="en-US" sz="9600" dirty="0" smtClean="0">
                <a:solidFill>
                  <a:schemeClr val="bg1"/>
                </a:solidFill>
              </a:rPr>
              <a:t> </a:t>
            </a:r>
            <a:r>
              <a:rPr lang="en-US" sz="9600" dirty="0" err="1" smtClean="0">
                <a:solidFill>
                  <a:schemeClr val="bg1"/>
                </a:solidFill>
              </a:rPr>
              <a:t>ročníku</a:t>
            </a:r>
            <a:endParaRPr lang="en-US" sz="9600" dirty="0">
              <a:solidFill>
                <a:schemeClr val="bg1"/>
              </a:solidFill>
            </a:endParaRPr>
          </a:p>
          <a:p>
            <a:r>
              <a:rPr lang="cs-CZ" sz="9600" dirty="0" err="1">
                <a:solidFill>
                  <a:schemeClr val="bg1"/>
                </a:solidFill>
              </a:rPr>
              <a:t>p</a:t>
            </a:r>
            <a:r>
              <a:rPr lang="en-US" sz="9600" dirty="0" err="1" smtClean="0">
                <a:solidFill>
                  <a:schemeClr val="bg1"/>
                </a:solidFill>
              </a:rPr>
              <a:t>atří</a:t>
            </a:r>
            <a:r>
              <a:rPr lang="en-US" sz="9600" dirty="0" smtClean="0">
                <a:solidFill>
                  <a:schemeClr val="bg1"/>
                </a:solidFill>
              </a:rPr>
              <a:t> </a:t>
            </a:r>
            <a:r>
              <a:rPr lang="en-US" sz="9600" dirty="0">
                <a:solidFill>
                  <a:schemeClr val="bg1"/>
                </a:solidFill>
              </a:rPr>
              <a:t>do </a:t>
            </a:r>
            <a:r>
              <a:rPr lang="en-US" sz="9600" dirty="0" err="1">
                <a:solidFill>
                  <a:schemeClr val="bg1"/>
                </a:solidFill>
              </a:rPr>
              <a:t>vzdělávací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oblasti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Matematika</a:t>
            </a:r>
            <a:r>
              <a:rPr lang="en-US" sz="9600" dirty="0">
                <a:solidFill>
                  <a:schemeClr val="bg1"/>
                </a:solidFill>
              </a:rPr>
              <a:t> a </a:t>
            </a:r>
            <a:r>
              <a:rPr lang="en-US" sz="9600" dirty="0" err="1">
                <a:solidFill>
                  <a:schemeClr val="bg1"/>
                </a:solidFill>
              </a:rPr>
              <a:t>její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 smtClean="0">
                <a:solidFill>
                  <a:schemeClr val="bg1"/>
                </a:solidFill>
              </a:rPr>
              <a:t>aplikace</a:t>
            </a:r>
            <a:endParaRPr lang="en-US" sz="9600" dirty="0">
              <a:solidFill>
                <a:schemeClr val="bg1"/>
              </a:solidFill>
            </a:endParaRPr>
          </a:p>
          <a:p>
            <a:r>
              <a:rPr lang="cs-CZ" sz="9600" dirty="0" err="1">
                <a:solidFill>
                  <a:schemeClr val="bg1"/>
                </a:solidFill>
              </a:rPr>
              <a:t>ž</a:t>
            </a:r>
            <a:r>
              <a:rPr lang="en-US" sz="9600" dirty="0" err="1" smtClean="0">
                <a:solidFill>
                  <a:schemeClr val="bg1"/>
                </a:solidFill>
              </a:rPr>
              <a:t>áci</a:t>
            </a:r>
            <a:r>
              <a:rPr lang="en-US" sz="9600" dirty="0" smtClean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procvičují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násobky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cs-CZ" sz="9600" dirty="0" smtClean="0">
                <a:solidFill>
                  <a:schemeClr val="bg1"/>
                </a:solidFill>
              </a:rPr>
              <a:t>deseti,</a:t>
            </a:r>
            <a:r>
              <a:rPr lang="en-US" sz="9600" dirty="0" smtClean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násobení</a:t>
            </a:r>
            <a:r>
              <a:rPr lang="en-US" sz="9600" dirty="0">
                <a:solidFill>
                  <a:schemeClr val="bg1"/>
                </a:solidFill>
              </a:rPr>
              <a:t> a </a:t>
            </a:r>
            <a:r>
              <a:rPr lang="en-US" sz="9600" dirty="0" err="1">
                <a:solidFill>
                  <a:schemeClr val="bg1"/>
                </a:solidFill>
              </a:rPr>
              <a:t>dělení</a:t>
            </a:r>
            <a:r>
              <a:rPr lang="en-US" sz="9600" dirty="0">
                <a:solidFill>
                  <a:schemeClr val="bg1"/>
                </a:solidFill>
              </a:rPr>
              <a:t> v </a:t>
            </a:r>
            <a:r>
              <a:rPr lang="en-US" sz="9600" dirty="0" err="1">
                <a:solidFill>
                  <a:schemeClr val="bg1"/>
                </a:solidFill>
              </a:rPr>
              <a:t>oboru</a:t>
            </a:r>
            <a:endParaRPr lang="en-US" sz="96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9600" dirty="0">
                <a:solidFill>
                  <a:schemeClr val="bg1"/>
                </a:solidFill>
              </a:rPr>
              <a:t>      </a:t>
            </a:r>
            <a:r>
              <a:rPr lang="en-US" sz="9600" dirty="0" err="1">
                <a:solidFill>
                  <a:schemeClr val="bg1"/>
                </a:solidFill>
              </a:rPr>
              <a:t>násobilky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cs-CZ" sz="9600" dirty="0">
                <a:solidFill>
                  <a:schemeClr val="bg1"/>
                </a:solidFill>
              </a:rPr>
              <a:t> </a:t>
            </a:r>
            <a:r>
              <a:rPr lang="cs-CZ" sz="9600" dirty="0" smtClean="0">
                <a:solidFill>
                  <a:schemeClr val="bg1"/>
                </a:solidFill>
              </a:rPr>
              <a:t>deseti</a:t>
            </a:r>
            <a:endParaRPr lang="en-US" sz="9600" dirty="0">
              <a:solidFill>
                <a:schemeClr val="bg1"/>
              </a:solidFill>
            </a:endParaRPr>
          </a:p>
          <a:p>
            <a:endParaRPr lang="en-US" sz="96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9600" dirty="0">
                <a:solidFill>
                  <a:schemeClr val="bg1"/>
                </a:solidFill>
              </a:rPr>
              <a:t>      </a:t>
            </a:r>
            <a:r>
              <a:rPr lang="en-US" sz="9600" dirty="0">
                <a:solidFill>
                  <a:schemeClr val="bg1"/>
                </a:solidFill>
              </a:rPr>
              <a:t>METODICKÉ POZNÁMK</a:t>
            </a:r>
            <a:r>
              <a:rPr lang="cs-CZ" sz="9600" dirty="0">
                <a:solidFill>
                  <a:schemeClr val="bg1"/>
                </a:solidFill>
              </a:rPr>
              <a:t>Y</a:t>
            </a:r>
            <a:r>
              <a:rPr lang="en-US" sz="9600" dirty="0">
                <a:solidFill>
                  <a:schemeClr val="bg1"/>
                </a:solidFill>
              </a:rPr>
              <a:t>     </a:t>
            </a:r>
          </a:p>
          <a:p>
            <a:endParaRPr lang="en-US" sz="9600" dirty="0">
              <a:solidFill>
                <a:schemeClr val="bg1"/>
              </a:solidFill>
            </a:endParaRPr>
          </a:p>
          <a:p>
            <a:r>
              <a:rPr lang="en-US" sz="9600" dirty="0">
                <a:solidFill>
                  <a:schemeClr val="bg1"/>
                </a:solidFill>
              </a:rPr>
              <a:t>str. </a:t>
            </a:r>
            <a:r>
              <a:rPr lang="cs-CZ" sz="9600" dirty="0">
                <a:solidFill>
                  <a:schemeClr val="bg1"/>
                </a:solidFill>
              </a:rPr>
              <a:t>4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frontální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práce</a:t>
            </a:r>
            <a:r>
              <a:rPr lang="en-US" sz="9600" dirty="0">
                <a:solidFill>
                  <a:schemeClr val="bg1"/>
                </a:solidFill>
              </a:rPr>
              <a:t> u </a:t>
            </a:r>
            <a:r>
              <a:rPr lang="en-US" sz="9600" dirty="0" err="1">
                <a:solidFill>
                  <a:schemeClr val="bg1"/>
                </a:solidFill>
              </a:rPr>
              <a:t>interaktivní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tabule</a:t>
            </a:r>
            <a:r>
              <a:rPr lang="en-US" sz="9600" dirty="0">
                <a:solidFill>
                  <a:schemeClr val="bg1"/>
                </a:solidFill>
              </a:rPr>
              <a:t>, </a:t>
            </a:r>
            <a:r>
              <a:rPr lang="en-US" sz="9600" dirty="0" err="1">
                <a:solidFill>
                  <a:schemeClr val="bg1"/>
                </a:solidFill>
              </a:rPr>
              <a:t>žáci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cs-CZ" sz="9600" dirty="0" smtClean="0">
                <a:solidFill>
                  <a:schemeClr val="bg1"/>
                </a:solidFill>
              </a:rPr>
              <a:t>spojují      </a:t>
            </a:r>
            <a:endParaRPr lang="cs-CZ" sz="96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9600" dirty="0">
                <a:solidFill>
                  <a:schemeClr val="bg1"/>
                </a:solidFill>
              </a:rPr>
              <a:t>              násobky </a:t>
            </a:r>
            <a:r>
              <a:rPr lang="cs-CZ" sz="9600" dirty="0" smtClean="0">
                <a:solidFill>
                  <a:schemeClr val="bg1"/>
                </a:solidFill>
              </a:rPr>
              <a:t>deseti</a:t>
            </a:r>
            <a:endParaRPr lang="en-US" sz="9600" dirty="0">
              <a:solidFill>
                <a:schemeClr val="bg1"/>
              </a:solidFill>
            </a:endParaRPr>
          </a:p>
          <a:p>
            <a:r>
              <a:rPr lang="en-US" sz="9600" dirty="0">
                <a:solidFill>
                  <a:schemeClr val="bg1"/>
                </a:solidFill>
              </a:rPr>
              <a:t>str. </a:t>
            </a:r>
            <a:r>
              <a:rPr lang="cs-CZ" sz="9600" dirty="0" smtClean="0">
                <a:solidFill>
                  <a:schemeClr val="bg1"/>
                </a:solidFill>
              </a:rPr>
              <a:t>5, 7 a 9</a:t>
            </a:r>
            <a:r>
              <a:rPr lang="en-US" sz="9600" dirty="0" smtClean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frontální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práce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žáků</a:t>
            </a:r>
            <a:r>
              <a:rPr lang="en-US" sz="9600" dirty="0">
                <a:solidFill>
                  <a:schemeClr val="bg1"/>
                </a:solidFill>
              </a:rPr>
              <a:t> u </a:t>
            </a:r>
            <a:r>
              <a:rPr lang="en-US" sz="9600" dirty="0" err="1">
                <a:solidFill>
                  <a:schemeClr val="bg1"/>
                </a:solidFill>
              </a:rPr>
              <a:t>interaktivní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tabule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nebo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9600" dirty="0">
                <a:solidFill>
                  <a:schemeClr val="bg1"/>
                </a:solidFill>
              </a:rPr>
              <a:t>    </a:t>
            </a:r>
            <a:r>
              <a:rPr lang="cs-CZ" sz="9600" dirty="0" smtClean="0">
                <a:solidFill>
                  <a:schemeClr val="bg1"/>
                </a:solidFill>
              </a:rPr>
              <a:t>          </a:t>
            </a:r>
            <a:r>
              <a:rPr lang="en-US" sz="9600" dirty="0" smtClean="0">
                <a:solidFill>
                  <a:schemeClr val="bg1"/>
                </a:solidFill>
              </a:rPr>
              <a:t> </a:t>
            </a:r>
            <a:r>
              <a:rPr lang="cs-CZ" sz="9600" dirty="0" smtClean="0">
                <a:solidFill>
                  <a:schemeClr val="bg1"/>
                </a:solidFill>
              </a:rPr>
              <a:t>okopírované strany zadat jako samostatnou  práci a     </a:t>
            </a:r>
            <a:r>
              <a:rPr lang="en-US" sz="9600" dirty="0" smtClean="0">
                <a:solidFill>
                  <a:schemeClr val="bg1"/>
                </a:solidFill>
              </a:rPr>
              <a:t>    </a:t>
            </a:r>
            <a:endParaRPr lang="en-US" sz="96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9600" dirty="0">
                <a:solidFill>
                  <a:schemeClr val="bg1"/>
                </a:solidFill>
              </a:rPr>
              <a:t>      </a:t>
            </a:r>
            <a:r>
              <a:rPr lang="en-US" sz="9600" dirty="0">
                <a:solidFill>
                  <a:schemeClr val="bg1"/>
                </a:solidFill>
              </a:rPr>
              <a:t>         </a:t>
            </a:r>
            <a:r>
              <a:rPr lang="en-US" sz="9600" dirty="0" err="1">
                <a:solidFill>
                  <a:schemeClr val="bg1"/>
                </a:solidFill>
              </a:rPr>
              <a:t>kontrolovat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výsledky</a:t>
            </a:r>
            <a:r>
              <a:rPr lang="en-US" sz="9600" dirty="0">
                <a:solidFill>
                  <a:schemeClr val="bg1"/>
                </a:solidFill>
              </a:rPr>
              <a:t> </a:t>
            </a:r>
            <a:r>
              <a:rPr lang="en-US" sz="9600" dirty="0" err="1">
                <a:solidFill>
                  <a:schemeClr val="bg1"/>
                </a:solidFill>
              </a:rPr>
              <a:t>podle</a:t>
            </a:r>
            <a:r>
              <a:rPr lang="en-US" sz="9600" dirty="0">
                <a:solidFill>
                  <a:schemeClr val="bg1"/>
                </a:solidFill>
              </a:rPr>
              <a:t> str. </a:t>
            </a:r>
            <a:r>
              <a:rPr lang="cs-CZ" sz="9600" dirty="0" smtClean="0">
                <a:solidFill>
                  <a:schemeClr val="bg1"/>
                </a:solidFill>
              </a:rPr>
              <a:t>6, 8 a 10</a:t>
            </a:r>
            <a:endParaRPr lang="en-US" sz="9600" dirty="0">
              <a:solidFill>
                <a:schemeClr val="bg1"/>
              </a:solidFill>
            </a:endParaRPr>
          </a:p>
          <a:p>
            <a:r>
              <a:rPr lang="cs-CZ" sz="9600" dirty="0">
                <a:solidFill>
                  <a:schemeClr val="bg1"/>
                </a:solidFill>
              </a:rPr>
              <a:t>p</a:t>
            </a:r>
            <a:r>
              <a:rPr lang="cs-CZ" sz="9600" dirty="0" smtClean="0">
                <a:solidFill>
                  <a:schemeClr val="bg1"/>
                </a:solidFill>
              </a:rPr>
              <a:t>lnění úkolů možno rozdělit i do dvou vyučovacích hodin</a:t>
            </a:r>
            <a:endParaRPr lang="cs-CZ" sz="9600" dirty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32685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NÁSOBENÍ A DĚLENÍ</a:t>
            </a:r>
            <a:endParaRPr lang="cs-CZ" sz="66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75856" y="2420888"/>
            <a:ext cx="2520280" cy="2567136"/>
          </a:xfrm>
        </p:spPr>
        <p:txBody>
          <a:bodyPr>
            <a:noAutofit/>
          </a:bodyPr>
          <a:lstStyle/>
          <a:p>
            <a:r>
              <a:rPr lang="cs-CZ" sz="16600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10</a:t>
            </a:r>
            <a:endParaRPr lang="cs-CZ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8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50872">
            <a:off x="1967705" y="5512974"/>
            <a:ext cx="898902" cy="89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57769">
            <a:off x="1927608" y="5064593"/>
            <a:ext cx="1162533" cy="116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32571">
            <a:off x="6863837" y="2741428"/>
            <a:ext cx="1590449" cy="159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31743" y="3046228"/>
            <a:ext cx="1590449" cy="159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10321">
            <a:off x="6300192" y="2555804"/>
            <a:ext cx="1590449" cy="159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3243">
            <a:off x="4686527" y="82120"/>
            <a:ext cx="1542545" cy="130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76647">
            <a:off x="5322882" y="4700508"/>
            <a:ext cx="1817719" cy="181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03721">
            <a:off x="5220663" y="4955910"/>
            <a:ext cx="1817719" cy="181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14575">
            <a:off x="1026614" y="2758991"/>
            <a:ext cx="1252823" cy="125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6961">
            <a:off x="418783" y="2442168"/>
            <a:ext cx="1817719" cy="181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618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600" b="1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SPOJ POUZE ČÍSLA, KTERÁ TVOŘÍ NÁSOBKY 10</a:t>
            </a:r>
            <a:endParaRPr lang="cs-CZ" sz="46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				95			20</a:t>
            </a:r>
          </a:p>
          <a:p>
            <a:pPr marL="0" indent="0">
              <a:buNone/>
            </a:pPr>
            <a:r>
              <a:rPr lang="cs-CZ" dirty="0" smtClean="0"/>
              <a:t>			10			28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	99			50			</a:t>
            </a:r>
            <a:r>
              <a:rPr lang="cs-CZ" dirty="0"/>
              <a:t> </a:t>
            </a:r>
            <a:r>
              <a:rPr lang="cs-CZ" dirty="0" smtClean="0"/>
              <a:t>      30</a:t>
            </a:r>
          </a:p>
          <a:p>
            <a:pPr marL="0" indent="0">
              <a:buNone/>
            </a:pPr>
            <a:r>
              <a:rPr lang="cs-CZ" dirty="0" smtClean="0"/>
              <a:t>		90				55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0			88		14              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60			80</a:t>
            </a:r>
          </a:p>
          <a:p>
            <a:pPr marL="0" indent="0">
              <a:buNone/>
            </a:pPr>
            <a:r>
              <a:rPr lang="cs-CZ" dirty="0" smtClean="0"/>
              <a:t>	11	100				1</a:t>
            </a:r>
          </a:p>
          <a:p>
            <a:pPr marL="0" indent="0">
              <a:buNone/>
            </a:pPr>
            <a:r>
              <a:rPr lang="cs-CZ" dirty="0" smtClean="0"/>
              <a:t>                             40</a:t>
            </a:r>
          </a:p>
          <a:p>
            <a:pPr marL="0" indent="0">
              <a:buNone/>
            </a:pPr>
            <a:r>
              <a:rPr lang="cs-CZ" dirty="0" smtClean="0"/>
              <a:t>	67			35			70</a:t>
            </a:r>
            <a:endParaRPr lang="cs-CZ" dirty="0"/>
          </a:p>
        </p:txBody>
      </p:sp>
      <p:pic>
        <p:nvPicPr>
          <p:cNvPr id="16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76647">
            <a:off x="1409846" y="914918"/>
            <a:ext cx="1188848" cy="118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03721">
            <a:off x="1473683" y="1421232"/>
            <a:ext cx="1188848" cy="118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50872">
            <a:off x="7887217" y="5819585"/>
            <a:ext cx="898902" cy="89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57769">
            <a:off x="7817464" y="5064592"/>
            <a:ext cx="1162533" cy="116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5327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0187" y="260648"/>
            <a:ext cx="8697144" cy="1143000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DOPLŇ CHYBĚJÍCÍ ČÍSLA </a:t>
            </a:r>
            <a:r>
              <a:rPr lang="cs-CZ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/>
            </a:r>
            <a:br>
              <a:rPr lang="cs-CZ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endParaRPr lang="cs-CZ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2" name="Picture 11" descr="C:\Users\LŠ\AppData\Local\Microsoft\Windows\Temporary Internet Files\Content.IE5\F763AVPJ\MC900398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01" y="7359765"/>
            <a:ext cx="554321" cy="22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Tabulk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495329"/>
              </p:ext>
            </p:extLst>
          </p:nvPr>
        </p:nvGraphicFramePr>
        <p:xfrm>
          <a:off x="755576" y="1772816"/>
          <a:ext cx="324036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9" name="Tabulk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201349"/>
              </p:ext>
            </p:extLst>
          </p:nvPr>
        </p:nvGraphicFramePr>
        <p:xfrm>
          <a:off x="755576" y="4293096"/>
          <a:ext cx="324036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0" name="Tabulk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461800"/>
              </p:ext>
            </p:extLst>
          </p:nvPr>
        </p:nvGraphicFramePr>
        <p:xfrm>
          <a:off x="4932040" y="1772816"/>
          <a:ext cx="32640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04"/>
                <a:gridCol w="652804"/>
                <a:gridCol w="652804"/>
                <a:gridCol w="652804"/>
                <a:gridCol w="652804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108545"/>
              </p:ext>
            </p:extLst>
          </p:nvPr>
        </p:nvGraphicFramePr>
        <p:xfrm>
          <a:off x="4932040" y="4293096"/>
          <a:ext cx="32640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04"/>
                <a:gridCol w="652804"/>
                <a:gridCol w="652804"/>
                <a:gridCol w="652804"/>
                <a:gridCol w="652804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2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5999">
            <a:off x="7626657" y="233089"/>
            <a:ext cx="813300" cy="81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03678">
            <a:off x="4484798" y="3068960"/>
            <a:ext cx="366236" cy="36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18560" y="3068960"/>
            <a:ext cx="366236" cy="36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560" y="3435196"/>
            <a:ext cx="366236" cy="36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84796" y="3396351"/>
            <a:ext cx="366236" cy="36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50872">
            <a:off x="8240209" y="6136507"/>
            <a:ext cx="643104" cy="64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57769">
            <a:off x="8282303" y="5814784"/>
            <a:ext cx="831714" cy="83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14575">
            <a:off x="430082" y="874345"/>
            <a:ext cx="587695" cy="58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6185">
            <a:off x="69593" y="-147458"/>
            <a:ext cx="1085462" cy="108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7644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0187" y="260648"/>
            <a:ext cx="8697144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ŘEŠENÍ</a:t>
            </a:r>
            <a:endParaRPr lang="cs-CZ" sz="80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2" name="Picture 11" descr="C:\Users\LŠ\AppData\Local\Microsoft\Windows\Temporary Internet Files\Content.IE5\F763AVPJ\MC900398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01" y="7359765"/>
            <a:ext cx="554321" cy="22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Tabulk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878677"/>
              </p:ext>
            </p:extLst>
          </p:nvPr>
        </p:nvGraphicFramePr>
        <p:xfrm>
          <a:off x="755576" y="1772816"/>
          <a:ext cx="324036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9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9" name="Tabulk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148436"/>
              </p:ext>
            </p:extLst>
          </p:nvPr>
        </p:nvGraphicFramePr>
        <p:xfrm>
          <a:off x="755576" y="4293096"/>
          <a:ext cx="324036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50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90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0" name="Tabulk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465555"/>
              </p:ext>
            </p:extLst>
          </p:nvPr>
        </p:nvGraphicFramePr>
        <p:xfrm>
          <a:off x="4932040" y="1772816"/>
          <a:ext cx="32640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04"/>
                <a:gridCol w="652804"/>
                <a:gridCol w="652804"/>
                <a:gridCol w="652804"/>
                <a:gridCol w="652804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80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634765"/>
              </p:ext>
            </p:extLst>
          </p:nvPr>
        </p:nvGraphicFramePr>
        <p:xfrm>
          <a:off x="4932040" y="4293096"/>
          <a:ext cx="32640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04"/>
                <a:gridCol w="652804"/>
                <a:gridCol w="652804"/>
                <a:gridCol w="652804"/>
                <a:gridCol w="652804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50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8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50872">
            <a:off x="8240209" y="6136507"/>
            <a:ext cx="643104" cy="64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57769">
            <a:off x="8282303" y="5814784"/>
            <a:ext cx="831714" cy="83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6185">
            <a:off x="612701" y="-452549"/>
            <a:ext cx="2277839" cy="2277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04518">
            <a:off x="5908777" y="-219265"/>
            <a:ext cx="2277839" cy="2277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83636">
            <a:off x="141663" y="6320125"/>
            <a:ext cx="494810" cy="49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390533">
            <a:off x="49985" y="5759453"/>
            <a:ext cx="639928" cy="63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1868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6224" y="407528"/>
            <a:ext cx="8697144" cy="1143000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DOPLŇ DOCHYBĚJÍCÍ ČÍSLA </a:t>
            </a:r>
            <a:r>
              <a:rPr lang="cs-CZ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/>
            </a:r>
            <a:br>
              <a:rPr lang="cs-CZ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r>
              <a:rPr lang="cs-CZ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</a:t>
            </a:r>
            <a:endParaRPr lang="cs-CZ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2" name="Picture 11" descr="C:\Users\LŠ\AppData\Local\Microsoft\Windows\Temporary Internet Files\Content.IE5\F763AVPJ\MC900398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01" y="7359765"/>
            <a:ext cx="554321" cy="22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Tabulk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209537"/>
              </p:ext>
            </p:extLst>
          </p:nvPr>
        </p:nvGraphicFramePr>
        <p:xfrm>
          <a:off x="755576" y="1772816"/>
          <a:ext cx="324036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9" name="Tabulk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387520"/>
              </p:ext>
            </p:extLst>
          </p:nvPr>
        </p:nvGraphicFramePr>
        <p:xfrm>
          <a:off x="755576" y="4293096"/>
          <a:ext cx="324036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0" name="Tabulk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444587"/>
              </p:ext>
            </p:extLst>
          </p:nvPr>
        </p:nvGraphicFramePr>
        <p:xfrm>
          <a:off x="4932040" y="1772816"/>
          <a:ext cx="32640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04"/>
                <a:gridCol w="652804"/>
                <a:gridCol w="652804"/>
                <a:gridCol w="652804"/>
                <a:gridCol w="652804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214909"/>
              </p:ext>
            </p:extLst>
          </p:nvPr>
        </p:nvGraphicFramePr>
        <p:xfrm>
          <a:off x="4932040" y="4293096"/>
          <a:ext cx="32640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04"/>
                <a:gridCol w="652804"/>
                <a:gridCol w="652804"/>
                <a:gridCol w="652804"/>
                <a:gridCol w="652804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2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5999">
            <a:off x="7626656" y="367187"/>
            <a:ext cx="813300" cy="81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3073">
            <a:off x="8075686" y="512291"/>
            <a:ext cx="813300" cy="81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03678">
            <a:off x="4484796" y="3792304"/>
            <a:ext cx="366236" cy="36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18560" y="3806820"/>
            <a:ext cx="366236" cy="36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560" y="4171456"/>
            <a:ext cx="366236" cy="36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84796" y="4173057"/>
            <a:ext cx="366236" cy="36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50872">
            <a:off x="8240209" y="6136507"/>
            <a:ext cx="643104" cy="64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57769">
            <a:off x="8282303" y="5814784"/>
            <a:ext cx="831714" cy="83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14575">
            <a:off x="656719" y="828154"/>
            <a:ext cx="587695" cy="58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6185">
            <a:off x="309001" y="-89103"/>
            <a:ext cx="781495" cy="108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0842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0187" y="260648"/>
            <a:ext cx="8697144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ŘEŠENÍ</a:t>
            </a:r>
            <a:endParaRPr lang="cs-CZ" sz="80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2" name="Picture 11" descr="C:\Users\LŠ\AppData\Local\Microsoft\Windows\Temporary Internet Files\Content.IE5\F763AVPJ\MC900398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01" y="7359765"/>
            <a:ext cx="554321" cy="22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Tabulk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34834"/>
              </p:ext>
            </p:extLst>
          </p:nvPr>
        </p:nvGraphicFramePr>
        <p:xfrm>
          <a:off x="755576" y="1772816"/>
          <a:ext cx="324036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9" name="Tabulk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288530"/>
              </p:ext>
            </p:extLst>
          </p:nvPr>
        </p:nvGraphicFramePr>
        <p:xfrm>
          <a:off x="755576" y="4293096"/>
          <a:ext cx="324036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9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0" name="Tabulk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876509"/>
              </p:ext>
            </p:extLst>
          </p:nvPr>
        </p:nvGraphicFramePr>
        <p:xfrm>
          <a:off x="4932040" y="1772816"/>
          <a:ext cx="32640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04"/>
                <a:gridCol w="652804"/>
                <a:gridCol w="652804"/>
                <a:gridCol w="652804"/>
                <a:gridCol w="652804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cs-CZ" sz="24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333223"/>
              </p:ext>
            </p:extLst>
          </p:nvPr>
        </p:nvGraphicFramePr>
        <p:xfrm>
          <a:off x="4932040" y="4293096"/>
          <a:ext cx="32640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04"/>
                <a:gridCol w="652804"/>
                <a:gridCol w="652804"/>
                <a:gridCol w="652804"/>
                <a:gridCol w="652804"/>
              </a:tblGrid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90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3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4899">
            <a:off x="4028690" y="2885690"/>
            <a:ext cx="813300" cy="81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51463">
            <a:off x="6482961" y="15067"/>
            <a:ext cx="1665289" cy="166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14575">
            <a:off x="4141493" y="5142789"/>
            <a:ext cx="587695" cy="58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60333">
            <a:off x="984745" y="-14239"/>
            <a:ext cx="1665289" cy="166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6156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VYPOČÍTEJ SPRÁVNĚ ŘETĚZCE A ZJISTI, KDE JSOU TUŽKY A PERA SCHOVANÉ</a:t>
            </a:r>
            <a:endParaRPr lang="cs-CZ" sz="40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404595" y="1701066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1829880" y="1701066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noFill/>
              </a:rPr>
              <a:t>9</a:t>
            </a:r>
            <a:r>
              <a:rPr lang="cs-CZ" sz="2800" b="1" dirty="0" smtClean="0">
                <a:noFill/>
              </a:rPr>
              <a:t>0</a:t>
            </a:r>
            <a:endParaRPr lang="cs-CZ" sz="2800" b="1" dirty="0">
              <a:noFill/>
            </a:endParaRPr>
          </a:p>
        </p:txBody>
      </p:sp>
      <p:sp>
        <p:nvSpPr>
          <p:cNvPr id="45" name="Ovál 44"/>
          <p:cNvSpPr/>
          <p:nvPr/>
        </p:nvSpPr>
        <p:spPr>
          <a:xfrm>
            <a:off x="5733187" y="1701066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10</a:t>
            </a:r>
            <a:endParaRPr lang="cs-CZ" sz="2800" b="1" dirty="0">
              <a:noFill/>
            </a:endParaRPr>
          </a:p>
        </p:txBody>
      </p:sp>
      <p:sp>
        <p:nvSpPr>
          <p:cNvPr id="46" name="Ovál 45"/>
          <p:cNvSpPr/>
          <p:nvPr/>
        </p:nvSpPr>
        <p:spPr>
          <a:xfrm>
            <a:off x="4417752" y="1701066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60</a:t>
            </a:r>
            <a:endParaRPr lang="cs-CZ" sz="2800" b="1" dirty="0">
              <a:noFill/>
            </a:endParaRPr>
          </a:p>
        </p:txBody>
      </p:sp>
      <p:sp>
        <p:nvSpPr>
          <p:cNvPr id="47" name="Ovál 46"/>
          <p:cNvSpPr/>
          <p:nvPr/>
        </p:nvSpPr>
        <p:spPr>
          <a:xfrm>
            <a:off x="3140899" y="1701066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50</a:t>
            </a:r>
            <a:endParaRPr lang="cs-CZ" sz="2800" b="1" dirty="0">
              <a:noFill/>
            </a:endParaRPr>
          </a:p>
        </p:txBody>
      </p:sp>
      <p:cxnSp>
        <p:nvCxnSpPr>
          <p:cNvPr id="48" name="Přímá spojnice 47"/>
          <p:cNvCxnSpPr>
            <a:stCxn id="43" idx="6"/>
            <a:endCxn id="44" idx="2"/>
          </p:cNvCxnSpPr>
          <p:nvPr/>
        </p:nvCxnSpPr>
        <p:spPr>
          <a:xfrm>
            <a:off x="1268691" y="2133114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>
            <a:stCxn id="44" idx="6"/>
            <a:endCxn id="47" idx="2"/>
          </p:cNvCxnSpPr>
          <p:nvPr/>
        </p:nvCxnSpPr>
        <p:spPr>
          <a:xfrm>
            <a:off x="2693976" y="2133114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>
            <a:stCxn id="47" idx="6"/>
            <a:endCxn id="46" idx="2"/>
          </p:cNvCxnSpPr>
          <p:nvPr/>
        </p:nvCxnSpPr>
        <p:spPr>
          <a:xfrm>
            <a:off x="4004995" y="2133114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>
            <a:stCxn id="46" idx="6"/>
            <a:endCxn id="45" idx="2"/>
          </p:cNvCxnSpPr>
          <p:nvPr/>
        </p:nvCxnSpPr>
        <p:spPr>
          <a:xfrm>
            <a:off x="5281848" y="2133114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Ovál 99"/>
          <p:cNvSpPr/>
          <p:nvPr/>
        </p:nvSpPr>
        <p:spPr>
          <a:xfrm>
            <a:off x="404595" y="2719689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1" name="Ovál 100"/>
          <p:cNvSpPr/>
          <p:nvPr/>
        </p:nvSpPr>
        <p:spPr>
          <a:xfrm>
            <a:off x="1829880" y="2719689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20</a:t>
            </a:r>
            <a:endParaRPr lang="cs-CZ" sz="2800" b="1" dirty="0">
              <a:noFill/>
            </a:endParaRPr>
          </a:p>
        </p:txBody>
      </p:sp>
      <p:sp>
        <p:nvSpPr>
          <p:cNvPr id="102" name="Ovál 101"/>
          <p:cNvSpPr/>
          <p:nvPr/>
        </p:nvSpPr>
        <p:spPr>
          <a:xfrm>
            <a:off x="5733187" y="2719689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0</a:t>
            </a:r>
            <a:endParaRPr lang="cs-CZ" sz="2800" b="1" dirty="0">
              <a:noFill/>
            </a:endParaRPr>
          </a:p>
        </p:txBody>
      </p:sp>
      <p:sp>
        <p:nvSpPr>
          <p:cNvPr id="103" name="Ovál 102"/>
          <p:cNvSpPr/>
          <p:nvPr/>
        </p:nvSpPr>
        <p:spPr>
          <a:xfrm>
            <a:off x="4417752" y="2719689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10</a:t>
            </a:r>
          </a:p>
        </p:txBody>
      </p:sp>
      <p:sp>
        <p:nvSpPr>
          <p:cNvPr id="104" name="Ovál 103"/>
          <p:cNvSpPr/>
          <p:nvPr/>
        </p:nvSpPr>
        <p:spPr>
          <a:xfrm>
            <a:off x="3140899" y="2719689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70</a:t>
            </a:r>
            <a:endParaRPr lang="cs-CZ" sz="2800" b="1" dirty="0">
              <a:noFill/>
            </a:endParaRPr>
          </a:p>
        </p:txBody>
      </p:sp>
      <p:cxnSp>
        <p:nvCxnSpPr>
          <p:cNvPr id="105" name="Přímá spojnice 104"/>
          <p:cNvCxnSpPr>
            <a:stCxn id="100" idx="6"/>
            <a:endCxn id="101" idx="2"/>
          </p:cNvCxnSpPr>
          <p:nvPr/>
        </p:nvCxnSpPr>
        <p:spPr>
          <a:xfrm>
            <a:off x="1268691" y="3151737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>
            <a:stCxn id="101" idx="6"/>
            <a:endCxn id="104" idx="2"/>
          </p:cNvCxnSpPr>
          <p:nvPr/>
        </p:nvCxnSpPr>
        <p:spPr>
          <a:xfrm>
            <a:off x="2693976" y="3151737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Přímá spojnice 106"/>
          <p:cNvCxnSpPr>
            <a:stCxn id="104" idx="6"/>
            <a:endCxn id="103" idx="2"/>
          </p:cNvCxnSpPr>
          <p:nvPr/>
        </p:nvCxnSpPr>
        <p:spPr>
          <a:xfrm>
            <a:off x="4004995" y="3151737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>
            <a:stCxn id="103" idx="6"/>
            <a:endCxn id="102" idx="2"/>
          </p:cNvCxnSpPr>
          <p:nvPr/>
        </p:nvCxnSpPr>
        <p:spPr>
          <a:xfrm>
            <a:off x="5281848" y="3151737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Ovál 108"/>
          <p:cNvSpPr/>
          <p:nvPr/>
        </p:nvSpPr>
        <p:spPr>
          <a:xfrm>
            <a:off x="404595" y="3717032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0" name="Ovál 109"/>
          <p:cNvSpPr/>
          <p:nvPr/>
        </p:nvSpPr>
        <p:spPr>
          <a:xfrm>
            <a:off x="1829880" y="3717032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50</a:t>
            </a:r>
            <a:endParaRPr lang="cs-CZ" sz="2800" b="1" dirty="0">
              <a:noFill/>
            </a:endParaRPr>
          </a:p>
        </p:txBody>
      </p:sp>
      <p:sp>
        <p:nvSpPr>
          <p:cNvPr id="111" name="Ovál 110"/>
          <p:cNvSpPr/>
          <p:nvPr/>
        </p:nvSpPr>
        <p:spPr>
          <a:xfrm>
            <a:off x="5733187" y="3717032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9</a:t>
            </a:r>
            <a:endParaRPr lang="cs-CZ" sz="2800" b="1" dirty="0">
              <a:noFill/>
            </a:endParaRPr>
          </a:p>
        </p:txBody>
      </p:sp>
      <p:sp>
        <p:nvSpPr>
          <p:cNvPr id="112" name="Ovál 111"/>
          <p:cNvSpPr/>
          <p:nvPr/>
        </p:nvSpPr>
        <p:spPr>
          <a:xfrm>
            <a:off x="4417752" y="3717032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noFill/>
              </a:rPr>
              <a:t>9</a:t>
            </a:r>
            <a:r>
              <a:rPr lang="cs-CZ" sz="2800" b="1" dirty="0" smtClean="0">
                <a:noFill/>
              </a:rPr>
              <a:t>0</a:t>
            </a:r>
            <a:endParaRPr lang="cs-CZ" sz="2800" b="1" dirty="0">
              <a:noFill/>
            </a:endParaRPr>
          </a:p>
        </p:txBody>
      </p:sp>
      <p:sp>
        <p:nvSpPr>
          <p:cNvPr id="113" name="Ovál 112"/>
          <p:cNvSpPr/>
          <p:nvPr/>
        </p:nvSpPr>
        <p:spPr>
          <a:xfrm>
            <a:off x="3140899" y="3717032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20</a:t>
            </a:r>
            <a:endParaRPr lang="cs-CZ" sz="2800" b="1" dirty="0">
              <a:noFill/>
            </a:endParaRPr>
          </a:p>
        </p:txBody>
      </p:sp>
      <p:cxnSp>
        <p:nvCxnSpPr>
          <p:cNvPr id="114" name="Přímá spojnice 113"/>
          <p:cNvCxnSpPr>
            <a:stCxn id="109" idx="6"/>
            <a:endCxn id="110" idx="2"/>
          </p:cNvCxnSpPr>
          <p:nvPr/>
        </p:nvCxnSpPr>
        <p:spPr>
          <a:xfrm>
            <a:off x="1268691" y="4149080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nice 114"/>
          <p:cNvCxnSpPr>
            <a:stCxn id="110" idx="6"/>
            <a:endCxn id="113" idx="2"/>
          </p:cNvCxnSpPr>
          <p:nvPr/>
        </p:nvCxnSpPr>
        <p:spPr>
          <a:xfrm>
            <a:off x="2693976" y="4149080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nice 115"/>
          <p:cNvCxnSpPr>
            <a:stCxn id="113" idx="6"/>
            <a:endCxn id="112" idx="2"/>
          </p:cNvCxnSpPr>
          <p:nvPr/>
        </p:nvCxnSpPr>
        <p:spPr>
          <a:xfrm>
            <a:off x="4004995" y="4149080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nice 116"/>
          <p:cNvCxnSpPr>
            <a:stCxn id="112" idx="6"/>
            <a:endCxn id="111" idx="2"/>
          </p:cNvCxnSpPr>
          <p:nvPr/>
        </p:nvCxnSpPr>
        <p:spPr>
          <a:xfrm>
            <a:off x="5281848" y="4149080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vál 117"/>
          <p:cNvSpPr/>
          <p:nvPr/>
        </p:nvSpPr>
        <p:spPr>
          <a:xfrm>
            <a:off x="404595" y="4725144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9" name="Ovál 118"/>
          <p:cNvSpPr/>
          <p:nvPr/>
        </p:nvSpPr>
        <p:spPr>
          <a:xfrm>
            <a:off x="1829880" y="47251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noFill/>
              </a:rPr>
              <a:t>0</a:t>
            </a:r>
          </a:p>
        </p:txBody>
      </p:sp>
      <p:sp>
        <p:nvSpPr>
          <p:cNvPr id="120" name="Ovál 119"/>
          <p:cNvSpPr/>
          <p:nvPr/>
        </p:nvSpPr>
        <p:spPr>
          <a:xfrm>
            <a:off x="5733187" y="4725144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3</a:t>
            </a:r>
            <a:endParaRPr lang="cs-CZ" sz="2800" b="1" dirty="0">
              <a:noFill/>
            </a:endParaRPr>
          </a:p>
        </p:txBody>
      </p:sp>
      <p:sp>
        <p:nvSpPr>
          <p:cNvPr id="121" name="Ovál 120"/>
          <p:cNvSpPr/>
          <p:nvPr/>
        </p:nvSpPr>
        <p:spPr>
          <a:xfrm>
            <a:off x="4417752" y="47251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noFill/>
              </a:rPr>
              <a:t>8</a:t>
            </a:r>
          </a:p>
        </p:txBody>
      </p:sp>
      <p:sp>
        <p:nvSpPr>
          <p:cNvPr id="122" name="Ovál 121"/>
          <p:cNvSpPr/>
          <p:nvPr/>
        </p:nvSpPr>
        <p:spPr>
          <a:xfrm>
            <a:off x="3140899" y="47251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80</a:t>
            </a:r>
            <a:endParaRPr lang="cs-CZ" sz="2800" b="1" dirty="0">
              <a:noFill/>
            </a:endParaRPr>
          </a:p>
        </p:txBody>
      </p:sp>
      <p:cxnSp>
        <p:nvCxnSpPr>
          <p:cNvPr id="123" name="Přímá spojnice 122"/>
          <p:cNvCxnSpPr>
            <a:stCxn id="118" idx="6"/>
            <a:endCxn id="119" idx="2"/>
          </p:cNvCxnSpPr>
          <p:nvPr/>
        </p:nvCxnSpPr>
        <p:spPr>
          <a:xfrm>
            <a:off x="1268691" y="5157192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Přímá spojnice 123"/>
          <p:cNvCxnSpPr>
            <a:stCxn id="119" idx="6"/>
            <a:endCxn id="122" idx="2"/>
          </p:cNvCxnSpPr>
          <p:nvPr/>
        </p:nvCxnSpPr>
        <p:spPr>
          <a:xfrm>
            <a:off x="2693976" y="5157192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nice 124"/>
          <p:cNvCxnSpPr>
            <a:stCxn id="122" idx="6"/>
            <a:endCxn id="121" idx="2"/>
          </p:cNvCxnSpPr>
          <p:nvPr/>
        </p:nvCxnSpPr>
        <p:spPr>
          <a:xfrm>
            <a:off x="4004995" y="5157192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/>
          <p:cNvCxnSpPr>
            <a:stCxn id="121" idx="6"/>
            <a:endCxn id="120" idx="2"/>
          </p:cNvCxnSpPr>
          <p:nvPr/>
        </p:nvCxnSpPr>
        <p:spPr>
          <a:xfrm>
            <a:off x="5281848" y="5157192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Ovál 126"/>
          <p:cNvSpPr/>
          <p:nvPr/>
        </p:nvSpPr>
        <p:spPr>
          <a:xfrm>
            <a:off x="404595" y="5688344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8" name="Ovál 127"/>
          <p:cNvSpPr/>
          <p:nvPr/>
        </p:nvSpPr>
        <p:spPr>
          <a:xfrm>
            <a:off x="1829880" y="56883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60</a:t>
            </a:r>
            <a:endParaRPr lang="cs-CZ" sz="2800" b="1" dirty="0">
              <a:noFill/>
            </a:endParaRPr>
          </a:p>
        </p:txBody>
      </p:sp>
      <p:sp>
        <p:nvSpPr>
          <p:cNvPr id="129" name="Ovál 128"/>
          <p:cNvSpPr/>
          <p:nvPr/>
        </p:nvSpPr>
        <p:spPr>
          <a:xfrm>
            <a:off x="5733187" y="5688344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7</a:t>
            </a:r>
            <a:endParaRPr lang="cs-CZ" sz="2800" b="1" dirty="0">
              <a:noFill/>
            </a:endParaRPr>
          </a:p>
        </p:txBody>
      </p:sp>
      <p:sp>
        <p:nvSpPr>
          <p:cNvPr id="130" name="Ovál 129"/>
          <p:cNvSpPr/>
          <p:nvPr/>
        </p:nvSpPr>
        <p:spPr>
          <a:xfrm>
            <a:off x="4417752" y="56883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70</a:t>
            </a:r>
            <a:endParaRPr lang="cs-CZ" sz="2800" b="1" dirty="0">
              <a:noFill/>
            </a:endParaRPr>
          </a:p>
        </p:txBody>
      </p:sp>
      <p:sp>
        <p:nvSpPr>
          <p:cNvPr id="131" name="Ovál 130"/>
          <p:cNvSpPr/>
          <p:nvPr/>
        </p:nvSpPr>
        <p:spPr>
          <a:xfrm>
            <a:off x="3140899" y="56883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noFill/>
              </a:rPr>
              <a:t>40</a:t>
            </a:r>
            <a:endParaRPr lang="cs-CZ" sz="2800" b="1" dirty="0">
              <a:noFill/>
            </a:endParaRPr>
          </a:p>
        </p:txBody>
      </p:sp>
      <p:cxnSp>
        <p:nvCxnSpPr>
          <p:cNvPr id="132" name="Přímá spojnice 131"/>
          <p:cNvCxnSpPr>
            <a:stCxn id="127" idx="6"/>
            <a:endCxn id="128" idx="2"/>
          </p:cNvCxnSpPr>
          <p:nvPr/>
        </p:nvCxnSpPr>
        <p:spPr>
          <a:xfrm>
            <a:off x="1268691" y="6120392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Přímá spojnice 132"/>
          <p:cNvCxnSpPr>
            <a:stCxn id="128" idx="6"/>
            <a:endCxn id="131" idx="2"/>
          </p:cNvCxnSpPr>
          <p:nvPr/>
        </p:nvCxnSpPr>
        <p:spPr>
          <a:xfrm>
            <a:off x="2693976" y="6120392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nice 133"/>
          <p:cNvCxnSpPr>
            <a:stCxn id="131" idx="6"/>
            <a:endCxn id="130" idx="2"/>
          </p:cNvCxnSpPr>
          <p:nvPr/>
        </p:nvCxnSpPr>
        <p:spPr>
          <a:xfrm>
            <a:off x="4004995" y="6120392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Přímá spojnice 134"/>
          <p:cNvCxnSpPr>
            <a:stCxn id="130" idx="6"/>
            <a:endCxn id="129" idx="2"/>
          </p:cNvCxnSpPr>
          <p:nvPr/>
        </p:nvCxnSpPr>
        <p:spPr>
          <a:xfrm>
            <a:off x="5281848" y="6120392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7" name="Tabulka 1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03280"/>
              </p:ext>
            </p:extLst>
          </p:nvPr>
        </p:nvGraphicFramePr>
        <p:xfrm>
          <a:off x="6804248" y="1737312"/>
          <a:ext cx="2112483" cy="47160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4161"/>
                <a:gridCol w="704161"/>
                <a:gridCol w="704161"/>
              </a:tblGrid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0" name="TextovéPole 139"/>
          <p:cNvSpPr txBox="1"/>
          <p:nvPr/>
        </p:nvSpPr>
        <p:spPr>
          <a:xfrm>
            <a:off x="1268691" y="1516400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9</a:t>
            </a:r>
            <a:endParaRPr lang="cs-CZ" sz="2400" b="1" dirty="0"/>
          </a:p>
        </p:txBody>
      </p:sp>
      <p:sp>
        <p:nvSpPr>
          <p:cNvPr id="141" name="TextovéPole 140"/>
          <p:cNvSpPr txBox="1"/>
          <p:nvPr/>
        </p:nvSpPr>
        <p:spPr>
          <a:xfrm>
            <a:off x="2544592" y="1487335"/>
            <a:ext cx="6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- 40</a:t>
            </a:r>
            <a:endParaRPr lang="cs-CZ" sz="2400" b="1" dirty="0"/>
          </a:p>
        </p:txBody>
      </p:sp>
      <p:sp>
        <p:nvSpPr>
          <p:cNvPr id="142" name="TextovéPole 141"/>
          <p:cNvSpPr txBox="1"/>
          <p:nvPr/>
        </p:nvSpPr>
        <p:spPr>
          <a:xfrm>
            <a:off x="3851997" y="1510651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+ 10</a:t>
            </a:r>
            <a:endParaRPr lang="cs-CZ" sz="2400" b="1" dirty="0"/>
          </a:p>
        </p:txBody>
      </p:sp>
      <p:sp>
        <p:nvSpPr>
          <p:cNvPr id="143" name="TextovéPole 142"/>
          <p:cNvSpPr txBox="1"/>
          <p:nvPr/>
        </p:nvSpPr>
        <p:spPr>
          <a:xfrm>
            <a:off x="5239141" y="1506478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:</a:t>
            </a:r>
            <a:r>
              <a:rPr lang="cs-CZ" sz="2400" b="1" dirty="0" smtClean="0"/>
              <a:t> 6</a:t>
            </a:r>
            <a:endParaRPr lang="cs-CZ" sz="2400" b="1" dirty="0"/>
          </a:p>
        </p:txBody>
      </p:sp>
      <p:sp>
        <p:nvSpPr>
          <p:cNvPr id="144" name="TextovéPole 143"/>
          <p:cNvSpPr txBox="1"/>
          <p:nvPr/>
        </p:nvSpPr>
        <p:spPr>
          <a:xfrm>
            <a:off x="1311958" y="2517921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2</a:t>
            </a:r>
            <a:endParaRPr lang="cs-CZ" sz="2400" b="1" dirty="0"/>
          </a:p>
        </p:txBody>
      </p:sp>
      <p:sp>
        <p:nvSpPr>
          <p:cNvPr id="145" name="TextovéPole 144"/>
          <p:cNvSpPr txBox="1"/>
          <p:nvPr/>
        </p:nvSpPr>
        <p:spPr>
          <a:xfrm>
            <a:off x="2587859" y="2488856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+</a:t>
            </a:r>
            <a:r>
              <a:rPr lang="cs-CZ" sz="2400" b="1" dirty="0" smtClean="0"/>
              <a:t> </a:t>
            </a:r>
            <a:r>
              <a:rPr lang="cs-CZ" sz="2400" b="1" dirty="0"/>
              <a:t>5</a:t>
            </a:r>
            <a:r>
              <a:rPr lang="cs-CZ" sz="2400" b="1" dirty="0" smtClean="0"/>
              <a:t>0</a:t>
            </a:r>
            <a:endParaRPr lang="cs-CZ" sz="2400" b="1" dirty="0"/>
          </a:p>
        </p:txBody>
      </p:sp>
      <p:sp>
        <p:nvSpPr>
          <p:cNvPr id="146" name="TextovéPole 145"/>
          <p:cNvSpPr txBox="1"/>
          <p:nvPr/>
        </p:nvSpPr>
        <p:spPr>
          <a:xfrm>
            <a:off x="3936423" y="2512172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: 7</a:t>
            </a:r>
            <a:endParaRPr lang="cs-CZ" sz="2400" b="1" dirty="0"/>
          </a:p>
        </p:txBody>
      </p:sp>
      <p:sp>
        <p:nvSpPr>
          <p:cNvPr id="147" name="TextovéPole 146"/>
          <p:cNvSpPr txBox="1"/>
          <p:nvPr/>
        </p:nvSpPr>
        <p:spPr>
          <a:xfrm>
            <a:off x="5142820" y="2507999"/>
            <a:ext cx="6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- 10</a:t>
            </a:r>
            <a:endParaRPr lang="cs-CZ" sz="2400" b="1" dirty="0"/>
          </a:p>
        </p:txBody>
      </p:sp>
      <p:sp>
        <p:nvSpPr>
          <p:cNvPr id="148" name="TextovéPole 147"/>
          <p:cNvSpPr txBox="1"/>
          <p:nvPr/>
        </p:nvSpPr>
        <p:spPr>
          <a:xfrm>
            <a:off x="1268691" y="3517552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</a:t>
            </a:r>
            <a:r>
              <a:rPr lang="cs-CZ" sz="2400" b="1" dirty="0"/>
              <a:t>5</a:t>
            </a:r>
          </a:p>
        </p:txBody>
      </p:sp>
      <p:sp>
        <p:nvSpPr>
          <p:cNvPr id="149" name="TextovéPole 148"/>
          <p:cNvSpPr txBox="1"/>
          <p:nvPr/>
        </p:nvSpPr>
        <p:spPr>
          <a:xfrm>
            <a:off x="2598288" y="3486199"/>
            <a:ext cx="6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- 30</a:t>
            </a:r>
            <a:endParaRPr lang="cs-CZ" sz="2400" b="1" dirty="0"/>
          </a:p>
        </p:txBody>
      </p:sp>
      <p:sp>
        <p:nvSpPr>
          <p:cNvPr id="150" name="TextovéPole 149"/>
          <p:cNvSpPr txBox="1"/>
          <p:nvPr/>
        </p:nvSpPr>
        <p:spPr>
          <a:xfrm>
            <a:off x="3905693" y="3509515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+ 70</a:t>
            </a:r>
            <a:endParaRPr lang="cs-CZ" sz="2400" b="1" dirty="0"/>
          </a:p>
        </p:txBody>
      </p:sp>
      <p:sp>
        <p:nvSpPr>
          <p:cNvPr id="151" name="TextovéPole 150"/>
          <p:cNvSpPr txBox="1"/>
          <p:nvPr/>
        </p:nvSpPr>
        <p:spPr>
          <a:xfrm>
            <a:off x="5204661" y="3505342"/>
            <a:ext cx="649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:</a:t>
            </a:r>
            <a:r>
              <a:rPr lang="cs-CZ" sz="2400" b="1" dirty="0" smtClean="0"/>
              <a:t> 10</a:t>
            </a:r>
            <a:endParaRPr lang="cs-CZ" sz="2400" b="1" dirty="0"/>
          </a:p>
        </p:txBody>
      </p:sp>
      <p:sp>
        <p:nvSpPr>
          <p:cNvPr id="152" name="TextovéPole 151"/>
          <p:cNvSpPr txBox="1"/>
          <p:nvPr/>
        </p:nvSpPr>
        <p:spPr>
          <a:xfrm>
            <a:off x="1311957" y="4523376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0</a:t>
            </a:r>
            <a:endParaRPr lang="cs-CZ" sz="2400" b="1" dirty="0"/>
          </a:p>
        </p:txBody>
      </p:sp>
      <p:sp>
        <p:nvSpPr>
          <p:cNvPr id="153" name="TextovéPole 152"/>
          <p:cNvSpPr txBox="1"/>
          <p:nvPr/>
        </p:nvSpPr>
        <p:spPr>
          <a:xfrm>
            <a:off x="2538977" y="4494311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+</a:t>
            </a:r>
            <a:r>
              <a:rPr lang="cs-CZ" sz="2400" b="1" dirty="0" smtClean="0"/>
              <a:t> 80</a:t>
            </a:r>
            <a:endParaRPr lang="cs-CZ" sz="2400" b="1" dirty="0"/>
          </a:p>
        </p:txBody>
      </p:sp>
      <p:sp>
        <p:nvSpPr>
          <p:cNvPr id="154" name="TextovéPole 153"/>
          <p:cNvSpPr txBox="1"/>
          <p:nvPr/>
        </p:nvSpPr>
        <p:spPr>
          <a:xfrm>
            <a:off x="3895263" y="4517627"/>
            <a:ext cx="649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:</a:t>
            </a:r>
            <a:r>
              <a:rPr lang="cs-CZ" sz="2400" b="1" dirty="0" smtClean="0"/>
              <a:t> 10</a:t>
            </a:r>
            <a:endParaRPr lang="cs-CZ" sz="2400" b="1" dirty="0"/>
          </a:p>
        </p:txBody>
      </p:sp>
      <p:sp>
        <p:nvSpPr>
          <p:cNvPr id="155" name="TextovéPole 154"/>
          <p:cNvSpPr txBox="1"/>
          <p:nvPr/>
        </p:nvSpPr>
        <p:spPr>
          <a:xfrm>
            <a:off x="5282407" y="4513454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</a:t>
            </a:r>
            <a:r>
              <a:rPr lang="cs-CZ" sz="2400" b="1" dirty="0"/>
              <a:t>5</a:t>
            </a:r>
          </a:p>
        </p:txBody>
      </p:sp>
      <p:sp>
        <p:nvSpPr>
          <p:cNvPr id="156" name="TextovéPole 155"/>
          <p:cNvSpPr txBox="1"/>
          <p:nvPr/>
        </p:nvSpPr>
        <p:spPr>
          <a:xfrm>
            <a:off x="1311956" y="5486576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6</a:t>
            </a:r>
            <a:endParaRPr lang="cs-CZ" sz="2400" b="1" dirty="0"/>
          </a:p>
        </p:txBody>
      </p:sp>
      <p:sp>
        <p:nvSpPr>
          <p:cNvPr id="157" name="TextovéPole 156"/>
          <p:cNvSpPr txBox="1"/>
          <p:nvPr/>
        </p:nvSpPr>
        <p:spPr>
          <a:xfrm>
            <a:off x="2587857" y="5457511"/>
            <a:ext cx="6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- 20</a:t>
            </a:r>
            <a:endParaRPr lang="cs-CZ" sz="2400" b="1" dirty="0"/>
          </a:p>
        </p:txBody>
      </p:sp>
      <p:sp>
        <p:nvSpPr>
          <p:cNvPr id="158" name="TextovéPole 157"/>
          <p:cNvSpPr txBox="1"/>
          <p:nvPr/>
        </p:nvSpPr>
        <p:spPr>
          <a:xfrm>
            <a:off x="3895262" y="5480827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+ 30</a:t>
            </a:r>
            <a:endParaRPr lang="cs-CZ" sz="2400" b="1" dirty="0"/>
          </a:p>
        </p:txBody>
      </p:sp>
      <p:sp>
        <p:nvSpPr>
          <p:cNvPr id="159" name="TextovéPole 158"/>
          <p:cNvSpPr txBox="1"/>
          <p:nvPr/>
        </p:nvSpPr>
        <p:spPr>
          <a:xfrm>
            <a:off x="5209470" y="5476654"/>
            <a:ext cx="649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:</a:t>
            </a:r>
            <a:r>
              <a:rPr lang="cs-CZ" sz="2400" b="1" dirty="0" smtClean="0"/>
              <a:t> 10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341160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ŘEŠENÍ</a:t>
            </a:r>
            <a:endParaRPr lang="cs-CZ" sz="80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404595" y="1701066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1829880" y="1701066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9</a:t>
            </a:r>
            <a:r>
              <a:rPr lang="cs-CZ" sz="2800" b="1" dirty="0" smtClean="0">
                <a:solidFill>
                  <a:schemeClr val="bg1"/>
                </a:solidFill>
              </a:rPr>
              <a:t>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5733187" y="1701066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10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4417752" y="1701066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60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3140899" y="1701066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50</a:t>
            </a:r>
            <a:endParaRPr lang="cs-CZ" sz="2800" b="1" dirty="0">
              <a:solidFill>
                <a:schemeClr val="bg1"/>
              </a:solidFill>
            </a:endParaRPr>
          </a:p>
        </p:txBody>
      </p:sp>
      <p:cxnSp>
        <p:nvCxnSpPr>
          <p:cNvPr id="48" name="Přímá spojnice 47"/>
          <p:cNvCxnSpPr>
            <a:stCxn id="43" idx="6"/>
            <a:endCxn id="44" idx="2"/>
          </p:cNvCxnSpPr>
          <p:nvPr/>
        </p:nvCxnSpPr>
        <p:spPr>
          <a:xfrm>
            <a:off x="1268691" y="2133114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>
            <a:stCxn id="44" idx="6"/>
            <a:endCxn id="47" idx="2"/>
          </p:cNvCxnSpPr>
          <p:nvPr/>
        </p:nvCxnSpPr>
        <p:spPr>
          <a:xfrm>
            <a:off x="2693976" y="2133114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>
            <a:stCxn id="47" idx="6"/>
            <a:endCxn id="46" idx="2"/>
          </p:cNvCxnSpPr>
          <p:nvPr/>
        </p:nvCxnSpPr>
        <p:spPr>
          <a:xfrm>
            <a:off x="4004995" y="2133114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>
            <a:stCxn id="46" idx="6"/>
            <a:endCxn id="45" idx="2"/>
          </p:cNvCxnSpPr>
          <p:nvPr/>
        </p:nvCxnSpPr>
        <p:spPr>
          <a:xfrm>
            <a:off x="5281848" y="2133114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Ovál 99"/>
          <p:cNvSpPr/>
          <p:nvPr/>
        </p:nvSpPr>
        <p:spPr>
          <a:xfrm>
            <a:off x="404595" y="2719689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1" name="Ovál 100"/>
          <p:cNvSpPr/>
          <p:nvPr/>
        </p:nvSpPr>
        <p:spPr>
          <a:xfrm>
            <a:off x="1829880" y="2719689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20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02" name="Ovál 101"/>
          <p:cNvSpPr/>
          <p:nvPr/>
        </p:nvSpPr>
        <p:spPr>
          <a:xfrm>
            <a:off x="5733187" y="2719689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03" name="Ovál 102"/>
          <p:cNvSpPr/>
          <p:nvPr/>
        </p:nvSpPr>
        <p:spPr>
          <a:xfrm>
            <a:off x="4417752" y="2719689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104" name="Ovál 103"/>
          <p:cNvSpPr/>
          <p:nvPr/>
        </p:nvSpPr>
        <p:spPr>
          <a:xfrm>
            <a:off x="3140899" y="2719689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70</a:t>
            </a:r>
            <a:endParaRPr lang="cs-CZ" sz="2800" b="1" dirty="0">
              <a:solidFill>
                <a:schemeClr val="bg1"/>
              </a:solidFill>
            </a:endParaRPr>
          </a:p>
        </p:txBody>
      </p:sp>
      <p:cxnSp>
        <p:nvCxnSpPr>
          <p:cNvPr id="105" name="Přímá spojnice 104"/>
          <p:cNvCxnSpPr>
            <a:stCxn id="100" idx="6"/>
            <a:endCxn id="101" idx="2"/>
          </p:cNvCxnSpPr>
          <p:nvPr/>
        </p:nvCxnSpPr>
        <p:spPr>
          <a:xfrm>
            <a:off x="1268691" y="3151737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>
            <a:stCxn id="101" idx="6"/>
            <a:endCxn id="104" idx="2"/>
          </p:cNvCxnSpPr>
          <p:nvPr/>
        </p:nvCxnSpPr>
        <p:spPr>
          <a:xfrm>
            <a:off x="2693976" y="3151737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Přímá spojnice 106"/>
          <p:cNvCxnSpPr>
            <a:stCxn id="104" idx="6"/>
            <a:endCxn id="103" idx="2"/>
          </p:cNvCxnSpPr>
          <p:nvPr/>
        </p:nvCxnSpPr>
        <p:spPr>
          <a:xfrm>
            <a:off x="4004995" y="3151737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>
            <a:stCxn id="103" idx="6"/>
            <a:endCxn id="102" idx="2"/>
          </p:cNvCxnSpPr>
          <p:nvPr/>
        </p:nvCxnSpPr>
        <p:spPr>
          <a:xfrm>
            <a:off x="5281848" y="3151737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Ovál 108"/>
          <p:cNvSpPr/>
          <p:nvPr/>
        </p:nvSpPr>
        <p:spPr>
          <a:xfrm>
            <a:off x="404595" y="3717032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0" name="Ovál 109"/>
          <p:cNvSpPr/>
          <p:nvPr/>
        </p:nvSpPr>
        <p:spPr>
          <a:xfrm>
            <a:off x="1829880" y="3717032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50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1" name="Ovál 110"/>
          <p:cNvSpPr/>
          <p:nvPr/>
        </p:nvSpPr>
        <p:spPr>
          <a:xfrm>
            <a:off x="5733187" y="3717032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9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2" name="Ovál 111"/>
          <p:cNvSpPr/>
          <p:nvPr/>
        </p:nvSpPr>
        <p:spPr>
          <a:xfrm>
            <a:off x="4417752" y="3717032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9</a:t>
            </a:r>
            <a:r>
              <a:rPr lang="cs-CZ" sz="2800" b="1" dirty="0" smtClean="0">
                <a:solidFill>
                  <a:schemeClr val="bg1"/>
                </a:solidFill>
              </a:rPr>
              <a:t>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3" name="Ovál 112"/>
          <p:cNvSpPr/>
          <p:nvPr/>
        </p:nvSpPr>
        <p:spPr>
          <a:xfrm>
            <a:off x="3140899" y="3717032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20</a:t>
            </a:r>
            <a:endParaRPr lang="cs-CZ" sz="2800" b="1" dirty="0">
              <a:solidFill>
                <a:schemeClr val="bg1"/>
              </a:solidFill>
            </a:endParaRPr>
          </a:p>
        </p:txBody>
      </p:sp>
      <p:cxnSp>
        <p:nvCxnSpPr>
          <p:cNvPr id="114" name="Přímá spojnice 113"/>
          <p:cNvCxnSpPr>
            <a:stCxn id="109" idx="6"/>
            <a:endCxn id="110" idx="2"/>
          </p:cNvCxnSpPr>
          <p:nvPr/>
        </p:nvCxnSpPr>
        <p:spPr>
          <a:xfrm>
            <a:off x="1268691" y="4149080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nice 114"/>
          <p:cNvCxnSpPr>
            <a:stCxn id="110" idx="6"/>
            <a:endCxn id="113" idx="2"/>
          </p:cNvCxnSpPr>
          <p:nvPr/>
        </p:nvCxnSpPr>
        <p:spPr>
          <a:xfrm>
            <a:off x="2693976" y="4149080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nice 115"/>
          <p:cNvCxnSpPr>
            <a:stCxn id="113" idx="6"/>
            <a:endCxn id="112" idx="2"/>
          </p:cNvCxnSpPr>
          <p:nvPr/>
        </p:nvCxnSpPr>
        <p:spPr>
          <a:xfrm>
            <a:off x="4004995" y="4149080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nice 116"/>
          <p:cNvCxnSpPr>
            <a:stCxn id="112" idx="6"/>
            <a:endCxn id="111" idx="2"/>
          </p:cNvCxnSpPr>
          <p:nvPr/>
        </p:nvCxnSpPr>
        <p:spPr>
          <a:xfrm>
            <a:off x="5281848" y="4149080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vál 117"/>
          <p:cNvSpPr/>
          <p:nvPr/>
        </p:nvSpPr>
        <p:spPr>
          <a:xfrm>
            <a:off x="404595" y="4725144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9" name="Ovál 118"/>
          <p:cNvSpPr/>
          <p:nvPr/>
        </p:nvSpPr>
        <p:spPr>
          <a:xfrm>
            <a:off x="1829880" y="47251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120" name="Ovál 119"/>
          <p:cNvSpPr/>
          <p:nvPr/>
        </p:nvSpPr>
        <p:spPr>
          <a:xfrm>
            <a:off x="5733187" y="4725144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3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21" name="Ovál 120"/>
          <p:cNvSpPr/>
          <p:nvPr/>
        </p:nvSpPr>
        <p:spPr>
          <a:xfrm>
            <a:off x="4417752" y="47251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22" name="Ovál 121"/>
          <p:cNvSpPr/>
          <p:nvPr/>
        </p:nvSpPr>
        <p:spPr>
          <a:xfrm>
            <a:off x="3140899" y="47251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80</a:t>
            </a:r>
            <a:endParaRPr lang="cs-CZ" sz="2800" b="1" dirty="0">
              <a:solidFill>
                <a:schemeClr val="bg1"/>
              </a:solidFill>
            </a:endParaRPr>
          </a:p>
        </p:txBody>
      </p:sp>
      <p:cxnSp>
        <p:nvCxnSpPr>
          <p:cNvPr id="123" name="Přímá spojnice 122"/>
          <p:cNvCxnSpPr>
            <a:stCxn id="118" idx="6"/>
            <a:endCxn id="119" idx="2"/>
          </p:cNvCxnSpPr>
          <p:nvPr/>
        </p:nvCxnSpPr>
        <p:spPr>
          <a:xfrm>
            <a:off x="1268691" y="5157192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Přímá spojnice 123"/>
          <p:cNvCxnSpPr>
            <a:stCxn id="119" idx="6"/>
            <a:endCxn id="122" idx="2"/>
          </p:cNvCxnSpPr>
          <p:nvPr/>
        </p:nvCxnSpPr>
        <p:spPr>
          <a:xfrm>
            <a:off x="2693976" y="5157192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nice 124"/>
          <p:cNvCxnSpPr>
            <a:stCxn id="122" idx="6"/>
            <a:endCxn id="121" idx="2"/>
          </p:cNvCxnSpPr>
          <p:nvPr/>
        </p:nvCxnSpPr>
        <p:spPr>
          <a:xfrm>
            <a:off x="4004995" y="5157192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/>
          <p:cNvCxnSpPr>
            <a:stCxn id="121" idx="6"/>
            <a:endCxn id="120" idx="2"/>
          </p:cNvCxnSpPr>
          <p:nvPr/>
        </p:nvCxnSpPr>
        <p:spPr>
          <a:xfrm>
            <a:off x="5281848" y="5157192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Ovál 126"/>
          <p:cNvSpPr/>
          <p:nvPr/>
        </p:nvSpPr>
        <p:spPr>
          <a:xfrm>
            <a:off x="404595" y="5688344"/>
            <a:ext cx="864096" cy="86409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8" name="Ovál 127"/>
          <p:cNvSpPr/>
          <p:nvPr/>
        </p:nvSpPr>
        <p:spPr>
          <a:xfrm>
            <a:off x="1829880" y="56883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60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29" name="Ovál 128"/>
          <p:cNvSpPr/>
          <p:nvPr/>
        </p:nvSpPr>
        <p:spPr>
          <a:xfrm>
            <a:off x="5733187" y="5688344"/>
            <a:ext cx="864096" cy="864096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7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30" name="Ovál 129"/>
          <p:cNvSpPr/>
          <p:nvPr/>
        </p:nvSpPr>
        <p:spPr>
          <a:xfrm>
            <a:off x="4417752" y="56883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70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31" name="Ovál 130"/>
          <p:cNvSpPr/>
          <p:nvPr/>
        </p:nvSpPr>
        <p:spPr>
          <a:xfrm>
            <a:off x="3140899" y="5688344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40</a:t>
            </a:r>
            <a:endParaRPr lang="cs-CZ" sz="2800" b="1" dirty="0">
              <a:solidFill>
                <a:schemeClr val="bg1"/>
              </a:solidFill>
            </a:endParaRPr>
          </a:p>
        </p:txBody>
      </p:sp>
      <p:cxnSp>
        <p:nvCxnSpPr>
          <p:cNvPr id="132" name="Přímá spojnice 131"/>
          <p:cNvCxnSpPr>
            <a:stCxn id="127" idx="6"/>
            <a:endCxn id="128" idx="2"/>
          </p:cNvCxnSpPr>
          <p:nvPr/>
        </p:nvCxnSpPr>
        <p:spPr>
          <a:xfrm>
            <a:off x="1268691" y="6120392"/>
            <a:ext cx="5611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Přímá spojnice 132"/>
          <p:cNvCxnSpPr>
            <a:stCxn id="128" idx="6"/>
            <a:endCxn id="131" idx="2"/>
          </p:cNvCxnSpPr>
          <p:nvPr/>
        </p:nvCxnSpPr>
        <p:spPr>
          <a:xfrm>
            <a:off x="2693976" y="6120392"/>
            <a:ext cx="4469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nice 133"/>
          <p:cNvCxnSpPr>
            <a:stCxn id="131" idx="6"/>
            <a:endCxn id="130" idx="2"/>
          </p:cNvCxnSpPr>
          <p:nvPr/>
        </p:nvCxnSpPr>
        <p:spPr>
          <a:xfrm>
            <a:off x="4004995" y="6120392"/>
            <a:ext cx="41275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Přímá spojnice 134"/>
          <p:cNvCxnSpPr>
            <a:stCxn id="130" idx="6"/>
            <a:endCxn id="129" idx="2"/>
          </p:cNvCxnSpPr>
          <p:nvPr/>
        </p:nvCxnSpPr>
        <p:spPr>
          <a:xfrm>
            <a:off x="5281848" y="6120392"/>
            <a:ext cx="4513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7" name="Tabulka 1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6410053"/>
              </p:ext>
            </p:extLst>
          </p:nvPr>
        </p:nvGraphicFramePr>
        <p:xfrm>
          <a:off x="7452320" y="1761166"/>
          <a:ext cx="936104" cy="47160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04"/>
              </a:tblGrid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P</a:t>
                      </a:r>
                      <a:endParaRPr lang="cs-CZ" sz="3200" b="1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N</a:t>
                      </a:r>
                      <a:endParaRPr lang="cs-CZ" sz="3200" b="1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Á</a:t>
                      </a:r>
                      <a:endParaRPr lang="cs-CZ" sz="3200" b="1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205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L</a:t>
                      </a:r>
                      <a:endParaRPr lang="cs-CZ" sz="3200" b="1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0" name="TextovéPole 139"/>
          <p:cNvSpPr txBox="1"/>
          <p:nvPr/>
        </p:nvSpPr>
        <p:spPr>
          <a:xfrm>
            <a:off x="1268691" y="1516400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9</a:t>
            </a:r>
            <a:endParaRPr lang="cs-CZ" sz="2400" b="1" dirty="0"/>
          </a:p>
        </p:txBody>
      </p:sp>
      <p:sp>
        <p:nvSpPr>
          <p:cNvPr id="141" name="TextovéPole 140"/>
          <p:cNvSpPr txBox="1"/>
          <p:nvPr/>
        </p:nvSpPr>
        <p:spPr>
          <a:xfrm>
            <a:off x="2544592" y="1487335"/>
            <a:ext cx="6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- 40</a:t>
            </a:r>
            <a:endParaRPr lang="cs-CZ" sz="2400" b="1" dirty="0"/>
          </a:p>
        </p:txBody>
      </p:sp>
      <p:sp>
        <p:nvSpPr>
          <p:cNvPr id="142" name="TextovéPole 141"/>
          <p:cNvSpPr txBox="1"/>
          <p:nvPr/>
        </p:nvSpPr>
        <p:spPr>
          <a:xfrm>
            <a:off x="3851997" y="1510651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+ 10</a:t>
            </a:r>
            <a:endParaRPr lang="cs-CZ" sz="2400" b="1" dirty="0"/>
          </a:p>
        </p:txBody>
      </p:sp>
      <p:sp>
        <p:nvSpPr>
          <p:cNvPr id="143" name="TextovéPole 142"/>
          <p:cNvSpPr txBox="1"/>
          <p:nvPr/>
        </p:nvSpPr>
        <p:spPr>
          <a:xfrm>
            <a:off x="5239141" y="1506478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:</a:t>
            </a:r>
            <a:r>
              <a:rPr lang="cs-CZ" sz="2400" b="1" dirty="0" smtClean="0"/>
              <a:t> 6</a:t>
            </a:r>
            <a:endParaRPr lang="cs-CZ" sz="2400" b="1" dirty="0"/>
          </a:p>
        </p:txBody>
      </p:sp>
      <p:sp>
        <p:nvSpPr>
          <p:cNvPr id="144" name="TextovéPole 143"/>
          <p:cNvSpPr txBox="1"/>
          <p:nvPr/>
        </p:nvSpPr>
        <p:spPr>
          <a:xfrm>
            <a:off x="1311958" y="2517921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2</a:t>
            </a:r>
            <a:endParaRPr lang="cs-CZ" sz="2400" b="1" dirty="0"/>
          </a:p>
        </p:txBody>
      </p:sp>
      <p:sp>
        <p:nvSpPr>
          <p:cNvPr id="145" name="TextovéPole 144"/>
          <p:cNvSpPr txBox="1"/>
          <p:nvPr/>
        </p:nvSpPr>
        <p:spPr>
          <a:xfrm>
            <a:off x="2587859" y="2488856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+</a:t>
            </a:r>
            <a:r>
              <a:rPr lang="cs-CZ" sz="2400" b="1" dirty="0" smtClean="0"/>
              <a:t> </a:t>
            </a:r>
            <a:r>
              <a:rPr lang="cs-CZ" sz="2400" b="1" dirty="0"/>
              <a:t>5</a:t>
            </a:r>
            <a:r>
              <a:rPr lang="cs-CZ" sz="2400" b="1" dirty="0" smtClean="0"/>
              <a:t>0</a:t>
            </a:r>
            <a:endParaRPr lang="cs-CZ" sz="2400" b="1" dirty="0"/>
          </a:p>
        </p:txBody>
      </p:sp>
      <p:sp>
        <p:nvSpPr>
          <p:cNvPr id="146" name="TextovéPole 145"/>
          <p:cNvSpPr txBox="1"/>
          <p:nvPr/>
        </p:nvSpPr>
        <p:spPr>
          <a:xfrm>
            <a:off x="3936423" y="2512172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: 7</a:t>
            </a:r>
            <a:endParaRPr lang="cs-CZ" sz="2400" b="1" dirty="0"/>
          </a:p>
        </p:txBody>
      </p:sp>
      <p:sp>
        <p:nvSpPr>
          <p:cNvPr id="147" name="TextovéPole 146"/>
          <p:cNvSpPr txBox="1"/>
          <p:nvPr/>
        </p:nvSpPr>
        <p:spPr>
          <a:xfrm>
            <a:off x="5142820" y="2507999"/>
            <a:ext cx="6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- 10</a:t>
            </a:r>
            <a:endParaRPr lang="cs-CZ" sz="2400" b="1" dirty="0"/>
          </a:p>
        </p:txBody>
      </p:sp>
      <p:sp>
        <p:nvSpPr>
          <p:cNvPr id="148" name="TextovéPole 147"/>
          <p:cNvSpPr txBox="1"/>
          <p:nvPr/>
        </p:nvSpPr>
        <p:spPr>
          <a:xfrm>
            <a:off x="1268691" y="3517552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</a:t>
            </a:r>
            <a:r>
              <a:rPr lang="cs-CZ" sz="2400" b="1" dirty="0"/>
              <a:t>5</a:t>
            </a:r>
          </a:p>
        </p:txBody>
      </p:sp>
      <p:sp>
        <p:nvSpPr>
          <p:cNvPr id="149" name="TextovéPole 148"/>
          <p:cNvSpPr txBox="1"/>
          <p:nvPr/>
        </p:nvSpPr>
        <p:spPr>
          <a:xfrm>
            <a:off x="2598288" y="3486199"/>
            <a:ext cx="6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- 30</a:t>
            </a:r>
            <a:endParaRPr lang="cs-CZ" sz="2400" b="1" dirty="0"/>
          </a:p>
        </p:txBody>
      </p:sp>
      <p:sp>
        <p:nvSpPr>
          <p:cNvPr id="150" name="TextovéPole 149"/>
          <p:cNvSpPr txBox="1"/>
          <p:nvPr/>
        </p:nvSpPr>
        <p:spPr>
          <a:xfrm>
            <a:off x="3905693" y="3509515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+ 70</a:t>
            </a:r>
            <a:endParaRPr lang="cs-CZ" sz="2400" b="1" dirty="0"/>
          </a:p>
        </p:txBody>
      </p:sp>
      <p:sp>
        <p:nvSpPr>
          <p:cNvPr id="151" name="TextovéPole 150"/>
          <p:cNvSpPr txBox="1"/>
          <p:nvPr/>
        </p:nvSpPr>
        <p:spPr>
          <a:xfrm>
            <a:off x="5204661" y="3505342"/>
            <a:ext cx="649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:</a:t>
            </a:r>
            <a:r>
              <a:rPr lang="cs-CZ" sz="2400" b="1" dirty="0" smtClean="0"/>
              <a:t> 10</a:t>
            </a:r>
            <a:endParaRPr lang="cs-CZ" sz="2400" b="1" dirty="0"/>
          </a:p>
        </p:txBody>
      </p:sp>
      <p:sp>
        <p:nvSpPr>
          <p:cNvPr id="152" name="TextovéPole 151"/>
          <p:cNvSpPr txBox="1"/>
          <p:nvPr/>
        </p:nvSpPr>
        <p:spPr>
          <a:xfrm>
            <a:off x="1311957" y="4523376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0</a:t>
            </a:r>
            <a:endParaRPr lang="cs-CZ" sz="2400" b="1" dirty="0"/>
          </a:p>
        </p:txBody>
      </p:sp>
      <p:sp>
        <p:nvSpPr>
          <p:cNvPr id="153" name="TextovéPole 152"/>
          <p:cNvSpPr txBox="1"/>
          <p:nvPr/>
        </p:nvSpPr>
        <p:spPr>
          <a:xfrm>
            <a:off x="2538977" y="4494311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+</a:t>
            </a:r>
            <a:r>
              <a:rPr lang="cs-CZ" sz="2400" b="1" dirty="0" smtClean="0"/>
              <a:t> 80</a:t>
            </a:r>
            <a:endParaRPr lang="cs-CZ" sz="2400" b="1" dirty="0"/>
          </a:p>
        </p:txBody>
      </p:sp>
      <p:sp>
        <p:nvSpPr>
          <p:cNvPr id="154" name="TextovéPole 153"/>
          <p:cNvSpPr txBox="1"/>
          <p:nvPr/>
        </p:nvSpPr>
        <p:spPr>
          <a:xfrm>
            <a:off x="3895263" y="4517627"/>
            <a:ext cx="649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:</a:t>
            </a:r>
            <a:r>
              <a:rPr lang="cs-CZ" sz="2400" b="1" dirty="0" smtClean="0"/>
              <a:t> 10</a:t>
            </a:r>
            <a:endParaRPr lang="cs-CZ" sz="2400" b="1" dirty="0"/>
          </a:p>
        </p:txBody>
      </p:sp>
      <p:sp>
        <p:nvSpPr>
          <p:cNvPr id="155" name="TextovéPole 154"/>
          <p:cNvSpPr txBox="1"/>
          <p:nvPr/>
        </p:nvSpPr>
        <p:spPr>
          <a:xfrm>
            <a:off x="5282407" y="4513454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</a:t>
            </a:r>
            <a:r>
              <a:rPr lang="cs-CZ" sz="2400" b="1" dirty="0"/>
              <a:t>5</a:t>
            </a:r>
          </a:p>
        </p:txBody>
      </p:sp>
      <p:sp>
        <p:nvSpPr>
          <p:cNvPr id="156" name="TextovéPole 155"/>
          <p:cNvSpPr txBox="1"/>
          <p:nvPr/>
        </p:nvSpPr>
        <p:spPr>
          <a:xfrm>
            <a:off x="1311956" y="5486576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. 6</a:t>
            </a:r>
            <a:endParaRPr lang="cs-CZ" sz="2400" b="1" dirty="0"/>
          </a:p>
        </p:txBody>
      </p:sp>
      <p:sp>
        <p:nvSpPr>
          <p:cNvPr id="157" name="TextovéPole 156"/>
          <p:cNvSpPr txBox="1"/>
          <p:nvPr/>
        </p:nvSpPr>
        <p:spPr>
          <a:xfrm>
            <a:off x="2587857" y="5457511"/>
            <a:ext cx="659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- 20</a:t>
            </a:r>
            <a:endParaRPr lang="cs-CZ" sz="2400" b="1" dirty="0"/>
          </a:p>
        </p:txBody>
      </p:sp>
      <p:sp>
        <p:nvSpPr>
          <p:cNvPr id="158" name="TextovéPole 157"/>
          <p:cNvSpPr txBox="1"/>
          <p:nvPr/>
        </p:nvSpPr>
        <p:spPr>
          <a:xfrm>
            <a:off x="3895262" y="5480827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+ 30</a:t>
            </a:r>
            <a:endParaRPr lang="cs-CZ" sz="2400" b="1" dirty="0"/>
          </a:p>
        </p:txBody>
      </p:sp>
      <p:sp>
        <p:nvSpPr>
          <p:cNvPr id="159" name="TextovéPole 158"/>
          <p:cNvSpPr txBox="1"/>
          <p:nvPr/>
        </p:nvSpPr>
        <p:spPr>
          <a:xfrm>
            <a:off x="5209470" y="5476654"/>
            <a:ext cx="649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:</a:t>
            </a:r>
            <a:r>
              <a:rPr lang="cs-CZ" sz="2400" b="1" dirty="0" smtClean="0"/>
              <a:t> 10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9438717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ovéPole 1027"/>
          <p:cNvSpPr txBox="1"/>
          <p:nvPr/>
        </p:nvSpPr>
        <p:spPr>
          <a:xfrm>
            <a:off x="675815" y="620688"/>
            <a:ext cx="41167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JUPÍÍÍ!</a:t>
            </a:r>
            <a:endParaRPr lang="cs-CZ" sz="80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050" name="Picture 2" descr="C:\Users\LŠ\AppData\Local\Microsoft\Windows\Temporary Internet Files\Content.IE5\F763AVPJ\MC9002340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15" y="2060848"/>
            <a:ext cx="4894961" cy="4323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57769">
            <a:off x="7208660" y="5293205"/>
            <a:ext cx="1162533" cy="116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32571">
            <a:off x="6920289" y="560687"/>
            <a:ext cx="1590449" cy="159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88195" y="865487"/>
            <a:ext cx="1590449" cy="159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10321">
            <a:off x="6356644" y="375063"/>
            <a:ext cx="1590449" cy="159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14575">
            <a:off x="4471763" y="975320"/>
            <a:ext cx="1252823" cy="125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C:\Users\LŠ\AppData\Local\Microsoft\Windows\Temporary Internet Files\Content.IE5\W9E2RYDQ\MC90044173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08948">
            <a:off x="7531806" y="4972439"/>
            <a:ext cx="1162533" cy="116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76647">
            <a:off x="5878718" y="2707937"/>
            <a:ext cx="1817719" cy="181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03721">
            <a:off x="5776499" y="2963339"/>
            <a:ext cx="1817719" cy="181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14575">
            <a:off x="5313992" y="5149059"/>
            <a:ext cx="1252823" cy="125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7" descr="C:\Users\LŠ\AppData\Local\Microsoft\Windows\Temporary Internet Files\Content.IE5\22959MTR\MC9004417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6961">
            <a:off x="4706161" y="4832236"/>
            <a:ext cx="1817719" cy="181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362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71600" y="1412777"/>
            <a:ext cx="67687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 </a:t>
            </a:r>
          </a:p>
          <a:p>
            <a:r>
              <a:rPr lang="cs-CZ" dirty="0"/>
              <a:t>     Použité zdroje  :</a:t>
            </a:r>
          </a:p>
          <a:p>
            <a:endParaRPr lang="cs-CZ" dirty="0"/>
          </a:p>
          <a:p>
            <a:r>
              <a:rPr lang="cs-CZ" dirty="0"/>
              <a:t>     www.office.microsoft.com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0997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3437</TotalTime>
  <Words>647</Words>
  <Application>Microsoft Office PowerPoint</Application>
  <PresentationFormat>Předvádění na obrazovce (4:3)</PresentationFormat>
  <Paragraphs>504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NÁSOBENÍ A DĚLENÍ</vt:lpstr>
      <vt:lpstr>SPOJ POUZE ČÍSLA, KTERÁ TVOŘÍ NÁSOBKY 10</vt:lpstr>
      <vt:lpstr>DOPLŇ CHYBĚJÍCÍ ČÍSLA  </vt:lpstr>
      <vt:lpstr>ŘEŠENÍ</vt:lpstr>
      <vt:lpstr>DOPLŇ DOCHYBĚJÍCÍ ČÍSLA   </vt:lpstr>
      <vt:lpstr>ŘEŠENÍ</vt:lpstr>
      <vt:lpstr>VYPOČÍTEJ SPRÁVNĚ ŘETĚZCE A ZJISTI, KDE JSOU TUŽKY A PERA SCHOVANÉ</vt:lpstr>
      <vt:lpstr>ŘEŠENÍ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</dc:title>
  <dc:creator>Léňa</dc:creator>
  <cp:lastModifiedBy>Renata</cp:lastModifiedBy>
  <cp:revision>121</cp:revision>
  <dcterms:created xsi:type="dcterms:W3CDTF">2012-09-02T16:40:14Z</dcterms:created>
  <dcterms:modified xsi:type="dcterms:W3CDTF">2013-01-30T16:53:40Z</dcterms:modified>
</cp:coreProperties>
</file>