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A957B7-1F64-495E-A6DF-6042F351E9DA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9811DA1-A954-4D76-B8F1-F4CDD598BD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990600" y="406400"/>
          <a:ext cx="7137400" cy="6118944"/>
        </p:xfrm>
        <a:graphic>
          <a:graphicData uri="http://schemas.openxmlformats.org/presentationml/2006/ole">
            <p:oleObj spid="_x0000_s1026" name="Document" r:id="rId3" imgW="5141710" imgH="7536403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Podpora prodeje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7813"/>
            <a:ext cx="8229600" cy="777875"/>
          </a:xfrm>
        </p:spPr>
        <p:txBody>
          <a:bodyPr anchor="ctr"/>
          <a:lstStyle/>
          <a:p>
            <a:r>
              <a:rPr lang="cs-CZ" sz="3200" b="1">
                <a:solidFill>
                  <a:schemeClr val="accent2"/>
                </a:solidFill>
              </a:rPr>
              <a:t>4. P </a:t>
            </a:r>
            <a:r>
              <a:rPr lang="cs-CZ" sz="3200">
                <a:solidFill>
                  <a:schemeClr val="accent2"/>
                </a:solidFill>
              </a:rPr>
              <a:t>–</a:t>
            </a:r>
            <a:r>
              <a:rPr lang="cs-CZ" sz="3200" b="1">
                <a:solidFill>
                  <a:schemeClr val="accent2"/>
                </a:solidFill>
              </a:rPr>
              <a:t> </a:t>
            </a:r>
            <a:r>
              <a:rPr lang="cs-CZ" sz="3200">
                <a:solidFill>
                  <a:schemeClr val="accent2"/>
                </a:solidFill>
              </a:rPr>
              <a:t>Promotion – </a:t>
            </a:r>
            <a:r>
              <a:rPr lang="cs-CZ" sz="3200" b="1">
                <a:solidFill>
                  <a:schemeClr val="accent2"/>
                </a:solidFill>
              </a:rPr>
              <a:t>komunikace</a:t>
            </a:r>
            <a:endParaRPr lang="cs-CZ" sz="3200">
              <a:solidFill>
                <a:schemeClr val="accent2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74675" y="1412875"/>
            <a:ext cx="8569325" cy="4713288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None/>
            </a:pPr>
            <a:endParaRPr lang="cs-CZ" b="1"/>
          </a:p>
          <a:p>
            <a:pPr algn="ctr">
              <a:buFont typeface="Wingdings" pitchFamily="2" charset="2"/>
              <a:buNone/>
            </a:pPr>
            <a:r>
              <a:rPr lang="cs-CZ" b="1"/>
              <a:t>Jde o komunikaci se zákazníkem.</a:t>
            </a:r>
          </a:p>
          <a:p>
            <a:pPr algn="ctr">
              <a:buFont typeface="Wingdings" pitchFamily="2" charset="2"/>
              <a:buNone/>
            </a:pPr>
            <a:r>
              <a:rPr lang="cs-CZ"/>
              <a:t>Pro komunikaci firma obvykle volí tzv. princip </a:t>
            </a:r>
            <a:r>
              <a:rPr lang="cs-CZ" b="1">
                <a:solidFill>
                  <a:schemeClr val="accent2"/>
                </a:solidFill>
              </a:rPr>
              <a:t>AIDA</a:t>
            </a:r>
            <a:r>
              <a:rPr lang="cs-CZ"/>
              <a:t>.</a:t>
            </a:r>
          </a:p>
          <a:p>
            <a:pPr>
              <a:buFont typeface="Wingdings" pitchFamily="2" charset="2"/>
              <a:buNone/>
            </a:pPr>
            <a:endParaRPr lang="cs-CZ" b="1">
              <a:solidFill>
                <a:schemeClr val="accent2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b="1">
                <a:solidFill>
                  <a:schemeClr val="accent2"/>
                </a:solidFill>
              </a:rPr>
              <a:t>A</a:t>
            </a:r>
            <a:r>
              <a:rPr lang="cs-CZ" b="1">
                <a:solidFill>
                  <a:srgbClr val="CC0000"/>
                </a:solidFill>
              </a:rPr>
              <a:t> </a:t>
            </a:r>
            <a:r>
              <a:rPr lang="cs-CZ"/>
              <a:t>– Awareness (upoutání pozornosti),</a:t>
            </a:r>
          </a:p>
          <a:p>
            <a:pPr algn="ctr">
              <a:buFont typeface="Wingdings" pitchFamily="2" charset="2"/>
              <a:buNone/>
            </a:pPr>
            <a:r>
              <a:rPr lang="cs-CZ" b="1">
                <a:solidFill>
                  <a:schemeClr val="accent2"/>
                </a:solidFill>
              </a:rPr>
              <a:t>I </a:t>
            </a:r>
            <a:r>
              <a:rPr lang="cs-CZ"/>
              <a:t>– Interest (vzbuzení zájmu),</a:t>
            </a:r>
          </a:p>
          <a:p>
            <a:pPr algn="ctr">
              <a:buFont typeface="Wingdings" pitchFamily="2" charset="2"/>
              <a:buNone/>
            </a:pPr>
            <a:r>
              <a:rPr lang="cs-CZ" b="1">
                <a:solidFill>
                  <a:schemeClr val="accent2"/>
                </a:solidFill>
              </a:rPr>
              <a:t>D</a:t>
            </a:r>
            <a:r>
              <a:rPr lang="cs-CZ" b="1">
                <a:solidFill>
                  <a:srgbClr val="CC0000"/>
                </a:solidFill>
              </a:rPr>
              <a:t> </a:t>
            </a:r>
            <a:r>
              <a:rPr lang="cs-CZ"/>
              <a:t>– Desire (vyvolání přání),</a:t>
            </a:r>
            <a:r>
              <a:rPr lang="en-US"/>
              <a:t> </a:t>
            </a: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 b="1">
                <a:solidFill>
                  <a:schemeClr val="accent2"/>
                </a:solidFill>
              </a:rPr>
              <a:t>A</a:t>
            </a:r>
            <a:r>
              <a:rPr lang="cs-CZ" b="1">
                <a:solidFill>
                  <a:srgbClr val="CC0000"/>
                </a:solidFill>
              </a:rPr>
              <a:t> </a:t>
            </a:r>
            <a:r>
              <a:rPr lang="cs-CZ"/>
              <a:t>– Action (dosažení akce).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7813"/>
            <a:ext cx="8229600" cy="777875"/>
          </a:xfrm>
        </p:spPr>
        <p:txBody>
          <a:bodyPr anchor="ctr"/>
          <a:lstStyle/>
          <a:p>
            <a:r>
              <a:rPr lang="cs-CZ" sz="3300" b="1">
                <a:solidFill>
                  <a:srgbClr val="0000FF"/>
                </a:solidFill>
              </a:rPr>
              <a:t>Komunikace může mít několik forem: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8025" y="1268413"/>
            <a:ext cx="8435975" cy="52562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>
                <a:solidFill>
                  <a:srgbClr val="0000FF"/>
                </a:solidFill>
              </a:rPr>
              <a:t>Reklama 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cs-CZ" dirty="0"/>
              <a:t>   Je to placená forma neosobní masové komunikace.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cs-CZ" dirty="0"/>
              <a:t>   Uskutečňuje se prostřednictvím novin, časopisů, televize, billboardů, letáků apod.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rgbClr val="0000FF"/>
                </a:solidFill>
              </a:rPr>
              <a:t>Podpora prodeje</a:t>
            </a:r>
            <a:r>
              <a:rPr lang="cs-CZ" dirty="0"/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cs-CZ" dirty="0"/>
              <a:t>   Jde o formu podpoření prodeje určitého výrobku nebo služby, např.: rozdávání vzorků zboží, ochutnávky, prodej více výrobků za cenu jednoho, účast </a:t>
            </a:r>
            <a:r>
              <a:rPr lang="cs-CZ" dirty="0" smtClean="0"/>
              <a:t>                           na </a:t>
            </a:r>
            <a:r>
              <a:rPr lang="cs-CZ" dirty="0"/>
              <a:t>veletrhu…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3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Reklama – </a:t>
            </a:r>
            <a:r>
              <a:rPr lang="cs-CZ" sz="4000" dirty="0" smtClean="0"/>
              <a:t>něco, </a:t>
            </a:r>
            <a:r>
              <a:rPr lang="cs-CZ" sz="4000" dirty="0"/>
              <a:t>před čím se neschováte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Reklamní strategie – </a:t>
            </a:r>
            <a:r>
              <a:rPr lang="cs-CZ" i="1" dirty="0"/>
              <a:t>slogany</a:t>
            </a:r>
            <a:r>
              <a:rPr lang="cs-CZ" dirty="0"/>
              <a:t> (napomáhají </a:t>
            </a:r>
            <a:r>
              <a:rPr lang="cs-CZ" dirty="0" smtClean="0"/>
              <a:t>                          k </a:t>
            </a:r>
            <a:r>
              <a:rPr lang="cs-CZ" dirty="0"/>
              <a:t>zapamatování produktu) 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                                  - </a:t>
            </a:r>
            <a:r>
              <a:rPr lang="cs-CZ" i="1" dirty="0"/>
              <a:t>racionální působení </a:t>
            </a:r>
            <a:r>
              <a:rPr lang="cs-CZ" dirty="0"/>
              <a:t>(přesvědčuje spotřebitele rozumovými argumenty, působí více </a:t>
            </a:r>
            <a:r>
              <a:rPr lang="cs-CZ" dirty="0" smtClean="0"/>
              <a:t>                   na </a:t>
            </a:r>
            <a:r>
              <a:rPr lang="cs-CZ" dirty="0"/>
              <a:t>muže)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                                  - </a:t>
            </a:r>
            <a:r>
              <a:rPr lang="cs-CZ" i="1" dirty="0"/>
              <a:t>emocionální působení ( </a:t>
            </a:r>
            <a:r>
              <a:rPr lang="cs-CZ" dirty="0"/>
              <a:t>působí </a:t>
            </a:r>
            <a:r>
              <a:rPr lang="cs-CZ" dirty="0" smtClean="0"/>
              <a:t>              na </a:t>
            </a:r>
            <a:r>
              <a:rPr lang="cs-CZ" dirty="0"/>
              <a:t>city, využívá poznatků psychologie)                                   </a:t>
            </a:r>
            <a:endParaRPr lang="cs-CZ" b="1" dirty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Zásady pro tvorbu reklamy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/>
              <a:t>Konkrétní sdělení</a:t>
            </a:r>
            <a:r>
              <a:rPr lang="cs-CZ"/>
              <a:t> – např. náš časopis čte 75 % mladých ve věku 18 – 25 let</a:t>
            </a:r>
          </a:p>
          <a:p>
            <a:r>
              <a:rPr lang="cs-CZ" b="1"/>
              <a:t>Argumenty na počátku a konci</a:t>
            </a:r>
            <a:r>
              <a:rPr lang="cs-CZ"/>
              <a:t> – emotivní podněty na začátek, racionální na konec</a:t>
            </a:r>
          </a:p>
          <a:p>
            <a:r>
              <a:rPr lang="cs-CZ" b="1"/>
              <a:t>Opakování reklamy 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Reklamní prostředky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/>
              <a:t>Tisk </a:t>
            </a:r>
            <a:r>
              <a:rPr lang="cs-CZ"/>
              <a:t>– velmi obvyklý prostředek, levný</a:t>
            </a:r>
          </a:p>
          <a:p>
            <a:r>
              <a:rPr lang="cs-CZ" b="1"/>
              <a:t>Televize – </a:t>
            </a:r>
            <a:r>
              <a:rPr lang="cs-CZ"/>
              <a:t>největší dosah, vysoká cena</a:t>
            </a:r>
          </a:p>
          <a:p>
            <a:r>
              <a:rPr lang="cs-CZ" b="1"/>
              <a:t>Rozhlas –</a:t>
            </a:r>
            <a:r>
              <a:rPr lang="cs-CZ"/>
              <a:t>široké působení, vnímání jen sluchem, zde nejvíce platí „jedna reklama, žádná reklama“</a:t>
            </a:r>
          </a:p>
          <a:p>
            <a:r>
              <a:rPr lang="cs-CZ" b="1"/>
              <a:t>Billboardy –</a:t>
            </a:r>
            <a:r>
              <a:rPr lang="cs-CZ"/>
              <a:t> obvykle součást reklamní kampaně</a:t>
            </a:r>
          </a:p>
          <a:p>
            <a:r>
              <a:rPr lang="cs-CZ" b="1"/>
              <a:t>Internet –</a:t>
            </a:r>
            <a:r>
              <a:rPr lang="cs-CZ"/>
              <a:t> v současnosti se velmi rozvíjí</a:t>
            </a:r>
            <a:endParaRPr lang="cs-CZ" b="1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8025" y="404813"/>
            <a:ext cx="8435975" cy="5721350"/>
          </a:xfrm>
        </p:spPr>
        <p:txBody>
          <a:bodyPr/>
          <a:lstStyle/>
          <a:p>
            <a:endParaRPr lang="cs-CZ" sz="2400" b="1" dirty="0">
              <a:solidFill>
                <a:srgbClr val="0000FF"/>
              </a:solidFill>
            </a:endParaRPr>
          </a:p>
          <a:p>
            <a:r>
              <a:rPr lang="cs-CZ" sz="2400" b="1" dirty="0">
                <a:solidFill>
                  <a:srgbClr val="0000FF"/>
                </a:solidFill>
              </a:rPr>
              <a:t>Publicita (public relations)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cs-CZ" sz="2400" dirty="0"/>
              <a:t>   Je vytváření pozitivního vnímání firmy,                          </a:t>
            </a:r>
            <a:r>
              <a:rPr lang="cs-CZ" sz="2400" dirty="0" smtClean="0"/>
              <a:t>            např</a:t>
            </a:r>
            <a:r>
              <a:rPr lang="cs-CZ" sz="2400" dirty="0"/>
              <a:t>.: článek v novinách, vydávání podnikového časopisu, sponzorování neziskové organizace, příspěvky na charitu apod. </a:t>
            </a:r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r>
              <a:rPr lang="cs-CZ" sz="2400" b="1" dirty="0">
                <a:solidFill>
                  <a:srgbClr val="0000FF"/>
                </a:solidFill>
              </a:rPr>
              <a:t>Přímý marketing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cs-CZ" sz="2400" dirty="0"/>
              <a:t>   Je přímá komunikace se zákazníky prostřednictvím telefonního rozhovoru, e-mailu, osobního dopisu aj.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476250"/>
            <a:ext cx="8642350" cy="5649913"/>
          </a:xfrm>
        </p:spPr>
        <p:txBody>
          <a:bodyPr/>
          <a:lstStyle/>
          <a:p>
            <a:endParaRPr lang="cs-CZ" sz="2400" b="1">
              <a:solidFill>
                <a:srgbClr val="0000FF"/>
              </a:solidFill>
            </a:endParaRPr>
          </a:p>
          <a:p>
            <a:r>
              <a:rPr lang="cs-CZ" sz="2400" b="1">
                <a:solidFill>
                  <a:srgbClr val="0000FF"/>
                </a:solidFill>
              </a:rPr>
              <a:t>Osobní prodej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cs-CZ" sz="2400"/>
              <a:t>   Jde o osobní komunikaci tváří v tvář se zákazníkem.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cs-CZ" sz="2400"/>
              <a:t>   Používá se zejména u produktů, které je třeba předvést, vysvětlit, poskytnout o nich informace…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cs-CZ" sz="2400"/>
              <a:t>   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cs-CZ" sz="2400"/>
              <a:t>Jde například o elektroniku, kosmetiku, počítače, pojištění, léky…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Ostatní formy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Bonusy</a:t>
            </a:r>
          </a:p>
          <a:p>
            <a:r>
              <a:rPr lang="cs-CZ" smtClean="0"/>
              <a:t>Věrnostní karty</a:t>
            </a:r>
          </a:p>
          <a:p>
            <a:r>
              <a:rPr lang="cs-CZ" smtClean="0"/>
              <a:t>Soutěže o ceny</a:t>
            </a:r>
          </a:p>
          <a:p>
            <a:r>
              <a:rPr lang="cs-CZ" smtClean="0"/>
              <a:t>Ochutnávky</a:t>
            </a:r>
          </a:p>
          <a:p>
            <a:r>
              <a:rPr lang="cs-CZ" smtClean="0"/>
              <a:t>Cenové zvýhodnění</a:t>
            </a:r>
          </a:p>
          <a:p>
            <a:r>
              <a:rPr lang="cs-CZ" smtClean="0"/>
              <a:t>Veletrhy</a:t>
            </a:r>
          </a:p>
          <a:p>
            <a:r>
              <a:rPr lang="cs-CZ" smtClean="0"/>
              <a:t>Vzorky zdarma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Marek Moudrý, Základy marketingu, </a:t>
            </a:r>
            <a:r>
              <a:rPr lang="cs-CZ" dirty="0" err="1" smtClean="0"/>
              <a:t>Computer</a:t>
            </a:r>
            <a:r>
              <a:rPr lang="cs-CZ" dirty="0" smtClean="0"/>
              <a:t> Media s. r. o. 2008, </a:t>
            </a:r>
            <a:r>
              <a:rPr lang="cs-CZ" smtClean="0"/>
              <a:t>ISBN 978-80-7402-002-5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Petr </a:t>
            </a:r>
            <a:r>
              <a:rPr lang="cs-CZ" dirty="0" err="1" smtClean="0"/>
              <a:t>Klínský</a:t>
            </a:r>
            <a:r>
              <a:rPr lang="cs-CZ" dirty="0" smtClean="0"/>
              <a:t>, Otto M</a:t>
            </a:r>
            <a:r>
              <a:rPr lang="hu-HU" dirty="0" smtClean="0"/>
              <a:t>űnch, Ekonomika 2 pro obchodní akademie a ost.střední školy, Fortuna Praha 2001, ISBN 80-7168-773-X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</TotalTime>
  <Words>398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Document</vt:lpstr>
      <vt:lpstr>Snímek 1</vt:lpstr>
      <vt:lpstr>Podpora prodeje</vt:lpstr>
      <vt:lpstr>4. P – Promotion – komunikace</vt:lpstr>
      <vt:lpstr>Komunikace může mít několik forem:</vt:lpstr>
      <vt:lpstr>Reklama – něco, před čím se neschováte</vt:lpstr>
      <vt:lpstr>Zásady pro tvorbu reklamy</vt:lpstr>
      <vt:lpstr>Reklamní prostředky</vt:lpstr>
      <vt:lpstr>Snímek 8</vt:lpstr>
      <vt:lpstr>Snímek 9</vt:lpstr>
      <vt:lpstr>Ostatní formy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Podpora prodeje</dc:title>
  <dc:creator>Leska</dc:creator>
  <cp:lastModifiedBy>Dum</cp:lastModifiedBy>
  <cp:revision>5</cp:revision>
  <dcterms:created xsi:type="dcterms:W3CDTF">2013-03-17T16:44:47Z</dcterms:created>
  <dcterms:modified xsi:type="dcterms:W3CDTF">2013-03-17T18:03:14Z</dcterms:modified>
</cp:coreProperties>
</file>