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 id="259" r:id="rId4"/>
    <p:sldId id="260" r:id="rId5"/>
    <p:sldId id="261" r:id="rId6"/>
    <p:sldId id="262"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BDE48225-5CC2-462A-BB90-E88E7E1F1F46}" type="datetimeFigureOut">
              <a:rPr lang="cs-CZ" smtClean="0"/>
              <a:pPr/>
              <a:t>17.3.2013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E48225-5CC2-462A-BB90-E88E7E1F1F46}" type="datetimeFigureOut">
              <a:rPr lang="cs-CZ" smtClean="0"/>
              <a:pPr/>
              <a:t>17.3.2013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BDE48225-5CC2-462A-BB90-E88E7E1F1F46}" type="datetimeFigureOut">
              <a:rPr lang="cs-CZ" smtClean="0"/>
              <a:pPr/>
              <a:t>17.3.2013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BDE48225-5CC2-462A-BB90-E88E7E1F1F46}" type="datetimeFigureOut">
              <a:rPr lang="cs-CZ" smtClean="0"/>
              <a:pPr/>
              <a:t>17.3.2013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BDE48225-5CC2-462A-BB90-E88E7E1F1F46}" type="datetimeFigureOut">
              <a:rPr lang="cs-CZ" smtClean="0"/>
              <a:pPr/>
              <a:t>17.3.2013</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BDE48225-5CC2-462A-BB90-E88E7E1F1F46}" type="datetimeFigureOut">
              <a:rPr lang="cs-CZ" smtClean="0"/>
              <a:pPr/>
              <a:t>17.3.2013</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BDE48225-5CC2-462A-BB90-E88E7E1F1F46}" type="datetimeFigureOut">
              <a:rPr lang="cs-CZ" smtClean="0"/>
              <a:pPr/>
              <a:t>17.3.2013</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DE48225-5CC2-462A-BB90-E88E7E1F1F46}" type="datetimeFigureOut">
              <a:rPr lang="cs-CZ" smtClean="0"/>
              <a:pPr/>
              <a:t>17.3.2013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BDE48225-5CC2-462A-BB90-E88E7E1F1F46}" type="datetimeFigureOut">
              <a:rPr lang="cs-CZ" smtClean="0"/>
              <a:pPr/>
              <a:t>17.3.2013</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E48225-5CC2-462A-BB90-E88E7E1F1F46}" type="datetimeFigureOut">
              <a:rPr lang="cs-CZ" smtClean="0"/>
              <a:pPr/>
              <a:t>17.3.2013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BDE48225-5CC2-462A-BB90-E88E7E1F1F46}" type="datetimeFigureOut">
              <a:rPr lang="cs-CZ" smtClean="0"/>
              <a:pPr/>
              <a:t>17.3.2013</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01940CD1-1F66-44ED-BA8C-36143CE6592D}"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DE48225-5CC2-462A-BB90-E88E7E1F1F46}" type="datetimeFigureOut">
              <a:rPr lang="cs-CZ" smtClean="0"/>
              <a:pPr/>
              <a:t>17.3.2013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940CD1-1F66-44ED-BA8C-36143CE6592D}"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hyperlink" Target="http://youtu.be/yQ9bu8-8WuY"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0" y="404664"/>
            <a:ext cx="3294915" cy="720000"/>
          </a:xfrm>
          <a:prstGeom prst="rect">
            <a:avLst/>
          </a:prstGeom>
          <a:noFill/>
          <a:ln w="9525">
            <a:noFill/>
            <a:miter lim="800000"/>
            <a:headEnd/>
            <a:tailEnd/>
          </a:ln>
        </p:spPr>
      </p:pic>
      <p:sp>
        <p:nvSpPr>
          <p:cNvPr id="3" name="TextovéPole 2"/>
          <p:cNvSpPr txBox="1"/>
          <p:nvPr/>
        </p:nvSpPr>
        <p:spPr>
          <a:xfrm>
            <a:off x="1979712" y="1124744"/>
            <a:ext cx="5118517" cy="584775"/>
          </a:xfrm>
          <a:prstGeom prst="rect">
            <a:avLst/>
          </a:prstGeom>
          <a:noFill/>
        </p:spPr>
        <p:txBody>
          <a:bodyPr wrap="none" rtlCol="0">
            <a:spAutoFit/>
            <a:scene3d>
              <a:camera prst="orthographicFront">
                <a:rot lat="0" lon="0" rev="0"/>
              </a:camera>
              <a:lightRig rig="contrasting" dir="t">
                <a:rot lat="0" lon="0" rev="4500000"/>
              </a:lightRig>
            </a:scene3d>
            <a:sp3d contourW="6350" prstMaterial="metal">
              <a:bevelT w="127000" h="31750" prst="relaxedInset"/>
              <a:contourClr>
                <a:schemeClr val="accent1">
                  <a:shade val="75000"/>
                </a:schemeClr>
              </a:contourClr>
            </a:sp3d>
          </a:bodyPr>
          <a:lstStyle/>
          <a:p>
            <a:r>
              <a:rPr lang="cs-CZ" sz="3200" b="1" cap="all" dirty="0" smtClean="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rPr>
              <a:t>Digitální učební materiál</a:t>
            </a:r>
            <a:endParaRPr lang="cs-CZ" sz="3200" b="1" cap="all" dirty="0">
              <a:ln w="0"/>
              <a:gradFill flip="none">
                <a:gsLst>
                  <a:gs pos="0">
                    <a:schemeClr val="accent1">
                      <a:tint val="75000"/>
                      <a:shade val="75000"/>
                      <a:satMod val="170000"/>
                    </a:schemeClr>
                  </a:gs>
                  <a:gs pos="49000">
                    <a:schemeClr val="accent1">
                      <a:tint val="88000"/>
                      <a:shade val="65000"/>
                      <a:satMod val="172000"/>
                    </a:schemeClr>
                  </a:gs>
                  <a:gs pos="50000">
                    <a:schemeClr val="accent1">
                      <a:shade val="65000"/>
                      <a:satMod val="130000"/>
                    </a:schemeClr>
                  </a:gs>
                  <a:gs pos="92000">
                    <a:schemeClr val="accent1">
                      <a:shade val="50000"/>
                      <a:satMod val="120000"/>
                    </a:schemeClr>
                  </a:gs>
                  <a:gs pos="100000">
                    <a:schemeClr val="accent1">
                      <a:shade val="48000"/>
                      <a:satMod val="120000"/>
                    </a:schemeClr>
                  </a:gs>
                </a:gsLst>
                <a:lin ang="5400000"/>
              </a:gradFill>
              <a:effectLst>
                <a:reflection blurRad="12700" stA="50000" endPos="50000" dist="5000" dir="5400000" sy="-100000" rotWithShape="0"/>
              </a:effectLst>
            </a:endParaRPr>
          </a:p>
        </p:txBody>
      </p:sp>
      <p:graphicFrame>
        <p:nvGraphicFramePr>
          <p:cNvPr id="5" name="Tabulka 4"/>
          <p:cNvGraphicFramePr>
            <a:graphicFrameLocks noGrp="1"/>
          </p:cNvGraphicFramePr>
          <p:nvPr/>
        </p:nvGraphicFramePr>
        <p:xfrm>
          <a:off x="539552" y="1628800"/>
          <a:ext cx="8064896" cy="2682240"/>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708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b="1" dirty="0" smtClean="0"/>
                        <a:t>CZ.1.07/1.5.00/34.0891</a:t>
                      </a:r>
                      <a:endParaRPr lang="cs-CZ"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VYS_32_INOVACE_20_Střední hodnota střídavého proudu</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Ing. Václav Opatrný</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Elektrotechnika</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 ročník</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dirty="0" smtClean="0"/>
                        <a:t>12.3. 2013</a:t>
                      </a:r>
                      <a:endParaRPr lang="cs-CZ"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8" y="332656"/>
            <a:ext cx="3800475" cy="781050"/>
          </a:xfrm>
          <a:prstGeom prst="rect">
            <a:avLst/>
          </a:prstGeom>
        </p:spPr>
      </p:pic>
      <p:graphicFrame>
        <p:nvGraphicFramePr>
          <p:cNvPr id="7" name="Tabulka 6"/>
          <p:cNvGraphicFramePr>
            <a:graphicFrameLocks noGrp="1"/>
          </p:cNvGraphicFramePr>
          <p:nvPr/>
        </p:nvGraphicFramePr>
        <p:xfrm>
          <a:off x="539552" y="4581127"/>
          <a:ext cx="8064896" cy="1944216"/>
        </p:xfrm>
        <a:graphic>
          <a:graphicData uri="http://schemas.openxmlformats.org/drawingml/2006/table">
            <a:tbl>
              <a:tblPr firstRow="1" bandRow="1">
                <a:tableStyleId>{5940675A-B579-460E-94D1-54222C63F5DA}</a:tableStyleId>
              </a:tblPr>
              <a:tblGrid>
                <a:gridCol w="4032448"/>
                <a:gridCol w="4032448"/>
              </a:tblGrid>
              <a:tr h="232792">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639416">
                <a:tc>
                  <a:txBody>
                    <a:bodyPr/>
                    <a:lstStyle/>
                    <a:p>
                      <a:pPr algn="l"/>
                      <a:r>
                        <a:rPr lang="cs-CZ" sz="1200" b="0" i="0" kern="1200" dirty="0" smtClean="0">
                          <a:solidFill>
                            <a:schemeClr val="tx1"/>
                          </a:solidFill>
                          <a:latin typeface="+mn-lt"/>
                          <a:ea typeface="+mn-ea"/>
                          <a:cs typeface="+mn-cs"/>
                        </a:rPr>
                        <a:t>Prezentace, obsahující test znalostí o střídavém proudu.</a:t>
                      </a:r>
                      <a:r>
                        <a:rPr lang="cs-CZ" sz="1200" b="0" i="0" kern="1200" baseline="0" dirty="0" smtClean="0">
                          <a:solidFill>
                            <a:schemeClr val="tx1"/>
                          </a:solidFill>
                          <a:latin typeface="+mn-lt"/>
                          <a:ea typeface="+mn-ea"/>
                          <a:cs typeface="+mn-cs"/>
                        </a:rPr>
                        <a:t> </a:t>
                      </a:r>
                      <a:r>
                        <a:rPr lang="cs-CZ" sz="1200" b="0" i="0" kern="1200" dirty="0" smtClean="0">
                          <a:solidFill>
                            <a:schemeClr val="tx1"/>
                          </a:solidFill>
                          <a:latin typeface="+mn-lt"/>
                          <a:ea typeface="+mn-ea"/>
                          <a:cs typeface="+mn-cs"/>
                        </a:rPr>
                        <a:t>Na </a:t>
                      </a:r>
                      <a:r>
                        <a:rPr lang="cs-CZ" sz="1200" b="0" i="0" kern="1200" dirty="0" smtClean="0">
                          <a:solidFill>
                            <a:schemeClr val="tx1"/>
                          </a:solidFill>
                          <a:latin typeface="+mn-lt"/>
                          <a:ea typeface="+mn-ea"/>
                          <a:cs typeface="+mn-cs"/>
                        </a:rPr>
                        <a:t>sedmi snímcích </a:t>
                      </a:r>
                      <a:r>
                        <a:rPr lang="cs-CZ" sz="1200" b="0" i="0" kern="1200" dirty="0" smtClean="0">
                          <a:solidFill>
                            <a:schemeClr val="tx1"/>
                          </a:solidFill>
                          <a:latin typeface="+mn-lt"/>
                          <a:ea typeface="+mn-ea"/>
                          <a:cs typeface="+mn-cs"/>
                        </a:rPr>
                        <a:t>rozebírá základní problematiku </a:t>
                      </a:r>
                      <a:r>
                        <a:rPr lang="cs-CZ" sz="1200" b="0" i="0" kern="1200" dirty="0" smtClean="0">
                          <a:solidFill>
                            <a:schemeClr val="tx1"/>
                          </a:solidFill>
                          <a:latin typeface="+mn-lt"/>
                          <a:ea typeface="+mn-ea"/>
                          <a:cs typeface="+mn-cs"/>
                        </a:rPr>
                        <a:t>střední hodnoty </a:t>
                      </a:r>
                      <a:r>
                        <a:rPr lang="cs-CZ" sz="1200" b="0" i="0" kern="1200" dirty="0" smtClean="0">
                          <a:solidFill>
                            <a:schemeClr val="tx1"/>
                          </a:solidFill>
                          <a:latin typeface="+mn-lt"/>
                          <a:ea typeface="+mn-ea"/>
                          <a:cs typeface="+mn-cs"/>
                        </a:rPr>
                        <a:t>střídavého proudu. Snímky jsou doplněny </a:t>
                      </a:r>
                      <a:r>
                        <a:rPr lang="cs-CZ" sz="1200" b="0" i="0" kern="1200" dirty="0" smtClean="0">
                          <a:solidFill>
                            <a:schemeClr val="tx1"/>
                          </a:solidFill>
                          <a:latin typeface="+mn-lt"/>
                          <a:ea typeface="+mn-ea"/>
                          <a:cs typeface="+mn-cs"/>
                        </a:rPr>
                        <a:t>odkazem na video s jednoduchým</a:t>
                      </a:r>
                      <a:r>
                        <a:rPr lang="cs-CZ" sz="1200" b="0" i="0" kern="1200" baseline="0" dirty="0" smtClean="0">
                          <a:solidFill>
                            <a:schemeClr val="tx1"/>
                          </a:solidFill>
                          <a:latin typeface="+mn-lt"/>
                          <a:ea typeface="+mn-ea"/>
                          <a:cs typeface="+mn-cs"/>
                        </a:rPr>
                        <a:t> střídavým průběhem indukovaného </a:t>
                      </a:r>
                      <a:r>
                        <a:rPr lang="cs-CZ" sz="1200" b="0" i="0" kern="1200" baseline="0" smtClean="0">
                          <a:solidFill>
                            <a:schemeClr val="tx1"/>
                          </a:solidFill>
                          <a:latin typeface="+mn-lt"/>
                          <a:ea typeface="+mn-ea"/>
                          <a:cs typeface="+mn-cs"/>
                        </a:rPr>
                        <a:t>napětí.</a:t>
                      </a:r>
                      <a:r>
                        <a:rPr lang="cs-CZ" sz="1200" b="0" i="0" kern="1200" smtClean="0">
                          <a:solidFill>
                            <a:schemeClr val="tx1"/>
                          </a:solidFill>
                          <a:latin typeface="+mn-lt"/>
                          <a:ea typeface="+mn-ea"/>
                          <a:cs typeface="+mn-cs"/>
                        </a:rPr>
                        <a:t> </a:t>
                      </a:r>
                      <a:r>
                        <a:rPr lang="cs-CZ" sz="1200" b="0" i="0" kern="1200" dirty="0" smtClean="0">
                          <a:solidFill>
                            <a:schemeClr val="tx1"/>
                          </a:solidFill>
                          <a:latin typeface="+mn-lt"/>
                          <a:ea typeface="+mn-ea"/>
                          <a:cs typeface="+mn-cs"/>
                        </a:rPr>
                        <a:t>Materiál je určen žákům k opakování učiva. </a:t>
                      </a:r>
                      <a:r>
                        <a:rPr lang="cs-CZ" sz="12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a:t>
                      </a:r>
                      <a:r>
                        <a:rPr lang="cs-CZ" sz="1200" b="0" i="0" kern="1200" dirty="0" smtClean="0">
                          <a:solidFill>
                            <a:schemeClr val="tx1"/>
                          </a:solidFill>
                          <a:latin typeface="+mn-lt"/>
                          <a:ea typeface="+mn-ea"/>
                          <a:cs typeface="+mn-cs"/>
                        </a:rPr>
                        <a:t> </a:t>
                      </a:r>
                      <a:endParaRPr lang="cs-CZ" sz="900" dirty="0"/>
                    </a:p>
                  </a:txBody>
                  <a:tcPr anchor="ctr"/>
                </a:tc>
                <a:tc>
                  <a:txBody>
                    <a:bodyPr/>
                    <a:lstStyle/>
                    <a:p>
                      <a:pPr algn="l"/>
                      <a:r>
                        <a:rPr lang="cs-CZ" sz="1100" dirty="0" smtClean="0"/>
                        <a:t>Jednotlivé snímky </a:t>
                      </a:r>
                      <a:r>
                        <a:rPr lang="cs-CZ" sz="1100" baseline="0" dirty="0" smtClean="0"/>
                        <a:t> lze promítat na plátno, lépe však na interaktivní tabuli.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3131840" y="6492875"/>
            <a:ext cx="2895600" cy="365125"/>
          </a:xfrm>
        </p:spPr>
        <p:txBody>
          <a:bodyPr/>
          <a:lstStyle/>
          <a:p>
            <a:r>
              <a:rPr lang="cs-CZ" dirty="0" smtClean="0"/>
              <a:t>všechny animace a obrázky - archiv autora </a:t>
            </a:r>
            <a:endParaRPr lang="cs-CZ"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4"/>
          <p:cNvSpPr>
            <a:spLocks noGrp="1" noChangeArrowheads="1"/>
          </p:cNvSpPr>
          <p:nvPr>
            <p:ph type="title" idx="4294967295"/>
          </p:nvPr>
        </p:nvSpPr>
        <p:spPr>
          <a:xfrm>
            <a:off x="457200" y="274638"/>
            <a:ext cx="8229600" cy="417512"/>
          </a:xfrm>
        </p:spPr>
        <p:style>
          <a:lnRef idx="2">
            <a:schemeClr val="accent6"/>
          </a:lnRef>
          <a:fillRef idx="1">
            <a:schemeClr val="lt1"/>
          </a:fillRef>
          <a:effectRef idx="0">
            <a:schemeClr val="accent6"/>
          </a:effectRef>
          <a:fontRef idx="minor">
            <a:schemeClr val="dk1"/>
          </a:fontRef>
        </p:style>
        <p:txBody>
          <a:bodyPr>
            <a:normAutofit fontScale="90000"/>
          </a:bodyPr>
          <a:lstStyle/>
          <a:p>
            <a:pPr eaLnBrk="1" hangingPunct="1">
              <a:defRPr/>
            </a:pPr>
            <a:r>
              <a:rPr lang="cs-CZ" sz="2400" b="1" dirty="0" smtClean="0"/>
              <a:t>Střední hodnota střídavého proudu</a:t>
            </a:r>
          </a:p>
        </p:txBody>
      </p:sp>
      <p:sp>
        <p:nvSpPr>
          <p:cNvPr id="6147" name="Text Box 5"/>
          <p:cNvSpPr txBox="1">
            <a:spLocks noChangeArrowheads="1"/>
          </p:cNvSpPr>
          <p:nvPr/>
        </p:nvSpPr>
        <p:spPr bwMode="auto">
          <a:xfrm>
            <a:off x="376238" y="788988"/>
            <a:ext cx="8299450" cy="523220"/>
          </a:xfrm>
          <a:prstGeom prst="rect">
            <a:avLst/>
          </a:prstGeom>
          <a:noFill/>
          <a:ln w="9525">
            <a:noFill/>
            <a:miter lim="800000"/>
            <a:headEnd/>
            <a:tailEnd/>
          </a:ln>
        </p:spPr>
        <p:txBody>
          <a:bodyPr>
            <a:spAutoFit/>
          </a:bodyPr>
          <a:lstStyle/>
          <a:p>
            <a:r>
              <a:rPr lang="cs-CZ" sz="1400" b="1" i="1" dirty="0"/>
              <a:t>Střední hodnoty střídavého proudu mají většinou význam pro usměrněný proud a napětí. Při určení </a:t>
            </a:r>
            <a:r>
              <a:rPr lang="cs-CZ" sz="1400" b="1" i="1" dirty="0" smtClean="0"/>
              <a:t>její </a:t>
            </a:r>
            <a:r>
              <a:rPr lang="cs-CZ" sz="1400" b="1" i="1" dirty="0"/>
              <a:t>velikosti vycházíme z usměrněného průběhu střídavého proudu:</a:t>
            </a:r>
          </a:p>
        </p:txBody>
      </p:sp>
      <p:sp>
        <p:nvSpPr>
          <p:cNvPr id="6148" name="Text Box 6"/>
          <p:cNvSpPr txBox="1">
            <a:spLocks noChangeArrowheads="1"/>
          </p:cNvSpPr>
          <p:nvPr/>
        </p:nvSpPr>
        <p:spPr bwMode="auto">
          <a:xfrm>
            <a:off x="7183438" y="3316288"/>
            <a:ext cx="233362" cy="303212"/>
          </a:xfrm>
          <a:prstGeom prst="rect">
            <a:avLst/>
          </a:prstGeom>
          <a:noFill/>
          <a:ln w="9525">
            <a:noFill/>
            <a:miter lim="800000"/>
            <a:headEnd/>
            <a:tailEnd/>
          </a:ln>
        </p:spPr>
        <p:txBody>
          <a:bodyPr wrap="none">
            <a:spAutoFit/>
          </a:bodyPr>
          <a:lstStyle/>
          <a:p>
            <a:r>
              <a:rPr lang="cs-CZ" sz="1400"/>
              <a:t>t</a:t>
            </a:r>
          </a:p>
        </p:txBody>
      </p:sp>
      <p:sp>
        <p:nvSpPr>
          <p:cNvPr id="6149" name="Freeform 7"/>
          <p:cNvSpPr>
            <a:spLocks/>
          </p:cNvSpPr>
          <p:nvPr/>
        </p:nvSpPr>
        <p:spPr bwMode="auto">
          <a:xfrm>
            <a:off x="1711325" y="2106613"/>
            <a:ext cx="1441450" cy="1203325"/>
          </a:xfrm>
          <a:custGeom>
            <a:avLst/>
            <a:gdLst>
              <a:gd name="T0" fmla="*/ 0 w 454"/>
              <a:gd name="T1" fmla="*/ 2147483647 h 318"/>
              <a:gd name="T2" fmla="*/ 2147483647 w 454"/>
              <a:gd name="T3" fmla="*/ 0 h 318"/>
              <a:gd name="T4" fmla="*/ 2147483647 w 454"/>
              <a:gd name="T5" fmla="*/ 2147483647 h 318"/>
              <a:gd name="T6" fmla="*/ 0 60000 65536"/>
              <a:gd name="T7" fmla="*/ 0 60000 65536"/>
              <a:gd name="T8" fmla="*/ 0 60000 65536"/>
              <a:gd name="T9" fmla="*/ 0 w 454"/>
              <a:gd name="T10" fmla="*/ 0 h 318"/>
              <a:gd name="T11" fmla="*/ 454 w 454"/>
              <a:gd name="T12" fmla="*/ 318 h 318"/>
            </a:gdLst>
            <a:ahLst/>
            <a:cxnLst>
              <a:cxn ang="T6">
                <a:pos x="T0" y="T1"/>
              </a:cxn>
              <a:cxn ang="T7">
                <a:pos x="T2" y="T3"/>
              </a:cxn>
              <a:cxn ang="T8">
                <a:pos x="T4" y="T5"/>
              </a:cxn>
            </a:cxnLst>
            <a:rect l="T9" t="T10" r="T11" b="T12"/>
            <a:pathLst>
              <a:path w="454" h="318">
                <a:moveTo>
                  <a:pt x="0" y="318"/>
                </a:moveTo>
                <a:cubicBezTo>
                  <a:pt x="75" y="159"/>
                  <a:pt x="151" y="0"/>
                  <a:pt x="227" y="0"/>
                </a:cubicBezTo>
                <a:cubicBezTo>
                  <a:pt x="303" y="0"/>
                  <a:pt x="378" y="159"/>
                  <a:pt x="454" y="318"/>
                </a:cubicBezTo>
              </a:path>
            </a:pathLst>
          </a:custGeom>
          <a:noFill/>
          <a:ln w="28575">
            <a:solidFill>
              <a:srgbClr val="CC3300"/>
            </a:solidFill>
            <a:round/>
            <a:headEnd/>
            <a:tailEnd/>
          </a:ln>
        </p:spPr>
        <p:txBody>
          <a:bodyPr/>
          <a:lstStyle/>
          <a:p>
            <a:endParaRPr lang="cs-CZ"/>
          </a:p>
        </p:txBody>
      </p:sp>
      <p:sp>
        <p:nvSpPr>
          <p:cNvPr id="6150" name="Freeform 8"/>
          <p:cNvSpPr>
            <a:spLocks/>
          </p:cNvSpPr>
          <p:nvPr/>
        </p:nvSpPr>
        <p:spPr bwMode="auto">
          <a:xfrm>
            <a:off x="3152775" y="2106613"/>
            <a:ext cx="1439863" cy="1203325"/>
          </a:xfrm>
          <a:custGeom>
            <a:avLst/>
            <a:gdLst>
              <a:gd name="T0" fmla="*/ 0 w 454"/>
              <a:gd name="T1" fmla="*/ 2147483647 h 318"/>
              <a:gd name="T2" fmla="*/ 2147483647 w 454"/>
              <a:gd name="T3" fmla="*/ 0 h 318"/>
              <a:gd name="T4" fmla="*/ 2147483647 w 454"/>
              <a:gd name="T5" fmla="*/ 2147483647 h 318"/>
              <a:gd name="T6" fmla="*/ 0 60000 65536"/>
              <a:gd name="T7" fmla="*/ 0 60000 65536"/>
              <a:gd name="T8" fmla="*/ 0 60000 65536"/>
              <a:gd name="T9" fmla="*/ 0 w 454"/>
              <a:gd name="T10" fmla="*/ 0 h 318"/>
              <a:gd name="T11" fmla="*/ 454 w 454"/>
              <a:gd name="T12" fmla="*/ 318 h 318"/>
            </a:gdLst>
            <a:ahLst/>
            <a:cxnLst>
              <a:cxn ang="T6">
                <a:pos x="T0" y="T1"/>
              </a:cxn>
              <a:cxn ang="T7">
                <a:pos x="T2" y="T3"/>
              </a:cxn>
              <a:cxn ang="T8">
                <a:pos x="T4" y="T5"/>
              </a:cxn>
            </a:cxnLst>
            <a:rect l="T9" t="T10" r="T11" b="T12"/>
            <a:pathLst>
              <a:path w="454" h="318">
                <a:moveTo>
                  <a:pt x="0" y="318"/>
                </a:moveTo>
                <a:cubicBezTo>
                  <a:pt x="75" y="159"/>
                  <a:pt x="151" y="0"/>
                  <a:pt x="227" y="0"/>
                </a:cubicBezTo>
                <a:cubicBezTo>
                  <a:pt x="303" y="0"/>
                  <a:pt x="378" y="159"/>
                  <a:pt x="454" y="318"/>
                </a:cubicBezTo>
              </a:path>
            </a:pathLst>
          </a:custGeom>
          <a:noFill/>
          <a:ln w="28575">
            <a:solidFill>
              <a:srgbClr val="CC3300"/>
            </a:solidFill>
            <a:round/>
            <a:headEnd/>
            <a:tailEnd/>
          </a:ln>
        </p:spPr>
        <p:txBody>
          <a:bodyPr/>
          <a:lstStyle/>
          <a:p>
            <a:endParaRPr lang="cs-CZ"/>
          </a:p>
        </p:txBody>
      </p:sp>
      <p:sp>
        <p:nvSpPr>
          <p:cNvPr id="6151" name="Freeform 9"/>
          <p:cNvSpPr>
            <a:spLocks/>
          </p:cNvSpPr>
          <p:nvPr/>
        </p:nvSpPr>
        <p:spPr bwMode="auto">
          <a:xfrm>
            <a:off x="4592638" y="2106613"/>
            <a:ext cx="1441450" cy="1203325"/>
          </a:xfrm>
          <a:custGeom>
            <a:avLst/>
            <a:gdLst>
              <a:gd name="T0" fmla="*/ 0 w 454"/>
              <a:gd name="T1" fmla="*/ 2147483647 h 318"/>
              <a:gd name="T2" fmla="*/ 2147483647 w 454"/>
              <a:gd name="T3" fmla="*/ 0 h 318"/>
              <a:gd name="T4" fmla="*/ 2147483647 w 454"/>
              <a:gd name="T5" fmla="*/ 2147483647 h 318"/>
              <a:gd name="T6" fmla="*/ 0 60000 65536"/>
              <a:gd name="T7" fmla="*/ 0 60000 65536"/>
              <a:gd name="T8" fmla="*/ 0 60000 65536"/>
              <a:gd name="T9" fmla="*/ 0 w 454"/>
              <a:gd name="T10" fmla="*/ 0 h 318"/>
              <a:gd name="T11" fmla="*/ 454 w 454"/>
              <a:gd name="T12" fmla="*/ 318 h 318"/>
            </a:gdLst>
            <a:ahLst/>
            <a:cxnLst>
              <a:cxn ang="T6">
                <a:pos x="T0" y="T1"/>
              </a:cxn>
              <a:cxn ang="T7">
                <a:pos x="T2" y="T3"/>
              </a:cxn>
              <a:cxn ang="T8">
                <a:pos x="T4" y="T5"/>
              </a:cxn>
            </a:cxnLst>
            <a:rect l="T9" t="T10" r="T11" b="T12"/>
            <a:pathLst>
              <a:path w="454" h="318">
                <a:moveTo>
                  <a:pt x="0" y="318"/>
                </a:moveTo>
                <a:cubicBezTo>
                  <a:pt x="75" y="159"/>
                  <a:pt x="151" y="0"/>
                  <a:pt x="227" y="0"/>
                </a:cubicBezTo>
                <a:cubicBezTo>
                  <a:pt x="303" y="0"/>
                  <a:pt x="378" y="159"/>
                  <a:pt x="454" y="318"/>
                </a:cubicBezTo>
              </a:path>
            </a:pathLst>
          </a:custGeom>
          <a:noFill/>
          <a:ln w="28575">
            <a:solidFill>
              <a:srgbClr val="CC3300"/>
            </a:solidFill>
            <a:round/>
            <a:headEnd/>
            <a:tailEnd/>
          </a:ln>
        </p:spPr>
        <p:txBody>
          <a:bodyPr/>
          <a:lstStyle/>
          <a:p>
            <a:endParaRPr lang="cs-CZ"/>
          </a:p>
        </p:txBody>
      </p:sp>
      <p:sp>
        <p:nvSpPr>
          <p:cNvPr id="6152" name="Line 10"/>
          <p:cNvSpPr>
            <a:spLocks noChangeShapeType="1"/>
          </p:cNvSpPr>
          <p:nvPr/>
        </p:nvSpPr>
        <p:spPr bwMode="auto">
          <a:xfrm>
            <a:off x="1711325" y="3309938"/>
            <a:ext cx="6188075" cy="0"/>
          </a:xfrm>
          <a:prstGeom prst="line">
            <a:avLst/>
          </a:prstGeom>
          <a:noFill/>
          <a:ln w="9525">
            <a:solidFill>
              <a:schemeClr val="tx1"/>
            </a:solidFill>
            <a:round/>
            <a:headEnd/>
            <a:tailEnd/>
          </a:ln>
        </p:spPr>
        <p:txBody>
          <a:bodyPr/>
          <a:lstStyle/>
          <a:p>
            <a:endParaRPr lang="cs-CZ"/>
          </a:p>
        </p:txBody>
      </p:sp>
      <p:sp>
        <p:nvSpPr>
          <p:cNvPr id="6153" name="Line 11"/>
          <p:cNvSpPr>
            <a:spLocks noChangeShapeType="1"/>
          </p:cNvSpPr>
          <p:nvPr/>
        </p:nvSpPr>
        <p:spPr bwMode="auto">
          <a:xfrm>
            <a:off x="5929313" y="3571875"/>
            <a:ext cx="1585912" cy="0"/>
          </a:xfrm>
          <a:prstGeom prst="line">
            <a:avLst/>
          </a:prstGeom>
          <a:noFill/>
          <a:ln w="9525">
            <a:solidFill>
              <a:schemeClr val="tx1"/>
            </a:solidFill>
            <a:round/>
            <a:headEnd/>
            <a:tailEnd type="triangle" w="med" len="med"/>
          </a:ln>
        </p:spPr>
        <p:txBody>
          <a:bodyPr/>
          <a:lstStyle/>
          <a:p>
            <a:endParaRPr lang="cs-CZ"/>
          </a:p>
        </p:txBody>
      </p:sp>
      <p:sp>
        <p:nvSpPr>
          <p:cNvPr id="6154" name="Freeform 13"/>
          <p:cNvSpPr>
            <a:spLocks/>
          </p:cNvSpPr>
          <p:nvPr/>
        </p:nvSpPr>
        <p:spPr bwMode="auto">
          <a:xfrm flipV="1">
            <a:off x="3151188" y="3316288"/>
            <a:ext cx="1439862" cy="1158875"/>
          </a:xfrm>
          <a:custGeom>
            <a:avLst/>
            <a:gdLst>
              <a:gd name="T0" fmla="*/ 0 w 454"/>
              <a:gd name="T1" fmla="*/ 2147483647 h 318"/>
              <a:gd name="T2" fmla="*/ 2147483647 w 454"/>
              <a:gd name="T3" fmla="*/ 0 h 318"/>
              <a:gd name="T4" fmla="*/ 2147483647 w 454"/>
              <a:gd name="T5" fmla="*/ 2147483647 h 318"/>
              <a:gd name="T6" fmla="*/ 0 60000 65536"/>
              <a:gd name="T7" fmla="*/ 0 60000 65536"/>
              <a:gd name="T8" fmla="*/ 0 60000 65536"/>
              <a:gd name="T9" fmla="*/ 0 w 454"/>
              <a:gd name="T10" fmla="*/ 0 h 318"/>
              <a:gd name="T11" fmla="*/ 454 w 454"/>
              <a:gd name="T12" fmla="*/ 318 h 318"/>
            </a:gdLst>
            <a:ahLst/>
            <a:cxnLst>
              <a:cxn ang="T6">
                <a:pos x="T0" y="T1"/>
              </a:cxn>
              <a:cxn ang="T7">
                <a:pos x="T2" y="T3"/>
              </a:cxn>
              <a:cxn ang="T8">
                <a:pos x="T4" y="T5"/>
              </a:cxn>
            </a:cxnLst>
            <a:rect l="T9" t="T10" r="T11" b="T12"/>
            <a:pathLst>
              <a:path w="454" h="318">
                <a:moveTo>
                  <a:pt x="0" y="318"/>
                </a:moveTo>
                <a:cubicBezTo>
                  <a:pt x="75" y="159"/>
                  <a:pt x="151" y="0"/>
                  <a:pt x="227" y="0"/>
                </a:cubicBezTo>
                <a:cubicBezTo>
                  <a:pt x="303" y="0"/>
                  <a:pt x="378" y="159"/>
                  <a:pt x="454" y="318"/>
                </a:cubicBezTo>
              </a:path>
            </a:pathLst>
          </a:custGeom>
          <a:noFill/>
          <a:ln w="12700">
            <a:solidFill>
              <a:srgbClr val="CC3300"/>
            </a:solidFill>
            <a:prstDash val="dash"/>
            <a:round/>
            <a:headEnd/>
            <a:tailEnd/>
          </a:ln>
        </p:spPr>
        <p:txBody>
          <a:bodyPr/>
          <a:lstStyle/>
          <a:p>
            <a:endParaRPr lang="cs-CZ"/>
          </a:p>
        </p:txBody>
      </p:sp>
      <p:sp>
        <p:nvSpPr>
          <p:cNvPr id="6155" name="Line 15"/>
          <p:cNvSpPr>
            <a:spLocks noChangeShapeType="1"/>
          </p:cNvSpPr>
          <p:nvPr/>
        </p:nvSpPr>
        <p:spPr bwMode="auto">
          <a:xfrm flipV="1">
            <a:off x="1711325" y="1731963"/>
            <a:ext cx="0" cy="3097212"/>
          </a:xfrm>
          <a:prstGeom prst="line">
            <a:avLst/>
          </a:prstGeom>
          <a:noFill/>
          <a:ln w="9525">
            <a:solidFill>
              <a:schemeClr val="tx1"/>
            </a:solidFill>
            <a:round/>
            <a:headEnd/>
            <a:tailEnd/>
          </a:ln>
        </p:spPr>
        <p:txBody>
          <a:bodyPr/>
          <a:lstStyle/>
          <a:p>
            <a:endParaRPr lang="cs-CZ"/>
          </a:p>
        </p:txBody>
      </p:sp>
      <p:sp>
        <p:nvSpPr>
          <p:cNvPr id="6156" name="Line 16"/>
          <p:cNvSpPr>
            <a:spLocks noChangeShapeType="1"/>
          </p:cNvSpPr>
          <p:nvPr/>
        </p:nvSpPr>
        <p:spPr bwMode="auto">
          <a:xfrm flipV="1">
            <a:off x="1495425" y="2381250"/>
            <a:ext cx="0" cy="935038"/>
          </a:xfrm>
          <a:prstGeom prst="line">
            <a:avLst/>
          </a:prstGeom>
          <a:noFill/>
          <a:ln w="9525">
            <a:solidFill>
              <a:schemeClr val="tx1"/>
            </a:solidFill>
            <a:round/>
            <a:headEnd/>
            <a:tailEnd type="triangle" w="med" len="med"/>
          </a:ln>
        </p:spPr>
        <p:txBody>
          <a:bodyPr/>
          <a:lstStyle/>
          <a:p>
            <a:endParaRPr lang="cs-CZ"/>
          </a:p>
        </p:txBody>
      </p:sp>
      <p:sp>
        <p:nvSpPr>
          <p:cNvPr id="6157" name="Text Box 17"/>
          <p:cNvSpPr txBox="1">
            <a:spLocks noChangeArrowheads="1"/>
          </p:cNvSpPr>
          <p:nvPr/>
        </p:nvSpPr>
        <p:spPr bwMode="auto">
          <a:xfrm rot="-5400000">
            <a:off x="1100138" y="2559050"/>
            <a:ext cx="406400" cy="336550"/>
          </a:xfrm>
          <a:prstGeom prst="rect">
            <a:avLst/>
          </a:prstGeom>
          <a:noFill/>
          <a:ln w="9525">
            <a:noFill/>
            <a:miter lim="800000"/>
            <a:headEnd/>
            <a:tailEnd/>
          </a:ln>
        </p:spPr>
        <p:txBody>
          <a:bodyPr wrap="none">
            <a:spAutoFit/>
          </a:bodyPr>
          <a:lstStyle/>
          <a:p>
            <a:r>
              <a:rPr lang="cs-CZ" sz="1600" b="1"/>
              <a:t>+ i</a:t>
            </a:r>
          </a:p>
        </p:txBody>
      </p:sp>
      <p:sp>
        <p:nvSpPr>
          <p:cNvPr id="6158" name="Line 18"/>
          <p:cNvSpPr>
            <a:spLocks noChangeShapeType="1"/>
          </p:cNvSpPr>
          <p:nvPr/>
        </p:nvSpPr>
        <p:spPr bwMode="auto">
          <a:xfrm>
            <a:off x="4591050" y="3316288"/>
            <a:ext cx="0" cy="1584325"/>
          </a:xfrm>
          <a:prstGeom prst="line">
            <a:avLst/>
          </a:prstGeom>
          <a:noFill/>
          <a:ln w="9525">
            <a:solidFill>
              <a:schemeClr val="tx1"/>
            </a:solidFill>
            <a:round/>
            <a:headEnd/>
            <a:tailEnd/>
          </a:ln>
        </p:spPr>
        <p:txBody>
          <a:bodyPr/>
          <a:lstStyle/>
          <a:p>
            <a:endParaRPr lang="cs-CZ"/>
          </a:p>
        </p:txBody>
      </p:sp>
      <p:sp>
        <p:nvSpPr>
          <p:cNvPr id="6159" name="Line 19"/>
          <p:cNvSpPr>
            <a:spLocks noChangeShapeType="1"/>
          </p:cNvSpPr>
          <p:nvPr/>
        </p:nvSpPr>
        <p:spPr bwMode="auto">
          <a:xfrm>
            <a:off x="1711325" y="4684713"/>
            <a:ext cx="2879725" cy="0"/>
          </a:xfrm>
          <a:prstGeom prst="line">
            <a:avLst/>
          </a:prstGeom>
          <a:noFill/>
          <a:ln w="9525">
            <a:solidFill>
              <a:schemeClr val="tx1"/>
            </a:solidFill>
            <a:round/>
            <a:headEnd type="triangle" w="med" len="med"/>
            <a:tailEnd type="triangle" w="med" len="med"/>
          </a:ln>
        </p:spPr>
        <p:txBody>
          <a:bodyPr/>
          <a:lstStyle/>
          <a:p>
            <a:endParaRPr lang="cs-CZ"/>
          </a:p>
        </p:txBody>
      </p:sp>
      <p:sp>
        <p:nvSpPr>
          <p:cNvPr id="6160" name="Text Box 20"/>
          <p:cNvSpPr txBox="1">
            <a:spLocks noChangeArrowheads="1"/>
          </p:cNvSpPr>
          <p:nvPr/>
        </p:nvSpPr>
        <p:spPr bwMode="auto">
          <a:xfrm>
            <a:off x="2862263" y="4324350"/>
            <a:ext cx="307975" cy="336550"/>
          </a:xfrm>
          <a:prstGeom prst="rect">
            <a:avLst/>
          </a:prstGeom>
          <a:noFill/>
          <a:ln w="9525">
            <a:noFill/>
            <a:miter lim="800000"/>
            <a:headEnd/>
            <a:tailEnd/>
          </a:ln>
        </p:spPr>
        <p:txBody>
          <a:bodyPr wrap="none">
            <a:spAutoFit/>
          </a:bodyPr>
          <a:lstStyle/>
          <a:p>
            <a:r>
              <a:rPr lang="cs-CZ" sz="1600"/>
              <a:t>T</a:t>
            </a:r>
          </a:p>
        </p:txBody>
      </p:sp>
      <p:sp>
        <p:nvSpPr>
          <p:cNvPr id="6161" name="Line 21"/>
          <p:cNvSpPr>
            <a:spLocks noChangeShapeType="1"/>
          </p:cNvSpPr>
          <p:nvPr/>
        </p:nvSpPr>
        <p:spPr bwMode="auto">
          <a:xfrm>
            <a:off x="1711325" y="2524125"/>
            <a:ext cx="4535488" cy="0"/>
          </a:xfrm>
          <a:prstGeom prst="line">
            <a:avLst/>
          </a:prstGeom>
          <a:noFill/>
          <a:ln w="9525">
            <a:solidFill>
              <a:schemeClr val="tx1"/>
            </a:solidFill>
            <a:round/>
            <a:headEnd/>
            <a:tailEnd/>
          </a:ln>
        </p:spPr>
        <p:txBody>
          <a:bodyPr/>
          <a:lstStyle/>
          <a:p>
            <a:endParaRPr lang="cs-CZ"/>
          </a:p>
        </p:txBody>
      </p:sp>
      <p:sp>
        <p:nvSpPr>
          <p:cNvPr id="6162" name="Line 22"/>
          <p:cNvSpPr>
            <a:spLocks noChangeShapeType="1"/>
          </p:cNvSpPr>
          <p:nvPr/>
        </p:nvSpPr>
        <p:spPr bwMode="auto">
          <a:xfrm>
            <a:off x="2430463" y="2092325"/>
            <a:ext cx="0" cy="431800"/>
          </a:xfrm>
          <a:prstGeom prst="line">
            <a:avLst/>
          </a:prstGeom>
          <a:noFill/>
          <a:ln w="9525">
            <a:solidFill>
              <a:schemeClr val="tx1"/>
            </a:solidFill>
            <a:round/>
            <a:headEnd/>
            <a:tailEnd/>
          </a:ln>
        </p:spPr>
        <p:txBody>
          <a:bodyPr/>
          <a:lstStyle/>
          <a:p>
            <a:endParaRPr lang="cs-CZ"/>
          </a:p>
        </p:txBody>
      </p:sp>
      <p:sp>
        <p:nvSpPr>
          <p:cNvPr id="6163" name="Line 23"/>
          <p:cNvSpPr>
            <a:spLocks noChangeShapeType="1"/>
          </p:cNvSpPr>
          <p:nvPr/>
        </p:nvSpPr>
        <p:spPr bwMode="auto">
          <a:xfrm>
            <a:off x="3151188" y="2524125"/>
            <a:ext cx="0" cy="792163"/>
          </a:xfrm>
          <a:prstGeom prst="line">
            <a:avLst/>
          </a:prstGeom>
          <a:noFill/>
          <a:ln w="9525">
            <a:solidFill>
              <a:schemeClr val="tx1"/>
            </a:solidFill>
            <a:round/>
            <a:headEnd/>
            <a:tailEnd/>
          </a:ln>
        </p:spPr>
        <p:txBody>
          <a:bodyPr/>
          <a:lstStyle/>
          <a:p>
            <a:endParaRPr lang="cs-CZ"/>
          </a:p>
        </p:txBody>
      </p:sp>
      <p:sp>
        <p:nvSpPr>
          <p:cNvPr id="6164" name="Line 24"/>
          <p:cNvSpPr>
            <a:spLocks noChangeShapeType="1"/>
          </p:cNvSpPr>
          <p:nvPr/>
        </p:nvSpPr>
        <p:spPr bwMode="auto">
          <a:xfrm>
            <a:off x="3870325" y="2092325"/>
            <a:ext cx="0" cy="431800"/>
          </a:xfrm>
          <a:prstGeom prst="line">
            <a:avLst/>
          </a:prstGeom>
          <a:noFill/>
          <a:ln w="9525">
            <a:solidFill>
              <a:schemeClr val="tx1"/>
            </a:solidFill>
            <a:round/>
            <a:headEnd/>
            <a:tailEnd/>
          </a:ln>
        </p:spPr>
        <p:txBody>
          <a:bodyPr/>
          <a:lstStyle/>
          <a:p>
            <a:endParaRPr lang="cs-CZ"/>
          </a:p>
        </p:txBody>
      </p:sp>
      <p:sp>
        <p:nvSpPr>
          <p:cNvPr id="6165" name="Line 25"/>
          <p:cNvSpPr>
            <a:spLocks noChangeShapeType="1"/>
          </p:cNvSpPr>
          <p:nvPr/>
        </p:nvSpPr>
        <p:spPr bwMode="auto">
          <a:xfrm>
            <a:off x="4591050" y="2524125"/>
            <a:ext cx="0" cy="792163"/>
          </a:xfrm>
          <a:prstGeom prst="line">
            <a:avLst/>
          </a:prstGeom>
          <a:noFill/>
          <a:ln w="9525">
            <a:solidFill>
              <a:schemeClr val="tx1"/>
            </a:solidFill>
            <a:round/>
            <a:headEnd/>
            <a:tailEnd/>
          </a:ln>
        </p:spPr>
        <p:txBody>
          <a:bodyPr/>
          <a:lstStyle/>
          <a:p>
            <a:endParaRPr lang="cs-CZ"/>
          </a:p>
        </p:txBody>
      </p:sp>
      <p:sp>
        <p:nvSpPr>
          <p:cNvPr id="6166" name="Line 26"/>
          <p:cNvSpPr>
            <a:spLocks noChangeShapeType="1"/>
          </p:cNvSpPr>
          <p:nvPr/>
        </p:nvSpPr>
        <p:spPr bwMode="auto">
          <a:xfrm>
            <a:off x="1854200" y="2884488"/>
            <a:ext cx="0" cy="792162"/>
          </a:xfrm>
          <a:prstGeom prst="line">
            <a:avLst/>
          </a:prstGeom>
          <a:noFill/>
          <a:ln w="9525">
            <a:solidFill>
              <a:schemeClr val="tx1"/>
            </a:solidFill>
            <a:round/>
            <a:headEnd/>
            <a:tailEnd/>
          </a:ln>
        </p:spPr>
        <p:txBody>
          <a:bodyPr/>
          <a:lstStyle/>
          <a:p>
            <a:endParaRPr lang="cs-CZ"/>
          </a:p>
        </p:txBody>
      </p:sp>
      <p:sp>
        <p:nvSpPr>
          <p:cNvPr id="6167" name="Line 27"/>
          <p:cNvSpPr>
            <a:spLocks noChangeShapeType="1"/>
          </p:cNvSpPr>
          <p:nvPr/>
        </p:nvSpPr>
        <p:spPr bwMode="auto">
          <a:xfrm>
            <a:off x="1998663" y="2668588"/>
            <a:ext cx="0" cy="1008062"/>
          </a:xfrm>
          <a:prstGeom prst="line">
            <a:avLst/>
          </a:prstGeom>
          <a:noFill/>
          <a:ln w="9525">
            <a:solidFill>
              <a:schemeClr val="tx1"/>
            </a:solidFill>
            <a:round/>
            <a:headEnd/>
            <a:tailEnd/>
          </a:ln>
        </p:spPr>
        <p:txBody>
          <a:bodyPr/>
          <a:lstStyle/>
          <a:p>
            <a:endParaRPr lang="cs-CZ"/>
          </a:p>
        </p:txBody>
      </p:sp>
      <p:sp>
        <p:nvSpPr>
          <p:cNvPr id="6168" name="Line 32"/>
          <p:cNvSpPr>
            <a:spLocks noChangeShapeType="1"/>
          </p:cNvSpPr>
          <p:nvPr/>
        </p:nvSpPr>
        <p:spPr bwMode="auto">
          <a:xfrm flipH="1">
            <a:off x="1854200" y="2813050"/>
            <a:ext cx="144463" cy="142875"/>
          </a:xfrm>
          <a:prstGeom prst="line">
            <a:avLst/>
          </a:prstGeom>
          <a:noFill/>
          <a:ln w="9525">
            <a:solidFill>
              <a:schemeClr val="tx1"/>
            </a:solidFill>
            <a:round/>
            <a:headEnd/>
            <a:tailEnd/>
          </a:ln>
        </p:spPr>
        <p:txBody>
          <a:bodyPr/>
          <a:lstStyle/>
          <a:p>
            <a:endParaRPr lang="cs-CZ"/>
          </a:p>
        </p:txBody>
      </p:sp>
      <p:sp>
        <p:nvSpPr>
          <p:cNvPr id="6169" name="Line 33"/>
          <p:cNvSpPr>
            <a:spLocks noChangeShapeType="1"/>
          </p:cNvSpPr>
          <p:nvPr/>
        </p:nvSpPr>
        <p:spPr bwMode="auto">
          <a:xfrm flipH="1">
            <a:off x="1854200" y="2884488"/>
            <a:ext cx="144463" cy="142875"/>
          </a:xfrm>
          <a:prstGeom prst="line">
            <a:avLst/>
          </a:prstGeom>
          <a:noFill/>
          <a:ln w="9525">
            <a:solidFill>
              <a:schemeClr val="tx1"/>
            </a:solidFill>
            <a:round/>
            <a:headEnd/>
            <a:tailEnd/>
          </a:ln>
        </p:spPr>
        <p:txBody>
          <a:bodyPr/>
          <a:lstStyle/>
          <a:p>
            <a:endParaRPr lang="cs-CZ"/>
          </a:p>
        </p:txBody>
      </p:sp>
      <p:sp>
        <p:nvSpPr>
          <p:cNvPr id="6170" name="Line 34"/>
          <p:cNvSpPr>
            <a:spLocks noChangeShapeType="1"/>
          </p:cNvSpPr>
          <p:nvPr/>
        </p:nvSpPr>
        <p:spPr bwMode="auto">
          <a:xfrm flipH="1">
            <a:off x="1854200" y="2955925"/>
            <a:ext cx="144463" cy="142875"/>
          </a:xfrm>
          <a:prstGeom prst="line">
            <a:avLst/>
          </a:prstGeom>
          <a:noFill/>
          <a:ln w="9525">
            <a:solidFill>
              <a:schemeClr val="tx1"/>
            </a:solidFill>
            <a:round/>
            <a:headEnd/>
            <a:tailEnd/>
          </a:ln>
        </p:spPr>
        <p:txBody>
          <a:bodyPr/>
          <a:lstStyle/>
          <a:p>
            <a:endParaRPr lang="cs-CZ"/>
          </a:p>
        </p:txBody>
      </p:sp>
      <p:sp>
        <p:nvSpPr>
          <p:cNvPr id="6171" name="Line 35"/>
          <p:cNvSpPr>
            <a:spLocks noChangeShapeType="1"/>
          </p:cNvSpPr>
          <p:nvPr/>
        </p:nvSpPr>
        <p:spPr bwMode="auto">
          <a:xfrm flipH="1">
            <a:off x="1854200" y="3027363"/>
            <a:ext cx="144463" cy="142875"/>
          </a:xfrm>
          <a:prstGeom prst="line">
            <a:avLst/>
          </a:prstGeom>
          <a:noFill/>
          <a:ln w="9525">
            <a:solidFill>
              <a:schemeClr val="tx1"/>
            </a:solidFill>
            <a:round/>
            <a:headEnd/>
            <a:tailEnd/>
          </a:ln>
        </p:spPr>
        <p:txBody>
          <a:bodyPr/>
          <a:lstStyle/>
          <a:p>
            <a:endParaRPr lang="cs-CZ"/>
          </a:p>
        </p:txBody>
      </p:sp>
      <p:sp>
        <p:nvSpPr>
          <p:cNvPr id="6172" name="Line 36"/>
          <p:cNvSpPr>
            <a:spLocks noChangeShapeType="1"/>
          </p:cNvSpPr>
          <p:nvPr/>
        </p:nvSpPr>
        <p:spPr bwMode="auto">
          <a:xfrm flipH="1">
            <a:off x="1854200" y="3098800"/>
            <a:ext cx="144463" cy="142875"/>
          </a:xfrm>
          <a:prstGeom prst="line">
            <a:avLst/>
          </a:prstGeom>
          <a:noFill/>
          <a:ln w="9525">
            <a:solidFill>
              <a:schemeClr val="tx1"/>
            </a:solidFill>
            <a:round/>
            <a:headEnd/>
            <a:tailEnd/>
          </a:ln>
        </p:spPr>
        <p:txBody>
          <a:bodyPr/>
          <a:lstStyle/>
          <a:p>
            <a:endParaRPr lang="cs-CZ"/>
          </a:p>
        </p:txBody>
      </p:sp>
      <p:sp>
        <p:nvSpPr>
          <p:cNvPr id="6173" name="Line 37"/>
          <p:cNvSpPr>
            <a:spLocks noChangeShapeType="1"/>
          </p:cNvSpPr>
          <p:nvPr/>
        </p:nvSpPr>
        <p:spPr bwMode="auto">
          <a:xfrm flipH="1">
            <a:off x="1854200" y="3170238"/>
            <a:ext cx="144463" cy="142875"/>
          </a:xfrm>
          <a:prstGeom prst="line">
            <a:avLst/>
          </a:prstGeom>
          <a:noFill/>
          <a:ln w="9525">
            <a:solidFill>
              <a:schemeClr val="tx1"/>
            </a:solidFill>
            <a:round/>
            <a:headEnd/>
            <a:tailEnd/>
          </a:ln>
        </p:spPr>
        <p:txBody>
          <a:bodyPr/>
          <a:lstStyle/>
          <a:p>
            <a:endParaRPr lang="cs-CZ"/>
          </a:p>
        </p:txBody>
      </p:sp>
      <p:sp>
        <p:nvSpPr>
          <p:cNvPr id="6174" name="Line 38"/>
          <p:cNvSpPr>
            <a:spLocks noChangeShapeType="1"/>
          </p:cNvSpPr>
          <p:nvPr/>
        </p:nvSpPr>
        <p:spPr bwMode="auto">
          <a:xfrm flipV="1">
            <a:off x="1927225" y="3244850"/>
            <a:ext cx="71438" cy="71438"/>
          </a:xfrm>
          <a:prstGeom prst="line">
            <a:avLst/>
          </a:prstGeom>
          <a:noFill/>
          <a:ln w="9525">
            <a:solidFill>
              <a:schemeClr val="tx1"/>
            </a:solidFill>
            <a:round/>
            <a:headEnd/>
            <a:tailEnd/>
          </a:ln>
        </p:spPr>
        <p:txBody>
          <a:bodyPr/>
          <a:lstStyle/>
          <a:p>
            <a:endParaRPr lang="cs-CZ"/>
          </a:p>
        </p:txBody>
      </p:sp>
      <p:sp>
        <p:nvSpPr>
          <p:cNvPr id="6175" name="Line 39"/>
          <p:cNvSpPr>
            <a:spLocks noChangeShapeType="1"/>
          </p:cNvSpPr>
          <p:nvPr/>
        </p:nvSpPr>
        <p:spPr bwMode="auto">
          <a:xfrm flipV="1">
            <a:off x="1927225" y="2740025"/>
            <a:ext cx="71438" cy="73025"/>
          </a:xfrm>
          <a:prstGeom prst="line">
            <a:avLst/>
          </a:prstGeom>
          <a:noFill/>
          <a:ln w="9525">
            <a:solidFill>
              <a:schemeClr val="tx1"/>
            </a:solidFill>
            <a:round/>
            <a:headEnd/>
            <a:tailEnd/>
          </a:ln>
        </p:spPr>
        <p:txBody>
          <a:bodyPr/>
          <a:lstStyle/>
          <a:p>
            <a:endParaRPr lang="cs-CZ"/>
          </a:p>
        </p:txBody>
      </p:sp>
      <p:sp>
        <p:nvSpPr>
          <p:cNvPr id="6176" name="Line 41"/>
          <p:cNvSpPr>
            <a:spLocks noChangeShapeType="1"/>
          </p:cNvSpPr>
          <p:nvPr/>
        </p:nvSpPr>
        <p:spPr bwMode="auto">
          <a:xfrm>
            <a:off x="1422400" y="3532188"/>
            <a:ext cx="431800" cy="0"/>
          </a:xfrm>
          <a:prstGeom prst="line">
            <a:avLst/>
          </a:prstGeom>
          <a:noFill/>
          <a:ln w="9525">
            <a:solidFill>
              <a:schemeClr val="tx1"/>
            </a:solidFill>
            <a:round/>
            <a:headEnd/>
            <a:tailEnd type="triangle" w="med" len="med"/>
          </a:ln>
        </p:spPr>
        <p:txBody>
          <a:bodyPr/>
          <a:lstStyle/>
          <a:p>
            <a:endParaRPr lang="cs-CZ"/>
          </a:p>
        </p:txBody>
      </p:sp>
      <p:sp>
        <p:nvSpPr>
          <p:cNvPr id="6177" name="Line 42"/>
          <p:cNvSpPr>
            <a:spLocks noChangeShapeType="1"/>
          </p:cNvSpPr>
          <p:nvPr/>
        </p:nvSpPr>
        <p:spPr bwMode="auto">
          <a:xfrm flipH="1">
            <a:off x="1998663" y="3532188"/>
            <a:ext cx="431800" cy="0"/>
          </a:xfrm>
          <a:prstGeom prst="line">
            <a:avLst/>
          </a:prstGeom>
          <a:noFill/>
          <a:ln w="9525">
            <a:solidFill>
              <a:schemeClr val="tx1"/>
            </a:solidFill>
            <a:round/>
            <a:headEnd/>
            <a:tailEnd type="triangle" w="med" len="med"/>
          </a:ln>
        </p:spPr>
        <p:txBody>
          <a:bodyPr/>
          <a:lstStyle/>
          <a:p>
            <a:endParaRPr lang="cs-CZ"/>
          </a:p>
        </p:txBody>
      </p:sp>
      <p:sp>
        <p:nvSpPr>
          <p:cNvPr id="6178" name="Line 43"/>
          <p:cNvSpPr>
            <a:spLocks noChangeShapeType="1"/>
          </p:cNvSpPr>
          <p:nvPr/>
        </p:nvSpPr>
        <p:spPr bwMode="auto">
          <a:xfrm>
            <a:off x="1854200" y="3532188"/>
            <a:ext cx="144463" cy="0"/>
          </a:xfrm>
          <a:prstGeom prst="line">
            <a:avLst/>
          </a:prstGeom>
          <a:noFill/>
          <a:ln w="9525">
            <a:solidFill>
              <a:schemeClr val="tx1"/>
            </a:solidFill>
            <a:round/>
            <a:headEnd/>
            <a:tailEnd/>
          </a:ln>
        </p:spPr>
        <p:txBody>
          <a:bodyPr/>
          <a:lstStyle/>
          <a:p>
            <a:endParaRPr lang="cs-CZ"/>
          </a:p>
        </p:txBody>
      </p:sp>
      <p:sp>
        <p:nvSpPr>
          <p:cNvPr id="6179" name="Text Box 44"/>
          <p:cNvSpPr txBox="1">
            <a:spLocks noChangeArrowheads="1"/>
          </p:cNvSpPr>
          <p:nvPr/>
        </p:nvSpPr>
        <p:spPr bwMode="auto">
          <a:xfrm>
            <a:off x="2051050" y="3240088"/>
            <a:ext cx="352425" cy="304800"/>
          </a:xfrm>
          <a:prstGeom prst="rect">
            <a:avLst/>
          </a:prstGeom>
          <a:noFill/>
          <a:ln w="9525">
            <a:noFill/>
            <a:miter lim="800000"/>
            <a:headEnd/>
            <a:tailEnd/>
          </a:ln>
        </p:spPr>
        <p:txBody>
          <a:bodyPr wrap="none">
            <a:spAutoFit/>
          </a:bodyPr>
          <a:lstStyle/>
          <a:p>
            <a:r>
              <a:rPr lang="cs-CZ" sz="1400" b="1">
                <a:latin typeface="Symbol" pitchFamily="18" charset="2"/>
              </a:rPr>
              <a:t>D</a:t>
            </a:r>
            <a:r>
              <a:rPr lang="cs-CZ" sz="1400" b="1"/>
              <a:t>t</a:t>
            </a:r>
          </a:p>
        </p:txBody>
      </p:sp>
      <p:sp>
        <p:nvSpPr>
          <p:cNvPr id="6180" name="Line 45"/>
          <p:cNvSpPr>
            <a:spLocks noChangeShapeType="1"/>
          </p:cNvSpPr>
          <p:nvPr/>
        </p:nvSpPr>
        <p:spPr bwMode="auto">
          <a:xfrm>
            <a:off x="1927225" y="2813050"/>
            <a:ext cx="647700" cy="0"/>
          </a:xfrm>
          <a:prstGeom prst="line">
            <a:avLst/>
          </a:prstGeom>
          <a:noFill/>
          <a:ln w="9525">
            <a:solidFill>
              <a:schemeClr val="tx1"/>
            </a:solidFill>
            <a:round/>
            <a:headEnd/>
            <a:tailEnd/>
          </a:ln>
        </p:spPr>
        <p:txBody>
          <a:bodyPr/>
          <a:lstStyle/>
          <a:p>
            <a:endParaRPr lang="cs-CZ"/>
          </a:p>
        </p:txBody>
      </p:sp>
      <p:sp>
        <p:nvSpPr>
          <p:cNvPr id="6181" name="Line 46"/>
          <p:cNvSpPr>
            <a:spLocks noChangeShapeType="1"/>
          </p:cNvSpPr>
          <p:nvPr/>
        </p:nvSpPr>
        <p:spPr bwMode="auto">
          <a:xfrm>
            <a:off x="2430463" y="2813050"/>
            <a:ext cx="0" cy="503238"/>
          </a:xfrm>
          <a:prstGeom prst="line">
            <a:avLst/>
          </a:prstGeom>
          <a:noFill/>
          <a:ln w="9525">
            <a:solidFill>
              <a:schemeClr val="tx1"/>
            </a:solidFill>
            <a:round/>
            <a:headEnd type="triangle" w="med" len="med"/>
            <a:tailEnd type="triangle" w="med" len="med"/>
          </a:ln>
        </p:spPr>
        <p:txBody>
          <a:bodyPr/>
          <a:lstStyle/>
          <a:p>
            <a:endParaRPr lang="cs-CZ"/>
          </a:p>
        </p:txBody>
      </p:sp>
      <p:sp>
        <p:nvSpPr>
          <p:cNvPr id="6182" name="Text Box 47"/>
          <p:cNvSpPr txBox="1">
            <a:spLocks noChangeArrowheads="1"/>
          </p:cNvSpPr>
          <p:nvPr/>
        </p:nvSpPr>
        <p:spPr bwMode="auto">
          <a:xfrm>
            <a:off x="2214563" y="2884488"/>
            <a:ext cx="241300" cy="336550"/>
          </a:xfrm>
          <a:prstGeom prst="rect">
            <a:avLst/>
          </a:prstGeom>
          <a:noFill/>
          <a:ln w="9525">
            <a:noFill/>
            <a:miter lim="800000"/>
            <a:headEnd/>
            <a:tailEnd/>
          </a:ln>
        </p:spPr>
        <p:txBody>
          <a:bodyPr wrap="none">
            <a:spAutoFit/>
          </a:bodyPr>
          <a:lstStyle/>
          <a:p>
            <a:r>
              <a:rPr lang="cs-CZ" sz="1600" b="1"/>
              <a:t>i</a:t>
            </a:r>
          </a:p>
        </p:txBody>
      </p:sp>
      <p:sp>
        <p:nvSpPr>
          <p:cNvPr id="6183" name="Line 48"/>
          <p:cNvSpPr>
            <a:spLocks noChangeShapeType="1"/>
          </p:cNvSpPr>
          <p:nvPr/>
        </p:nvSpPr>
        <p:spPr bwMode="auto">
          <a:xfrm>
            <a:off x="5311775" y="2092325"/>
            <a:ext cx="1727200" cy="0"/>
          </a:xfrm>
          <a:prstGeom prst="line">
            <a:avLst/>
          </a:prstGeom>
          <a:noFill/>
          <a:ln w="9525">
            <a:solidFill>
              <a:schemeClr val="tx1"/>
            </a:solidFill>
            <a:round/>
            <a:headEnd/>
            <a:tailEnd/>
          </a:ln>
        </p:spPr>
        <p:txBody>
          <a:bodyPr/>
          <a:lstStyle/>
          <a:p>
            <a:endParaRPr lang="cs-CZ"/>
          </a:p>
        </p:txBody>
      </p:sp>
      <p:sp>
        <p:nvSpPr>
          <p:cNvPr id="6184" name="Line 49"/>
          <p:cNvSpPr>
            <a:spLocks noChangeShapeType="1"/>
          </p:cNvSpPr>
          <p:nvPr/>
        </p:nvSpPr>
        <p:spPr bwMode="auto">
          <a:xfrm>
            <a:off x="6823075" y="2092325"/>
            <a:ext cx="0" cy="1223963"/>
          </a:xfrm>
          <a:prstGeom prst="line">
            <a:avLst/>
          </a:prstGeom>
          <a:noFill/>
          <a:ln w="9525">
            <a:solidFill>
              <a:schemeClr val="tx1"/>
            </a:solidFill>
            <a:round/>
            <a:headEnd type="triangle" w="med" len="med"/>
            <a:tailEnd type="triangle" w="med" len="med"/>
          </a:ln>
        </p:spPr>
        <p:txBody>
          <a:bodyPr/>
          <a:lstStyle/>
          <a:p>
            <a:endParaRPr lang="cs-CZ"/>
          </a:p>
        </p:txBody>
      </p:sp>
      <p:sp>
        <p:nvSpPr>
          <p:cNvPr id="6185" name="Text Box 50"/>
          <p:cNvSpPr txBox="1">
            <a:spLocks noChangeArrowheads="1"/>
          </p:cNvSpPr>
          <p:nvPr/>
        </p:nvSpPr>
        <p:spPr bwMode="auto">
          <a:xfrm rot="-5400000">
            <a:off x="6371431" y="2472532"/>
            <a:ext cx="519113" cy="336550"/>
          </a:xfrm>
          <a:prstGeom prst="rect">
            <a:avLst/>
          </a:prstGeom>
          <a:noFill/>
          <a:ln w="9525">
            <a:noFill/>
            <a:miter lim="800000"/>
            <a:headEnd/>
            <a:tailEnd/>
          </a:ln>
        </p:spPr>
        <p:txBody>
          <a:bodyPr wrap="none">
            <a:spAutoFit/>
          </a:bodyPr>
          <a:lstStyle/>
          <a:p>
            <a:r>
              <a:rPr lang="cs-CZ" sz="1600" b="1"/>
              <a:t>I</a:t>
            </a:r>
            <a:r>
              <a:rPr lang="cs-CZ" sz="1600" b="1" baseline="-25000"/>
              <a:t>max</a:t>
            </a:r>
            <a:endParaRPr lang="cs-CZ" sz="1600" b="1"/>
          </a:p>
        </p:txBody>
      </p:sp>
      <p:sp>
        <p:nvSpPr>
          <p:cNvPr id="6186" name="Line 51"/>
          <p:cNvSpPr>
            <a:spLocks noChangeShapeType="1"/>
          </p:cNvSpPr>
          <p:nvPr/>
        </p:nvSpPr>
        <p:spPr bwMode="auto">
          <a:xfrm>
            <a:off x="6246813" y="2524125"/>
            <a:ext cx="0" cy="792163"/>
          </a:xfrm>
          <a:prstGeom prst="line">
            <a:avLst/>
          </a:prstGeom>
          <a:noFill/>
          <a:ln w="9525">
            <a:solidFill>
              <a:schemeClr val="tx1"/>
            </a:solidFill>
            <a:round/>
            <a:headEnd type="triangle" w="med" len="med"/>
            <a:tailEnd type="triangle" w="med" len="med"/>
          </a:ln>
        </p:spPr>
        <p:txBody>
          <a:bodyPr/>
          <a:lstStyle/>
          <a:p>
            <a:endParaRPr lang="cs-CZ"/>
          </a:p>
        </p:txBody>
      </p:sp>
      <p:sp>
        <p:nvSpPr>
          <p:cNvPr id="6187" name="Text Box 52"/>
          <p:cNvSpPr txBox="1">
            <a:spLocks noChangeArrowheads="1"/>
          </p:cNvSpPr>
          <p:nvPr/>
        </p:nvSpPr>
        <p:spPr bwMode="auto">
          <a:xfrm rot="-5400000">
            <a:off x="5885657" y="2670969"/>
            <a:ext cx="341312" cy="336550"/>
          </a:xfrm>
          <a:prstGeom prst="rect">
            <a:avLst/>
          </a:prstGeom>
          <a:noFill/>
          <a:ln w="9525">
            <a:noFill/>
            <a:miter lim="800000"/>
            <a:headEnd/>
            <a:tailEnd/>
          </a:ln>
        </p:spPr>
        <p:txBody>
          <a:bodyPr wrap="none">
            <a:spAutoFit/>
          </a:bodyPr>
          <a:lstStyle/>
          <a:p>
            <a:r>
              <a:rPr lang="cs-CZ" sz="1600" b="1"/>
              <a:t>I</a:t>
            </a:r>
            <a:r>
              <a:rPr lang="cs-CZ" sz="1600" b="1" baseline="-25000"/>
              <a:t>d</a:t>
            </a:r>
          </a:p>
        </p:txBody>
      </p:sp>
      <p:sp>
        <p:nvSpPr>
          <p:cNvPr id="6188" name="Text Box 53"/>
          <p:cNvSpPr txBox="1">
            <a:spLocks noChangeArrowheads="1"/>
          </p:cNvSpPr>
          <p:nvPr/>
        </p:nvSpPr>
        <p:spPr bwMode="auto">
          <a:xfrm>
            <a:off x="4786313" y="3714750"/>
            <a:ext cx="3332162" cy="1384300"/>
          </a:xfrm>
          <a:prstGeom prst="rect">
            <a:avLst/>
          </a:prstGeom>
          <a:solidFill>
            <a:srgbClr val="FDFCCD"/>
          </a:solidFill>
          <a:ln w="9525">
            <a:noFill/>
            <a:miter lim="800000"/>
            <a:headEnd/>
            <a:tailEnd/>
          </a:ln>
        </p:spPr>
        <p:txBody>
          <a:bodyPr>
            <a:spAutoFit/>
          </a:bodyPr>
          <a:lstStyle/>
          <a:p>
            <a:r>
              <a:rPr lang="cs-CZ" sz="1400"/>
              <a:t>Ploška s rozměry </a:t>
            </a:r>
            <a:r>
              <a:rPr lang="cs-CZ" sz="1400" b="1"/>
              <a:t>i</a:t>
            </a:r>
            <a:r>
              <a:rPr lang="cs-CZ" sz="1400" b="1">
                <a:latin typeface="Symbol" pitchFamily="18" charset="2"/>
              </a:rPr>
              <a:t>D</a:t>
            </a:r>
            <a:r>
              <a:rPr lang="cs-CZ" sz="1400" b="1"/>
              <a:t>t</a:t>
            </a:r>
            <a:r>
              <a:rPr lang="cs-CZ" sz="1400"/>
              <a:t> vyjadřuje náboj, který prošel obvodem za dobu</a:t>
            </a:r>
            <a:r>
              <a:rPr lang="cs-CZ" sz="1400" b="1"/>
              <a:t> </a:t>
            </a:r>
            <a:r>
              <a:rPr lang="cs-CZ" sz="1400" b="1">
                <a:latin typeface="Symbol" pitchFamily="18" charset="2"/>
              </a:rPr>
              <a:t>D</a:t>
            </a:r>
            <a:r>
              <a:rPr lang="cs-CZ" sz="1400" b="1"/>
              <a:t>t. </a:t>
            </a:r>
            <a:r>
              <a:rPr lang="cs-CZ" sz="1400"/>
              <a:t>Obsah plochy ohraničené oběma půlvlnami a časovou osou odpovídá náboji, který prošel obvodem za dobu </a:t>
            </a:r>
            <a:r>
              <a:rPr lang="cs-CZ" sz="1400" b="1"/>
              <a:t>T</a:t>
            </a:r>
            <a:r>
              <a:rPr lang="cs-CZ" sz="1400"/>
              <a:t>.</a:t>
            </a:r>
            <a:endParaRPr lang="cs-CZ" sz="1400" b="1"/>
          </a:p>
        </p:txBody>
      </p:sp>
      <p:sp>
        <p:nvSpPr>
          <p:cNvPr id="6189" name="Line 54"/>
          <p:cNvSpPr>
            <a:spLocks noChangeShapeType="1"/>
          </p:cNvSpPr>
          <p:nvPr/>
        </p:nvSpPr>
        <p:spPr bwMode="auto">
          <a:xfrm>
            <a:off x="1898650" y="2530475"/>
            <a:ext cx="87313" cy="106363"/>
          </a:xfrm>
          <a:prstGeom prst="line">
            <a:avLst/>
          </a:prstGeom>
          <a:noFill/>
          <a:ln w="9525">
            <a:solidFill>
              <a:schemeClr val="tx1"/>
            </a:solidFill>
            <a:round/>
            <a:headEnd/>
            <a:tailEnd/>
          </a:ln>
        </p:spPr>
        <p:txBody>
          <a:bodyPr/>
          <a:lstStyle/>
          <a:p>
            <a:endParaRPr lang="cs-CZ"/>
          </a:p>
        </p:txBody>
      </p:sp>
      <p:sp>
        <p:nvSpPr>
          <p:cNvPr id="6190" name="Line 55"/>
          <p:cNvSpPr>
            <a:spLocks noChangeShapeType="1"/>
          </p:cNvSpPr>
          <p:nvPr/>
        </p:nvSpPr>
        <p:spPr bwMode="auto">
          <a:xfrm>
            <a:off x="1704975" y="2628900"/>
            <a:ext cx="168275" cy="241300"/>
          </a:xfrm>
          <a:prstGeom prst="line">
            <a:avLst/>
          </a:prstGeom>
          <a:noFill/>
          <a:ln w="9525">
            <a:solidFill>
              <a:schemeClr val="tx1"/>
            </a:solidFill>
            <a:round/>
            <a:headEnd/>
            <a:tailEnd/>
          </a:ln>
        </p:spPr>
        <p:txBody>
          <a:bodyPr/>
          <a:lstStyle/>
          <a:p>
            <a:endParaRPr lang="cs-CZ"/>
          </a:p>
        </p:txBody>
      </p:sp>
      <p:sp>
        <p:nvSpPr>
          <p:cNvPr id="6191" name="Line 56"/>
          <p:cNvSpPr>
            <a:spLocks noChangeShapeType="1"/>
          </p:cNvSpPr>
          <p:nvPr/>
        </p:nvSpPr>
        <p:spPr bwMode="auto">
          <a:xfrm>
            <a:off x="1711325" y="2955925"/>
            <a:ext cx="71438" cy="144463"/>
          </a:xfrm>
          <a:prstGeom prst="line">
            <a:avLst/>
          </a:prstGeom>
          <a:noFill/>
          <a:ln w="9525">
            <a:solidFill>
              <a:schemeClr val="tx1"/>
            </a:solidFill>
            <a:round/>
            <a:headEnd/>
            <a:tailEnd/>
          </a:ln>
        </p:spPr>
        <p:txBody>
          <a:bodyPr/>
          <a:lstStyle/>
          <a:p>
            <a:endParaRPr lang="cs-CZ"/>
          </a:p>
        </p:txBody>
      </p:sp>
      <p:sp>
        <p:nvSpPr>
          <p:cNvPr id="6192" name="Line 57"/>
          <p:cNvSpPr>
            <a:spLocks noChangeShapeType="1"/>
          </p:cNvSpPr>
          <p:nvPr/>
        </p:nvSpPr>
        <p:spPr bwMode="auto">
          <a:xfrm>
            <a:off x="2293938" y="2152650"/>
            <a:ext cx="142875" cy="71438"/>
          </a:xfrm>
          <a:prstGeom prst="line">
            <a:avLst/>
          </a:prstGeom>
          <a:noFill/>
          <a:ln w="9525">
            <a:solidFill>
              <a:schemeClr val="tx1"/>
            </a:solidFill>
            <a:round/>
            <a:headEnd/>
            <a:tailEnd/>
          </a:ln>
        </p:spPr>
        <p:txBody>
          <a:bodyPr/>
          <a:lstStyle/>
          <a:p>
            <a:endParaRPr lang="cs-CZ"/>
          </a:p>
        </p:txBody>
      </p:sp>
      <p:sp>
        <p:nvSpPr>
          <p:cNvPr id="6193" name="Line 58"/>
          <p:cNvSpPr>
            <a:spLocks noChangeShapeType="1"/>
          </p:cNvSpPr>
          <p:nvPr/>
        </p:nvSpPr>
        <p:spPr bwMode="auto">
          <a:xfrm>
            <a:off x="2227263" y="2217738"/>
            <a:ext cx="190500" cy="90487"/>
          </a:xfrm>
          <a:prstGeom prst="line">
            <a:avLst/>
          </a:prstGeom>
          <a:noFill/>
          <a:ln w="9525">
            <a:solidFill>
              <a:schemeClr val="tx1"/>
            </a:solidFill>
            <a:round/>
            <a:headEnd/>
            <a:tailEnd/>
          </a:ln>
        </p:spPr>
        <p:txBody>
          <a:bodyPr/>
          <a:lstStyle/>
          <a:p>
            <a:endParaRPr lang="cs-CZ"/>
          </a:p>
        </p:txBody>
      </p:sp>
      <p:sp>
        <p:nvSpPr>
          <p:cNvPr id="6194" name="Line 59"/>
          <p:cNvSpPr>
            <a:spLocks noChangeShapeType="1"/>
          </p:cNvSpPr>
          <p:nvPr/>
        </p:nvSpPr>
        <p:spPr bwMode="auto">
          <a:xfrm>
            <a:off x="2162175" y="2289175"/>
            <a:ext cx="255588" cy="138113"/>
          </a:xfrm>
          <a:prstGeom prst="line">
            <a:avLst/>
          </a:prstGeom>
          <a:noFill/>
          <a:ln w="9525">
            <a:solidFill>
              <a:schemeClr val="tx1"/>
            </a:solidFill>
            <a:round/>
            <a:headEnd/>
            <a:tailEnd/>
          </a:ln>
        </p:spPr>
        <p:txBody>
          <a:bodyPr/>
          <a:lstStyle/>
          <a:p>
            <a:endParaRPr lang="cs-CZ"/>
          </a:p>
        </p:txBody>
      </p:sp>
      <p:sp>
        <p:nvSpPr>
          <p:cNvPr id="6195" name="Line 60"/>
          <p:cNvSpPr>
            <a:spLocks noChangeShapeType="1"/>
          </p:cNvSpPr>
          <p:nvPr/>
        </p:nvSpPr>
        <p:spPr bwMode="auto">
          <a:xfrm>
            <a:off x="2071688" y="2452688"/>
            <a:ext cx="144462" cy="71437"/>
          </a:xfrm>
          <a:prstGeom prst="line">
            <a:avLst/>
          </a:prstGeom>
          <a:noFill/>
          <a:ln w="9525">
            <a:solidFill>
              <a:schemeClr val="tx1"/>
            </a:solidFill>
            <a:round/>
            <a:headEnd/>
            <a:tailEnd/>
          </a:ln>
        </p:spPr>
        <p:txBody>
          <a:bodyPr/>
          <a:lstStyle/>
          <a:p>
            <a:endParaRPr lang="cs-CZ"/>
          </a:p>
        </p:txBody>
      </p:sp>
      <p:sp>
        <p:nvSpPr>
          <p:cNvPr id="6196" name="Line 61"/>
          <p:cNvSpPr>
            <a:spLocks noChangeShapeType="1"/>
          </p:cNvSpPr>
          <p:nvPr/>
        </p:nvSpPr>
        <p:spPr bwMode="auto">
          <a:xfrm>
            <a:off x="2143125" y="2381250"/>
            <a:ext cx="287338" cy="142875"/>
          </a:xfrm>
          <a:prstGeom prst="line">
            <a:avLst/>
          </a:prstGeom>
          <a:noFill/>
          <a:ln w="9525">
            <a:solidFill>
              <a:schemeClr val="tx1"/>
            </a:solidFill>
            <a:round/>
            <a:headEnd/>
            <a:tailEnd/>
          </a:ln>
        </p:spPr>
        <p:txBody>
          <a:bodyPr/>
          <a:lstStyle/>
          <a:p>
            <a:endParaRPr lang="cs-CZ"/>
          </a:p>
        </p:txBody>
      </p:sp>
      <p:sp>
        <p:nvSpPr>
          <p:cNvPr id="6197" name="Line 62"/>
          <p:cNvSpPr>
            <a:spLocks noChangeShapeType="1"/>
          </p:cNvSpPr>
          <p:nvPr/>
        </p:nvSpPr>
        <p:spPr bwMode="auto">
          <a:xfrm>
            <a:off x="1763713" y="2524125"/>
            <a:ext cx="163512" cy="215900"/>
          </a:xfrm>
          <a:prstGeom prst="line">
            <a:avLst/>
          </a:prstGeom>
          <a:noFill/>
          <a:ln w="9525">
            <a:solidFill>
              <a:schemeClr val="tx1"/>
            </a:solidFill>
            <a:round/>
            <a:headEnd/>
            <a:tailEnd/>
          </a:ln>
        </p:spPr>
        <p:txBody>
          <a:bodyPr/>
          <a:lstStyle/>
          <a:p>
            <a:endParaRPr lang="cs-CZ"/>
          </a:p>
        </p:txBody>
      </p:sp>
      <p:sp>
        <p:nvSpPr>
          <p:cNvPr id="6198" name="Line 63"/>
          <p:cNvSpPr>
            <a:spLocks noChangeShapeType="1"/>
          </p:cNvSpPr>
          <p:nvPr/>
        </p:nvSpPr>
        <p:spPr bwMode="auto">
          <a:xfrm>
            <a:off x="1711325" y="2787650"/>
            <a:ext cx="117475" cy="177800"/>
          </a:xfrm>
          <a:prstGeom prst="line">
            <a:avLst/>
          </a:prstGeom>
          <a:noFill/>
          <a:ln w="9525">
            <a:solidFill>
              <a:schemeClr val="tx1"/>
            </a:solidFill>
            <a:round/>
            <a:headEnd/>
            <a:tailEnd/>
          </a:ln>
        </p:spPr>
        <p:txBody>
          <a:bodyPr/>
          <a:lstStyle/>
          <a:p>
            <a:endParaRPr lang="cs-CZ"/>
          </a:p>
        </p:txBody>
      </p:sp>
      <p:sp>
        <p:nvSpPr>
          <p:cNvPr id="6199" name="AutoShape 64"/>
          <p:cNvSpPr>
            <a:spLocks noChangeArrowheads="1"/>
          </p:cNvSpPr>
          <p:nvPr/>
        </p:nvSpPr>
        <p:spPr bwMode="auto">
          <a:xfrm rot="10800000">
            <a:off x="1782763" y="2092325"/>
            <a:ext cx="433387" cy="433388"/>
          </a:xfrm>
          <a:custGeom>
            <a:avLst/>
            <a:gdLst>
              <a:gd name="T0" fmla="*/ 2147483647 w 21600"/>
              <a:gd name="T1" fmla="*/ 0 h 21600"/>
              <a:gd name="T2" fmla="*/ 1500229232 w 21600"/>
              <a:gd name="T3" fmla="*/ 1166878790 h 21600"/>
              <a:gd name="T4" fmla="*/ 0 w 21600"/>
              <a:gd name="T5" fmla="*/ 2147483647 h 21600"/>
              <a:gd name="T6" fmla="*/ 1500229232 w 21600"/>
              <a:gd name="T7" fmla="*/ 2147483647 h 21600"/>
              <a:gd name="T8" fmla="*/ 2147483647 w 21600"/>
              <a:gd name="T9" fmla="*/ 2147483647 h 21600"/>
              <a:gd name="T10" fmla="*/ 2147483647 w 21600"/>
              <a:gd name="T11" fmla="*/ 1166878790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rgbClr val="EFF34B"/>
          </a:solidFill>
          <a:ln w="9525">
            <a:noFill/>
            <a:miter lim="800000"/>
            <a:headEnd/>
            <a:tailEnd/>
          </a:ln>
        </p:spPr>
        <p:txBody>
          <a:bodyPr wrap="none" anchor="ctr"/>
          <a:lstStyle/>
          <a:p>
            <a:endParaRPr lang="cs-CZ"/>
          </a:p>
        </p:txBody>
      </p:sp>
      <p:sp>
        <p:nvSpPr>
          <p:cNvPr id="6200" name="AutoShape 65"/>
          <p:cNvSpPr>
            <a:spLocks noChangeArrowheads="1"/>
          </p:cNvSpPr>
          <p:nvPr/>
        </p:nvSpPr>
        <p:spPr bwMode="auto">
          <a:xfrm rot="10800000" flipH="1">
            <a:off x="2646363" y="2092325"/>
            <a:ext cx="433387" cy="433388"/>
          </a:xfrm>
          <a:custGeom>
            <a:avLst/>
            <a:gdLst>
              <a:gd name="T0" fmla="*/ 2147483647 w 21600"/>
              <a:gd name="T1" fmla="*/ 0 h 21600"/>
              <a:gd name="T2" fmla="*/ 1500229232 w 21600"/>
              <a:gd name="T3" fmla="*/ 1166878790 h 21600"/>
              <a:gd name="T4" fmla="*/ 0 w 21600"/>
              <a:gd name="T5" fmla="*/ 2147483647 h 21600"/>
              <a:gd name="T6" fmla="*/ 1500229232 w 21600"/>
              <a:gd name="T7" fmla="*/ 2147483647 h 21600"/>
              <a:gd name="T8" fmla="*/ 2147483647 w 21600"/>
              <a:gd name="T9" fmla="*/ 2147483647 h 21600"/>
              <a:gd name="T10" fmla="*/ 2147483647 w 21600"/>
              <a:gd name="T11" fmla="*/ 1166878790 h 21600"/>
              <a:gd name="T12" fmla="*/ 17694720 60000 65536"/>
              <a:gd name="T13" fmla="*/ 11796480 60000 65536"/>
              <a:gd name="T14" fmla="*/ 11796480 60000 65536"/>
              <a:gd name="T15" fmla="*/ 5898240 60000 65536"/>
              <a:gd name="T16" fmla="*/ 0 60000 65536"/>
              <a:gd name="T17" fmla="*/ 0 60000 65536"/>
              <a:gd name="T18" fmla="*/ 0 w 21600"/>
              <a:gd name="T19" fmla="*/ 14400 h 21600"/>
              <a:gd name="T20" fmla="*/ 18514 w 21600"/>
              <a:gd name="T21" fmla="*/ 21600 h 21600"/>
            </a:gdLst>
            <a:ahLst/>
            <a:cxnLst>
              <a:cxn ang="T12">
                <a:pos x="T0" y="T1"/>
              </a:cxn>
              <a:cxn ang="T13">
                <a:pos x="T2" y="T3"/>
              </a:cxn>
              <a:cxn ang="T14">
                <a:pos x="T4" y="T5"/>
              </a:cxn>
              <a:cxn ang="T15">
                <a:pos x="T6" y="T7"/>
              </a:cxn>
              <a:cxn ang="T16">
                <a:pos x="T8" y="T9"/>
              </a:cxn>
              <a:cxn ang="T17">
                <a:pos x="T10" y="T11"/>
              </a:cxn>
            </a:cxnLst>
            <a:rect l="T18" t="T19" r="T20" b="T21"/>
            <a:pathLst>
              <a:path w="21600" h="21600">
                <a:moveTo>
                  <a:pt x="15429" y="0"/>
                </a:moveTo>
                <a:lnTo>
                  <a:pt x="9257" y="7200"/>
                </a:lnTo>
                <a:lnTo>
                  <a:pt x="12343" y="7200"/>
                </a:lnTo>
                <a:lnTo>
                  <a:pt x="12343" y="14400"/>
                </a:lnTo>
                <a:lnTo>
                  <a:pt x="0" y="14400"/>
                </a:lnTo>
                <a:lnTo>
                  <a:pt x="0" y="21600"/>
                </a:lnTo>
                <a:lnTo>
                  <a:pt x="18514" y="21600"/>
                </a:lnTo>
                <a:lnTo>
                  <a:pt x="18514" y="7200"/>
                </a:lnTo>
                <a:lnTo>
                  <a:pt x="21600" y="7200"/>
                </a:lnTo>
                <a:close/>
              </a:path>
            </a:pathLst>
          </a:custGeom>
          <a:solidFill>
            <a:srgbClr val="EFF34B"/>
          </a:solidFill>
          <a:ln w="9525">
            <a:noFill/>
            <a:miter lim="800000"/>
            <a:headEnd/>
            <a:tailEnd/>
          </a:ln>
        </p:spPr>
        <p:txBody>
          <a:bodyPr wrap="none" anchor="ctr"/>
          <a:lstStyle/>
          <a:p>
            <a:endParaRPr lang="cs-CZ"/>
          </a:p>
        </p:txBody>
      </p:sp>
      <p:sp>
        <p:nvSpPr>
          <p:cNvPr id="6201" name="Text Box 66"/>
          <p:cNvSpPr txBox="1">
            <a:spLocks noChangeArrowheads="1"/>
          </p:cNvSpPr>
          <p:nvPr/>
        </p:nvSpPr>
        <p:spPr bwMode="auto">
          <a:xfrm>
            <a:off x="785813" y="5143500"/>
            <a:ext cx="7724775" cy="523875"/>
          </a:xfrm>
          <a:prstGeom prst="rect">
            <a:avLst/>
          </a:prstGeom>
          <a:noFill/>
          <a:ln w="9525">
            <a:noFill/>
            <a:miter lim="800000"/>
            <a:headEnd/>
            <a:tailEnd/>
          </a:ln>
        </p:spPr>
        <p:txBody>
          <a:bodyPr>
            <a:spAutoFit/>
          </a:bodyPr>
          <a:lstStyle/>
          <a:p>
            <a:r>
              <a:rPr lang="cs-CZ" sz="1400" dirty="0"/>
              <a:t>Převedeme-li tuto plochu na obdélník se stejnou plochou, bude jeho šířka I</a:t>
            </a:r>
            <a:r>
              <a:rPr lang="cs-CZ" sz="1400" baseline="-25000" dirty="0"/>
              <a:t>d</a:t>
            </a:r>
            <a:r>
              <a:rPr lang="cs-CZ" sz="1400" dirty="0"/>
              <a:t> odpovídat střední hodnotě usměrněného střídavého proudu. Lze dokázat, že:</a:t>
            </a:r>
          </a:p>
        </p:txBody>
      </p:sp>
      <p:sp>
        <p:nvSpPr>
          <p:cNvPr id="6202" name="Rectangle 67"/>
          <p:cNvSpPr>
            <a:spLocks noChangeArrowheads="1"/>
          </p:cNvSpPr>
          <p:nvPr/>
        </p:nvSpPr>
        <p:spPr bwMode="auto">
          <a:xfrm>
            <a:off x="3500438" y="5643563"/>
            <a:ext cx="1512887" cy="792162"/>
          </a:xfrm>
          <a:prstGeom prst="rect">
            <a:avLst/>
          </a:prstGeom>
          <a:solidFill>
            <a:srgbClr val="F5F5A9"/>
          </a:solidFill>
          <a:ln w="9525">
            <a:solidFill>
              <a:schemeClr val="tx1"/>
            </a:solidFill>
            <a:miter lim="800000"/>
            <a:headEnd/>
            <a:tailEnd/>
          </a:ln>
        </p:spPr>
        <p:txBody>
          <a:bodyPr wrap="none" anchor="ctr"/>
          <a:lstStyle/>
          <a:p>
            <a:endParaRPr lang="cs-CZ"/>
          </a:p>
        </p:txBody>
      </p:sp>
      <p:sp>
        <p:nvSpPr>
          <p:cNvPr id="6203" name="Text Box 68"/>
          <p:cNvSpPr txBox="1">
            <a:spLocks noChangeArrowheads="1"/>
          </p:cNvSpPr>
          <p:nvPr/>
        </p:nvSpPr>
        <p:spPr bwMode="auto">
          <a:xfrm>
            <a:off x="3616325" y="5900738"/>
            <a:ext cx="558800" cy="336550"/>
          </a:xfrm>
          <a:prstGeom prst="rect">
            <a:avLst/>
          </a:prstGeom>
          <a:noFill/>
          <a:ln w="9525">
            <a:noFill/>
            <a:miter lim="800000"/>
            <a:headEnd/>
            <a:tailEnd/>
          </a:ln>
        </p:spPr>
        <p:txBody>
          <a:bodyPr wrap="none">
            <a:spAutoFit/>
          </a:bodyPr>
          <a:lstStyle/>
          <a:p>
            <a:r>
              <a:rPr lang="cs-CZ" sz="1600" b="1"/>
              <a:t>I</a:t>
            </a:r>
            <a:r>
              <a:rPr lang="cs-CZ" sz="1600" b="1" baseline="-25000"/>
              <a:t>d</a:t>
            </a:r>
            <a:r>
              <a:rPr lang="cs-CZ" sz="1600" b="1"/>
              <a:t>  =</a:t>
            </a:r>
          </a:p>
        </p:txBody>
      </p:sp>
      <p:sp>
        <p:nvSpPr>
          <p:cNvPr id="6204" name="Text Box 69"/>
          <p:cNvSpPr txBox="1">
            <a:spLocks noChangeArrowheads="1"/>
          </p:cNvSpPr>
          <p:nvPr/>
        </p:nvSpPr>
        <p:spPr bwMode="auto">
          <a:xfrm>
            <a:off x="4284663" y="5711825"/>
            <a:ext cx="671512" cy="336550"/>
          </a:xfrm>
          <a:prstGeom prst="rect">
            <a:avLst/>
          </a:prstGeom>
          <a:noFill/>
          <a:ln w="9525">
            <a:noFill/>
            <a:miter lim="800000"/>
            <a:headEnd/>
            <a:tailEnd/>
          </a:ln>
        </p:spPr>
        <p:txBody>
          <a:bodyPr wrap="none">
            <a:spAutoFit/>
          </a:bodyPr>
          <a:lstStyle/>
          <a:p>
            <a:r>
              <a:rPr lang="cs-CZ" sz="1600" b="1"/>
              <a:t>2 I</a:t>
            </a:r>
            <a:r>
              <a:rPr lang="cs-CZ" sz="1600" b="1" baseline="-25000"/>
              <a:t>max</a:t>
            </a:r>
            <a:endParaRPr lang="cs-CZ" sz="1600" b="1"/>
          </a:p>
        </p:txBody>
      </p:sp>
      <p:sp>
        <p:nvSpPr>
          <p:cNvPr id="6205" name="Text Box 70"/>
          <p:cNvSpPr txBox="1">
            <a:spLocks noChangeArrowheads="1"/>
          </p:cNvSpPr>
          <p:nvPr/>
        </p:nvSpPr>
        <p:spPr bwMode="auto">
          <a:xfrm>
            <a:off x="4357688" y="6072188"/>
            <a:ext cx="295275" cy="336550"/>
          </a:xfrm>
          <a:prstGeom prst="rect">
            <a:avLst/>
          </a:prstGeom>
          <a:noFill/>
          <a:ln w="9525">
            <a:noFill/>
            <a:miter lim="800000"/>
            <a:headEnd/>
            <a:tailEnd/>
          </a:ln>
        </p:spPr>
        <p:txBody>
          <a:bodyPr wrap="none">
            <a:spAutoFit/>
          </a:bodyPr>
          <a:lstStyle/>
          <a:p>
            <a:r>
              <a:rPr lang="cs-CZ" sz="1600" b="1">
                <a:latin typeface="Symbol" pitchFamily="18" charset="2"/>
              </a:rPr>
              <a:t>p</a:t>
            </a:r>
          </a:p>
        </p:txBody>
      </p:sp>
      <p:sp>
        <p:nvSpPr>
          <p:cNvPr id="6206" name="Line 71"/>
          <p:cNvSpPr>
            <a:spLocks noChangeShapeType="1"/>
          </p:cNvSpPr>
          <p:nvPr/>
        </p:nvSpPr>
        <p:spPr bwMode="auto">
          <a:xfrm>
            <a:off x="4213225" y="6072188"/>
            <a:ext cx="576263" cy="0"/>
          </a:xfrm>
          <a:prstGeom prst="line">
            <a:avLst/>
          </a:prstGeom>
          <a:noFill/>
          <a:ln w="9525">
            <a:solidFill>
              <a:schemeClr val="tx1"/>
            </a:solidFill>
            <a:round/>
            <a:headEnd/>
            <a:tailEnd/>
          </a:ln>
        </p:spPr>
        <p:txBody>
          <a:bodyPr/>
          <a:lstStyle/>
          <a:p>
            <a:endParaRPr lang="cs-CZ"/>
          </a:p>
        </p:txBody>
      </p:sp>
      <p:sp>
        <p:nvSpPr>
          <p:cNvPr id="6207" name="Text Box 72"/>
          <p:cNvSpPr txBox="1">
            <a:spLocks noChangeArrowheads="1"/>
          </p:cNvSpPr>
          <p:nvPr/>
        </p:nvSpPr>
        <p:spPr bwMode="auto">
          <a:xfrm>
            <a:off x="5000625" y="5857875"/>
            <a:ext cx="1193800" cy="336550"/>
          </a:xfrm>
          <a:prstGeom prst="rect">
            <a:avLst/>
          </a:prstGeom>
          <a:noFill/>
          <a:ln w="9525">
            <a:noFill/>
            <a:miter lim="800000"/>
            <a:headEnd/>
            <a:tailEnd/>
          </a:ln>
        </p:spPr>
        <p:txBody>
          <a:bodyPr wrap="none">
            <a:spAutoFit/>
          </a:bodyPr>
          <a:lstStyle/>
          <a:p>
            <a:r>
              <a:rPr lang="cs-CZ" sz="1600" b="1"/>
              <a:t>= 0,637 I</a:t>
            </a:r>
            <a:r>
              <a:rPr lang="cs-CZ" sz="1600" b="1" baseline="-25000"/>
              <a:t>max</a:t>
            </a:r>
          </a:p>
        </p:txBody>
      </p:sp>
      <p:sp>
        <p:nvSpPr>
          <p:cNvPr id="6208" name="Text Box 73"/>
          <p:cNvSpPr txBox="1">
            <a:spLocks noChangeArrowheads="1"/>
          </p:cNvSpPr>
          <p:nvPr/>
        </p:nvSpPr>
        <p:spPr bwMode="auto">
          <a:xfrm>
            <a:off x="376238" y="1292225"/>
            <a:ext cx="8299450" cy="584775"/>
          </a:xfrm>
          <a:prstGeom prst="rect">
            <a:avLst/>
          </a:prstGeom>
          <a:ln>
            <a:headEnd/>
            <a:tailEnd/>
          </a:ln>
        </p:spPr>
        <p:style>
          <a:lnRef idx="2">
            <a:schemeClr val="accent6"/>
          </a:lnRef>
          <a:fillRef idx="1">
            <a:schemeClr val="lt1"/>
          </a:fillRef>
          <a:effectRef idx="0">
            <a:schemeClr val="accent6"/>
          </a:effectRef>
          <a:fontRef idx="minor">
            <a:schemeClr val="dk1"/>
          </a:fontRef>
        </p:style>
        <p:txBody>
          <a:bodyPr>
            <a:spAutoFit/>
          </a:bodyPr>
          <a:lstStyle/>
          <a:p>
            <a:r>
              <a:rPr lang="cs-CZ" sz="1600" b="1" dirty="0"/>
              <a:t>Střední hodnota střídavého proudu se rovná myšlené hodnotě stejnosměrného proudu, která má stejné chemické účinky jako uvažovaný střídavý usměrněný proud.</a:t>
            </a:r>
          </a:p>
        </p:txBody>
      </p:sp>
      <p:sp>
        <p:nvSpPr>
          <p:cNvPr id="65" name="Obdélník 64"/>
          <p:cNvSpPr/>
          <p:nvPr/>
        </p:nvSpPr>
        <p:spPr>
          <a:xfrm>
            <a:off x="395536" y="3717032"/>
            <a:ext cx="8496944" cy="295232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Do pracovního listu napište, zda průběh usměrněného střídavého proudu odpovídá jednocestnému nebo dvoucestnému usměrnění.</a:t>
            </a:r>
          </a:p>
          <a:p>
            <a:pPr marL="342900" indent="-342900">
              <a:buFont typeface="+mj-lt"/>
              <a:buAutoNum type="arabicPeriod"/>
            </a:pPr>
            <a:r>
              <a:rPr lang="cs-CZ" dirty="0" smtClean="0"/>
              <a:t>Nakreslete blokové schéma usměrňovače, který umožňuje takovýto průběh usměrněného proudu.</a:t>
            </a:r>
          </a:p>
          <a:p>
            <a:pPr marL="342900" indent="-342900">
              <a:buFont typeface="+mj-lt"/>
              <a:buAutoNum type="arabicPeriod"/>
            </a:pPr>
            <a:r>
              <a:rPr lang="cs-CZ" dirty="0" smtClean="0"/>
              <a:t>Pod blokové schéma usměrňovače překreslete naukové schéma skutečného usměrňovače.</a:t>
            </a:r>
          </a:p>
          <a:p>
            <a:pPr marL="342900" indent="-342900">
              <a:buFont typeface="+mj-lt"/>
              <a:buAutoNum type="arabicPeriod"/>
            </a:pPr>
            <a:r>
              <a:rPr lang="cs-CZ" dirty="0" smtClean="0"/>
              <a:t>Napište vzorec pro střední hodnotu střídavého proudu tohoto usměrňovače.</a:t>
            </a:r>
          </a:p>
          <a:p>
            <a:pPr marL="342900" indent="-342900">
              <a:buFont typeface="+mj-lt"/>
              <a:buAutoNum type="arabicPeriod"/>
            </a:pPr>
            <a:r>
              <a:rPr lang="cs-CZ" dirty="0" smtClean="0"/>
              <a:t>Napište vzorec pro střední hodnotu střídavého proudu u jednocestného usměrňovače</a:t>
            </a:r>
            <a:endParaRPr lang="cs-CZ"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65"/>
                                        </p:tgtEl>
                                        <p:attrNameLst>
                                          <p:attrName>style.visibility</p:attrName>
                                        </p:attrNameLst>
                                      </p:cBhvr>
                                      <p:to>
                                        <p:strVal val="visible"/>
                                      </p:to>
                                    </p:set>
                                    <p:animEffect transition="in" filter="diamond(in)">
                                      <p:cBhvr>
                                        <p:cTn id="7" dur="2000"/>
                                        <p:tgtEl>
                                          <p:spTgt spid="6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4082"/>
          </a:xfrm>
        </p:spPr>
        <p:style>
          <a:lnRef idx="2">
            <a:schemeClr val="accent6"/>
          </a:lnRef>
          <a:fillRef idx="1">
            <a:schemeClr val="lt1"/>
          </a:fillRef>
          <a:effectRef idx="0">
            <a:schemeClr val="accent6"/>
          </a:effectRef>
          <a:fontRef idx="minor">
            <a:schemeClr val="dk1"/>
          </a:fontRef>
        </p:style>
        <p:txBody>
          <a:bodyPr>
            <a:noAutofit/>
          </a:bodyPr>
          <a:lstStyle/>
          <a:p>
            <a:r>
              <a:rPr lang="cs-CZ" sz="2800" dirty="0" smtClean="0"/>
              <a:t>Střední hodnota střídavého proudu 2</a:t>
            </a:r>
            <a:endParaRPr lang="cs-CZ" sz="2800" dirty="0"/>
          </a:p>
        </p:txBody>
      </p:sp>
      <p:sp>
        <p:nvSpPr>
          <p:cNvPr id="5" name="TextovéPole 4"/>
          <p:cNvSpPr txBox="1"/>
          <p:nvPr/>
        </p:nvSpPr>
        <p:spPr>
          <a:xfrm>
            <a:off x="467544" y="1340768"/>
            <a:ext cx="3869585" cy="646331"/>
          </a:xfrm>
          <a:prstGeom prst="rect">
            <a:avLst/>
          </a:prstGeom>
          <a:noFill/>
        </p:spPr>
        <p:txBody>
          <a:bodyPr wrap="none" rtlCol="0">
            <a:spAutoFit/>
          </a:bodyPr>
          <a:lstStyle/>
          <a:p>
            <a:r>
              <a:rPr lang="cs-CZ" dirty="0" smtClean="0"/>
              <a:t>Video – </a:t>
            </a:r>
            <a:r>
              <a:rPr lang="cs-CZ" dirty="0" smtClean="0">
                <a:hlinkClick r:id="rId2"/>
              </a:rPr>
              <a:t>http://youtu.be/yQ9bu8-8WuY</a:t>
            </a:r>
            <a:endParaRPr lang="cs-CZ" dirty="0" smtClean="0"/>
          </a:p>
          <a:p>
            <a:endParaRPr lang="cs-CZ" dirty="0"/>
          </a:p>
        </p:txBody>
      </p:sp>
      <p:sp>
        <p:nvSpPr>
          <p:cNvPr id="6" name="Obdélník 5"/>
          <p:cNvSpPr/>
          <p:nvPr/>
        </p:nvSpPr>
        <p:spPr>
          <a:xfrm>
            <a:off x="467544" y="2564904"/>
            <a:ext cx="8208912" cy="331236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342900" indent="-342900">
              <a:buFont typeface="+mj-lt"/>
              <a:buAutoNum type="arabicPeriod"/>
            </a:pPr>
            <a:r>
              <a:rPr lang="cs-CZ" dirty="0" smtClean="0"/>
              <a:t>Pokuste se do pracovního listu odpovědět na otázku ve videu.</a:t>
            </a:r>
          </a:p>
          <a:p>
            <a:pPr marL="342900" indent="-342900">
              <a:buFont typeface="+mj-lt"/>
              <a:buAutoNum type="arabicPeriod"/>
            </a:pPr>
            <a:r>
              <a:rPr lang="cs-CZ" dirty="0" smtClean="0"/>
              <a:t>Ve videu je vidět, že analogový školní měřící přístroj i napěťová sonda u PC ukazovaly indukované napětí. Byl by průběh střídavého proudu shodný v případě odporové zátěže?</a:t>
            </a:r>
          </a:p>
          <a:p>
            <a:pPr marL="342900" indent="-342900">
              <a:buFont typeface="+mj-lt"/>
              <a:buAutoNum type="arabicPeriod"/>
            </a:pPr>
            <a:r>
              <a:rPr lang="cs-CZ" dirty="0" smtClean="0"/>
              <a:t>U dynam se magnet nebo elektromagnet otáčí. Jakou konstrukční úpravou lze docílit harmonického průběhu indukovaného napětí?</a:t>
            </a:r>
          </a:p>
          <a:p>
            <a:pPr marL="342900" indent="-342900">
              <a:buFont typeface="+mj-lt"/>
              <a:buAutoNum type="arabicPeriod"/>
            </a:pPr>
            <a:r>
              <a:rPr lang="cs-CZ" dirty="0" smtClean="0"/>
              <a:t>Protože se zabýváme střední hodnotou střídavého proudu, popište úpravu pokusu ve videu do takové podoby, aby připojený měřící přístroj ukazoval střední hodnotu </a:t>
            </a:r>
            <a:r>
              <a:rPr lang="cs-CZ" b="1" dirty="0" smtClean="0"/>
              <a:t>střídavého průběhu proudu</a:t>
            </a:r>
            <a:r>
              <a:rPr lang="cs-CZ" dirty="0" smtClean="0"/>
              <a:t>.  (</a:t>
            </a:r>
            <a:r>
              <a:rPr lang="cs-CZ" i="1" dirty="0" smtClean="0"/>
              <a:t>pozor, musíme uvažovat </a:t>
            </a:r>
            <a:r>
              <a:rPr lang="cs-CZ" i="1" dirty="0" smtClean="0"/>
              <a:t>odporovou zátěž, můžete navrhnout elektrický obvod</a:t>
            </a:r>
            <a:r>
              <a:rPr lang="cs-CZ" dirty="0" smtClean="0"/>
              <a:t>).</a:t>
            </a:r>
            <a:endParaRPr lang="cs-CZ" dirty="0" smtClean="0"/>
          </a:p>
        </p:txBody>
      </p:sp>
      <p:sp>
        <p:nvSpPr>
          <p:cNvPr id="7" name="Šipka doleva 6"/>
          <p:cNvSpPr/>
          <p:nvPr/>
        </p:nvSpPr>
        <p:spPr>
          <a:xfrm>
            <a:off x="4139952" y="836712"/>
            <a:ext cx="4536504" cy="1584176"/>
          </a:xfrm>
          <a:prstGeom prst="leftArrow">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cs-CZ" sz="2000" b="1" dirty="0" smtClean="0"/>
              <a:t>Spusťte video</a:t>
            </a:r>
          </a:p>
          <a:p>
            <a:pPr algn="ctr"/>
            <a:r>
              <a:rPr lang="cs-CZ" sz="1400" b="1" dirty="0" smtClean="0"/>
              <a:t>Pak klepnutím levého tlačítka myši vyvoláte otázky</a:t>
            </a:r>
            <a:endParaRPr lang="cs-CZ" sz="1400" b="1"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ntr" presetSubtype="16"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diamond(in)">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2074"/>
          </a:xfrm>
        </p:spPr>
        <p:style>
          <a:lnRef idx="2">
            <a:schemeClr val="accent6"/>
          </a:lnRef>
          <a:fillRef idx="1">
            <a:schemeClr val="lt1"/>
          </a:fillRef>
          <a:effectRef idx="0">
            <a:schemeClr val="accent6"/>
          </a:effectRef>
          <a:fontRef idx="minor">
            <a:schemeClr val="dk1"/>
          </a:fontRef>
        </p:style>
        <p:txBody>
          <a:bodyPr>
            <a:noAutofit/>
          </a:bodyPr>
          <a:lstStyle/>
          <a:p>
            <a:r>
              <a:rPr lang="cs-CZ" sz="2800" dirty="0" smtClean="0"/>
              <a:t>Pracovní list 1</a:t>
            </a:r>
            <a:endParaRPr lang="cs-CZ" sz="2800" dirty="0"/>
          </a:p>
        </p:txBody>
      </p:sp>
      <p:sp>
        <p:nvSpPr>
          <p:cNvPr id="3" name="Obdélník 2"/>
          <p:cNvSpPr/>
          <p:nvPr/>
        </p:nvSpPr>
        <p:spPr>
          <a:xfrm>
            <a:off x="539552" y="1052736"/>
            <a:ext cx="8136904" cy="3970318"/>
          </a:xfrm>
          <a:prstGeom prst="rect">
            <a:avLst/>
          </a:prstGeom>
        </p:spPr>
        <p:txBody>
          <a:bodyPr wrap="square">
            <a:spAutoFit/>
          </a:bodyPr>
          <a:lstStyle/>
          <a:p>
            <a:pPr marL="342900" indent="-342900">
              <a:buFont typeface="+mj-lt"/>
              <a:buAutoNum type="arabicPeriod"/>
            </a:pPr>
            <a:r>
              <a:rPr lang="cs-CZ" dirty="0" smtClean="0"/>
              <a:t>Do pracovního listu napište, zda průběh usměrněného střídavého proudu odpovídá jednocestnému nebo dvoucestnému usměrnění</a:t>
            </a:r>
            <a:r>
              <a:rPr lang="cs-CZ" dirty="0" smtClean="0"/>
              <a:t>.</a:t>
            </a:r>
          </a:p>
          <a:p>
            <a:pPr marL="342900" indent="-342900"/>
            <a:endParaRPr lang="cs-CZ" dirty="0" smtClean="0"/>
          </a:p>
          <a:p>
            <a:pPr marL="342900" indent="-342900"/>
            <a:endParaRPr lang="cs-CZ" dirty="0" smtClean="0"/>
          </a:p>
          <a:p>
            <a:pPr marL="342900" indent="-342900">
              <a:buFont typeface="+mj-lt"/>
              <a:buAutoNum type="arabicPeriod" startAt="2"/>
            </a:pPr>
            <a:endParaRPr lang="cs-CZ" dirty="0" smtClean="0"/>
          </a:p>
          <a:p>
            <a:pPr marL="342900" indent="-342900">
              <a:buFont typeface="+mj-lt"/>
              <a:buAutoNum type="arabicPeriod" startAt="2"/>
            </a:pPr>
            <a:r>
              <a:rPr lang="cs-CZ" dirty="0" smtClean="0"/>
              <a:t>Nakreslete </a:t>
            </a:r>
            <a:r>
              <a:rPr lang="cs-CZ" dirty="0" smtClean="0"/>
              <a:t>blokové schéma usměrňovače, který umožňuje takovýto průběh usměrněného proudu</a:t>
            </a:r>
            <a:r>
              <a:rPr lang="cs-CZ" dirty="0" smtClean="0"/>
              <a:t>.</a:t>
            </a:r>
          </a:p>
          <a:p>
            <a:pPr marL="342900" indent="-342900"/>
            <a:endParaRPr lang="cs-CZ" dirty="0" smtClean="0"/>
          </a:p>
          <a:p>
            <a:pPr marL="342900" indent="-342900"/>
            <a:r>
              <a:rPr lang="cs-CZ" dirty="0" smtClean="0"/>
              <a:t> </a:t>
            </a:r>
            <a:r>
              <a:rPr lang="cs-CZ" dirty="0" smtClean="0"/>
              <a:t>  Schéma</a:t>
            </a:r>
            <a:r>
              <a:rPr lang="cs-CZ" dirty="0" smtClean="0"/>
              <a:t>:</a:t>
            </a:r>
          </a:p>
          <a:p>
            <a:pPr marL="342900" indent="-342900">
              <a:buFont typeface="+mj-lt"/>
              <a:buAutoNum type="arabicPeriod" startAt="2"/>
            </a:pPr>
            <a:endParaRPr lang="cs-CZ" dirty="0" smtClean="0"/>
          </a:p>
          <a:p>
            <a:pPr marL="342900" indent="-342900"/>
            <a:endParaRPr lang="cs-CZ" dirty="0" smtClean="0"/>
          </a:p>
          <a:p>
            <a:pPr marL="342900" indent="-342900">
              <a:buFont typeface="+mj-lt"/>
              <a:buAutoNum type="arabicPeriod" startAt="2"/>
            </a:pPr>
            <a:endParaRPr lang="cs-CZ" dirty="0" smtClean="0"/>
          </a:p>
          <a:p>
            <a:pPr marL="342900" indent="-342900">
              <a:buFont typeface="+mj-lt"/>
              <a:buAutoNum type="arabicPeriod" startAt="2"/>
            </a:pPr>
            <a:endParaRPr lang="cs-CZ" dirty="0" smtClean="0"/>
          </a:p>
          <a:p>
            <a:pPr marL="342900" indent="-342900"/>
            <a:endParaRPr lang="cs-CZ" dirty="0" smtClean="0"/>
          </a:p>
        </p:txBody>
      </p:sp>
      <p:sp>
        <p:nvSpPr>
          <p:cNvPr id="4" name="Obdélník 3"/>
          <p:cNvSpPr/>
          <p:nvPr/>
        </p:nvSpPr>
        <p:spPr>
          <a:xfrm>
            <a:off x="539552" y="1700808"/>
            <a:ext cx="8136904" cy="504056"/>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cs-CZ" dirty="0" smtClean="0">
                <a:solidFill>
                  <a:schemeClr val="tx1"/>
                </a:solidFill>
              </a:rPr>
              <a:t>Odpověď:</a:t>
            </a:r>
            <a:endParaRPr lang="cs-CZ" dirty="0">
              <a:solidFill>
                <a:schemeClr val="tx1"/>
              </a:solidFill>
            </a:endParaRPr>
          </a:p>
        </p:txBody>
      </p:sp>
      <p:sp>
        <p:nvSpPr>
          <p:cNvPr id="5" name="Obdélník 4"/>
          <p:cNvSpPr/>
          <p:nvPr/>
        </p:nvSpPr>
        <p:spPr>
          <a:xfrm>
            <a:off x="539552" y="3140968"/>
            <a:ext cx="8136904" cy="3240360"/>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a:solidFill>
                <a:schemeClr val="tx1"/>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490066"/>
          </a:xfrm>
        </p:spPr>
        <p:style>
          <a:lnRef idx="2">
            <a:schemeClr val="accent6"/>
          </a:lnRef>
          <a:fillRef idx="1">
            <a:schemeClr val="lt1"/>
          </a:fillRef>
          <a:effectRef idx="0">
            <a:schemeClr val="accent6"/>
          </a:effectRef>
          <a:fontRef idx="minor">
            <a:schemeClr val="dk1"/>
          </a:fontRef>
        </p:style>
        <p:txBody>
          <a:bodyPr>
            <a:noAutofit/>
          </a:bodyPr>
          <a:lstStyle/>
          <a:p>
            <a:r>
              <a:rPr lang="cs-CZ" sz="2800" dirty="0" smtClean="0"/>
              <a:t>Pracovní list 2</a:t>
            </a:r>
            <a:endParaRPr lang="cs-CZ" sz="2800" dirty="0"/>
          </a:p>
        </p:txBody>
      </p:sp>
      <p:sp>
        <p:nvSpPr>
          <p:cNvPr id="3" name="Obdélník 2"/>
          <p:cNvSpPr/>
          <p:nvPr/>
        </p:nvSpPr>
        <p:spPr>
          <a:xfrm>
            <a:off x="395536" y="908721"/>
            <a:ext cx="8280920" cy="3139321"/>
          </a:xfrm>
          <a:prstGeom prst="rect">
            <a:avLst/>
          </a:prstGeom>
        </p:spPr>
        <p:txBody>
          <a:bodyPr wrap="square">
            <a:spAutoFit/>
          </a:bodyPr>
          <a:lstStyle/>
          <a:p>
            <a:pPr marL="342900" indent="-342900">
              <a:buFont typeface="+mj-lt"/>
              <a:buAutoNum type="arabicPeriod" startAt="3"/>
            </a:pPr>
            <a:r>
              <a:rPr lang="cs-CZ" dirty="0" smtClean="0"/>
              <a:t>Do vymezeného prostoru překreslete </a:t>
            </a:r>
            <a:r>
              <a:rPr lang="cs-CZ" dirty="0" smtClean="0"/>
              <a:t>naukové schéma skutečného usměrňovače</a:t>
            </a:r>
            <a:r>
              <a:rPr lang="cs-CZ" dirty="0" smtClean="0"/>
              <a:t>.</a:t>
            </a:r>
          </a:p>
          <a:p>
            <a:pPr marL="342900" indent="-342900"/>
            <a:endParaRPr lang="cs-CZ" dirty="0" smtClean="0"/>
          </a:p>
          <a:p>
            <a:pPr marL="342900" indent="-342900">
              <a:buFont typeface="+mj-lt"/>
              <a:buAutoNum type="arabicPeriod" startAt="3"/>
            </a:pPr>
            <a:endParaRPr lang="cs-CZ" dirty="0" smtClean="0"/>
          </a:p>
          <a:p>
            <a:pPr marL="342900" indent="-342900">
              <a:buFont typeface="+mj-lt"/>
              <a:buAutoNum type="arabicPeriod" startAt="3"/>
            </a:pPr>
            <a:endParaRPr lang="cs-CZ" dirty="0" smtClean="0"/>
          </a:p>
          <a:p>
            <a:pPr marL="342900" indent="-342900">
              <a:buFont typeface="+mj-lt"/>
              <a:buAutoNum type="arabicPeriod" startAt="3"/>
            </a:pPr>
            <a:endParaRPr lang="cs-CZ" dirty="0" smtClean="0"/>
          </a:p>
          <a:p>
            <a:pPr marL="342900" indent="-342900">
              <a:buFont typeface="+mj-lt"/>
              <a:buAutoNum type="arabicPeriod" startAt="3"/>
            </a:pPr>
            <a:endParaRPr lang="cs-CZ" dirty="0" smtClean="0"/>
          </a:p>
          <a:p>
            <a:pPr marL="342900" indent="-342900">
              <a:buFont typeface="+mj-lt"/>
              <a:buAutoNum type="arabicPeriod" startAt="3"/>
            </a:pPr>
            <a:endParaRPr lang="cs-CZ" dirty="0" smtClean="0"/>
          </a:p>
          <a:p>
            <a:pPr marL="342900" indent="-342900">
              <a:buFont typeface="+mj-lt"/>
              <a:buAutoNum type="arabicPeriod" startAt="3"/>
            </a:pPr>
            <a:endParaRPr lang="cs-CZ" dirty="0" smtClean="0"/>
          </a:p>
          <a:p>
            <a:pPr marL="342900" indent="-342900">
              <a:buFont typeface="+mj-lt"/>
              <a:buAutoNum type="arabicPeriod" startAt="3"/>
            </a:pPr>
            <a:endParaRPr lang="cs-CZ" dirty="0" smtClean="0"/>
          </a:p>
          <a:p>
            <a:pPr marL="342900" indent="-342900"/>
            <a:endParaRPr lang="cs-CZ" dirty="0" smtClean="0"/>
          </a:p>
          <a:p>
            <a:pPr marL="342900" indent="-342900">
              <a:buFont typeface="+mj-lt"/>
              <a:buAutoNum type="arabicPeriod" startAt="3"/>
            </a:pPr>
            <a:endParaRPr lang="cs-CZ" dirty="0" smtClean="0"/>
          </a:p>
        </p:txBody>
      </p:sp>
      <p:sp>
        <p:nvSpPr>
          <p:cNvPr id="4" name="Obdélník 3"/>
          <p:cNvSpPr/>
          <p:nvPr/>
        </p:nvSpPr>
        <p:spPr>
          <a:xfrm>
            <a:off x="539552" y="1412776"/>
            <a:ext cx="8136904" cy="2808312"/>
          </a:xfrm>
          <a:prstGeom prst="rect">
            <a:avLst/>
          </a:prstGeom>
          <a:no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cs-CZ" dirty="0">
              <a:solidFill>
                <a:schemeClr val="tx1"/>
              </a:solidFill>
            </a:endParaRPr>
          </a:p>
        </p:txBody>
      </p:sp>
      <p:sp>
        <p:nvSpPr>
          <p:cNvPr id="5" name="Obdélník 4"/>
          <p:cNvSpPr/>
          <p:nvPr/>
        </p:nvSpPr>
        <p:spPr>
          <a:xfrm>
            <a:off x="611560" y="5013176"/>
            <a:ext cx="3816424" cy="13681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
        <p:nvSpPr>
          <p:cNvPr id="6" name="Obdélník 5"/>
          <p:cNvSpPr/>
          <p:nvPr/>
        </p:nvSpPr>
        <p:spPr>
          <a:xfrm>
            <a:off x="539552" y="4365104"/>
            <a:ext cx="3888432" cy="523220"/>
          </a:xfrm>
          <a:prstGeom prst="rect">
            <a:avLst/>
          </a:prstGeom>
        </p:spPr>
        <p:txBody>
          <a:bodyPr wrap="square">
            <a:spAutoFit/>
          </a:bodyPr>
          <a:lstStyle/>
          <a:p>
            <a:pPr marL="342900" indent="-342900">
              <a:buFont typeface="+mj-lt"/>
              <a:buAutoNum type="arabicPeriod" startAt="4"/>
            </a:pPr>
            <a:r>
              <a:rPr lang="cs-CZ" sz="1400" dirty="0" smtClean="0"/>
              <a:t>Napište vzorec pro střední hodnotu střídavého proudu tohoto usměrňovače.</a:t>
            </a:r>
            <a:endParaRPr lang="cs-CZ" sz="1400" dirty="0" smtClean="0"/>
          </a:p>
        </p:txBody>
      </p:sp>
      <p:sp>
        <p:nvSpPr>
          <p:cNvPr id="7" name="Obdélník 6"/>
          <p:cNvSpPr/>
          <p:nvPr/>
        </p:nvSpPr>
        <p:spPr>
          <a:xfrm>
            <a:off x="4644008" y="4365104"/>
            <a:ext cx="4032448" cy="523220"/>
          </a:xfrm>
          <a:prstGeom prst="rect">
            <a:avLst/>
          </a:prstGeom>
        </p:spPr>
        <p:txBody>
          <a:bodyPr wrap="square">
            <a:spAutoFit/>
          </a:bodyPr>
          <a:lstStyle/>
          <a:p>
            <a:pPr marL="342900" indent="-342900">
              <a:buFont typeface="+mj-lt"/>
              <a:buAutoNum type="arabicPeriod" startAt="5"/>
            </a:pPr>
            <a:r>
              <a:rPr lang="cs-CZ" sz="1400" dirty="0" smtClean="0"/>
              <a:t>Napište vzorec pro střední hodnotu střídavého proudu u jednocestného usměrňovače</a:t>
            </a:r>
          </a:p>
        </p:txBody>
      </p:sp>
      <p:sp>
        <p:nvSpPr>
          <p:cNvPr id="8" name="Obdélník 7"/>
          <p:cNvSpPr/>
          <p:nvPr/>
        </p:nvSpPr>
        <p:spPr>
          <a:xfrm>
            <a:off x="4788024" y="5013176"/>
            <a:ext cx="3816424" cy="13681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cs-CZ"/>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562074"/>
          </a:xfrm>
        </p:spPr>
        <p:style>
          <a:lnRef idx="2">
            <a:schemeClr val="accent6"/>
          </a:lnRef>
          <a:fillRef idx="1">
            <a:schemeClr val="lt1"/>
          </a:fillRef>
          <a:effectRef idx="0">
            <a:schemeClr val="accent6"/>
          </a:effectRef>
          <a:fontRef idx="minor">
            <a:schemeClr val="dk1"/>
          </a:fontRef>
        </p:style>
        <p:txBody>
          <a:bodyPr>
            <a:normAutofit/>
          </a:bodyPr>
          <a:lstStyle/>
          <a:p>
            <a:r>
              <a:rPr lang="cs-CZ" sz="2800" dirty="0" smtClean="0"/>
              <a:t>Pracovní list 3</a:t>
            </a:r>
            <a:endParaRPr lang="cs-CZ" sz="2800" dirty="0"/>
          </a:p>
        </p:txBody>
      </p:sp>
      <p:sp>
        <p:nvSpPr>
          <p:cNvPr id="3" name="Obdélník 2"/>
          <p:cNvSpPr/>
          <p:nvPr/>
        </p:nvSpPr>
        <p:spPr>
          <a:xfrm>
            <a:off x="467544" y="980728"/>
            <a:ext cx="8208912" cy="92333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342900" indent="-342900">
              <a:buFont typeface="+mj-lt"/>
              <a:buAutoNum type="arabicPeriod" startAt="6"/>
            </a:pPr>
            <a:r>
              <a:rPr lang="cs-CZ" sz="1600" dirty="0" smtClean="0"/>
              <a:t>Pokuste se </a:t>
            </a:r>
            <a:r>
              <a:rPr lang="cs-CZ" sz="1600" dirty="0" smtClean="0"/>
              <a:t>odpovědět </a:t>
            </a:r>
            <a:r>
              <a:rPr lang="cs-CZ" sz="1600" dirty="0" smtClean="0"/>
              <a:t>na otázku ve </a:t>
            </a:r>
            <a:r>
              <a:rPr lang="cs-CZ" sz="1600" dirty="0" smtClean="0"/>
              <a:t>videu:</a:t>
            </a:r>
          </a:p>
          <a:p>
            <a:pPr marL="342900" indent="-342900">
              <a:buFont typeface="+mj-lt"/>
              <a:buAutoNum type="arabicPeriod" startAt="6"/>
            </a:pPr>
            <a:endParaRPr lang="cs-CZ" dirty="0" smtClean="0"/>
          </a:p>
          <a:p>
            <a:pPr marL="342900" indent="-342900"/>
            <a:endParaRPr lang="cs-CZ" dirty="0" smtClean="0"/>
          </a:p>
        </p:txBody>
      </p:sp>
      <p:sp>
        <p:nvSpPr>
          <p:cNvPr id="4" name="Obdélník 3"/>
          <p:cNvSpPr/>
          <p:nvPr/>
        </p:nvSpPr>
        <p:spPr>
          <a:xfrm>
            <a:off x="467544" y="1988840"/>
            <a:ext cx="8208912" cy="1200329"/>
          </a:xfrm>
          <a:prstGeom prst="rect">
            <a:avLst/>
          </a:prstGeom>
        </p:spPr>
        <p:txBody>
          <a:bodyPr wrap="square">
            <a:spAutoFit/>
          </a:bodyPr>
          <a:lstStyle/>
          <a:p>
            <a:pPr marL="342900" indent="-342900">
              <a:buFont typeface="+mj-lt"/>
              <a:buAutoNum type="arabicPeriod" startAt="7"/>
            </a:pPr>
            <a:r>
              <a:rPr lang="cs-CZ" sz="1600" dirty="0" smtClean="0"/>
              <a:t>Ve videu je vidět, že analogový školní měřící přístroj i napěťová sonda u PC ukazovaly indukované napětí. Byl by průběh střídavého proudu shodný v případě odporové zátěže</a:t>
            </a:r>
            <a:r>
              <a:rPr lang="cs-CZ" sz="1600" dirty="0" smtClean="0"/>
              <a:t>? Pokud ano, tak proč?</a:t>
            </a:r>
          </a:p>
          <a:p>
            <a:pPr marL="342900" indent="-342900">
              <a:lnSpc>
                <a:spcPct val="150000"/>
              </a:lnSpc>
            </a:pPr>
            <a:r>
              <a:rPr lang="cs-CZ" sz="1600" dirty="0" smtClean="0"/>
              <a:t>Odpověď: ………………………………………………………………………………………………………………………………………</a:t>
            </a:r>
            <a:endParaRPr lang="cs-CZ" sz="1600" dirty="0" smtClean="0"/>
          </a:p>
        </p:txBody>
      </p:sp>
      <p:sp>
        <p:nvSpPr>
          <p:cNvPr id="5" name="Obdélník 4"/>
          <p:cNvSpPr/>
          <p:nvPr/>
        </p:nvSpPr>
        <p:spPr>
          <a:xfrm>
            <a:off x="395536" y="3212976"/>
            <a:ext cx="8280920" cy="1569660"/>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342900" indent="-342900">
              <a:buFont typeface="+mj-lt"/>
              <a:buAutoNum type="arabicPeriod" startAt="8"/>
            </a:pPr>
            <a:r>
              <a:rPr lang="cs-CZ" sz="1600" dirty="0" smtClean="0"/>
              <a:t>U dynam se magnet nebo elektromagnet otáčí. Jakou konstrukční úpravou lze docílit harmonického průběhu indukovaného napětí</a:t>
            </a:r>
            <a:r>
              <a:rPr lang="cs-CZ" sz="1600" dirty="0" smtClean="0"/>
              <a:t>? Odpověď:</a:t>
            </a:r>
          </a:p>
          <a:p>
            <a:pPr marL="342900" indent="-342900">
              <a:buFont typeface="+mj-lt"/>
              <a:buAutoNum type="arabicPeriod" startAt="8"/>
            </a:pPr>
            <a:endParaRPr lang="cs-CZ" sz="1600" dirty="0" smtClean="0"/>
          </a:p>
          <a:p>
            <a:pPr marL="342900" indent="-342900">
              <a:buFont typeface="+mj-lt"/>
              <a:buAutoNum type="arabicPeriod" startAt="8"/>
            </a:pPr>
            <a:endParaRPr lang="cs-CZ" sz="1600" dirty="0" smtClean="0"/>
          </a:p>
          <a:p>
            <a:pPr marL="342900" indent="-342900">
              <a:buFont typeface="+mj-lt"/>
              <a:buAutoNum type="arabicPeriod" startAt="8"/>
            </a:pPr>
            <a:endParaRPr lang="cs-CZ" sz="1600" dirty="0" smtClean="0"/>
          </a:p>
          <a:p>
            <a:pPr marL="342900" indent="-342900"/>
            <a:endParaRPr lang="cs-CZ" sz="1600" dirty="0" smtClean="0"/>
          </a:p>
        </p:txBody>
      </p:sp>
      <p:sp>
        <p:nvSpPr>
          <p:cNvPr id="6" name="Obdélník 5"/>
          <p:cNvSpPr/>
          <p:nvPr/>
        </p:nvSpPr>
        <p:spPr>
          <a:xfrm>
            <a:off x="395536" y="4581128"/>
            <a:ext cx="8280920" cy="2062103"/>
          </a:xfrm>
          <a:prstGeom prst="rect">
            <a:avLst/>
          </a:prstGeom>
        </p:spPr>
        <p:style>
          <a:lnRef idx="2">
            <a:schemeClr val="accent6"/>
          </a:lnRef>
          <a:fillRef idx="1">
            <a:schemeClr val="lt1"/>
          </a:fillRef>
          <a:effectRef idx="0">
            <a:schemeClr val="accent6"/>
          </a:effectRef>
          <a:fontRef idx="minor">
            <a:schemeClr val="dk1"/>
          </a:fontRef>
        </p:style>
        <p:txBody>
          <a:bodyPr wrap="square">
            <a:spAutoFit/>
          </a:bodyPr>
          <a:lstStyle/>
          <a:p>
            <a:pPr marL="342900" indent="-342900">
              <a:buFont typeface="+mj-lt"/>
              <a:buAutoNum type="arabicPeriod" startAt="9"/>
            </a:pPr>
            <a:r>
              <a:rPr lang="cs-CZ" sz="1600" dirty="0" smtClean="0"/>
              <a:t>Protože se zabýváme střední hodnotou střídavého proudu, popište úpravu pokusu ve videu do takové podoby, aby připojený měřící přístroj ukazoval střední hodnotu </a:t>
            </a:r>
            <a:r>
              <a:rPr lang="cs-CZ" sz="1600" b="1" dirty="0" smtClean="0"/>
              <a:t>střídavého průběhu proudu</a:t>
            </a:r>
            <a:r>
              <a:rPr lang="cs-CZ" sz="1600" dirty="0" smtClean="0"/>
              <a:t>.  (</a:t>
            </a:r>
            <a:r>
              <a:rPr lang="cs-CZ" sz="1600" i="1" dirty="0" smtClean="0"/>
              <a:t>pozor, musíme uvažovat odporovou zátěž, můžete </a:t>
            </a:r>
            <a:r>
              <a:rPr lang="cs-CZ" sz="1600" i="1" dirty="0" smtClean="0"/>
              <a:t>také navrhnout </a:t>
            </a:r>
            <a:r>
              <a:rPr lang="cs-CZ" sz="1600" i="1" dirty="0" smtClean="0"/>
              <a:t>elektrický obvod</a:t>
            </a:r>
            <a:r>
              <a:rPr lang="cs-CZ" sz="1600" dirty="0" smtClean="0"/>
              <a:t>).</a:t>
            </a:r>
          </a:p>
          <a:p>
            <a:pPr marL="342900" indent="-342900">
              <a:buFont typeface="+mj-lt"/>
              <a:buAutoNum type="arabicPeriod" startAt="9"/>
            </a:pPr>
            <a:endParaRPr lang="cs-CZ" sz="1600" dirty="0" smtClean="0"/>
          </a:p>
          <a:p>
            <a:pPr marL="342900" indent="-342900">
              <a:buFont typeface="+mj-lt"/>
              <a:buAutoNum type="arabicPeriod" startAt="9"/>
            </a:pPr>
            <a:endParaRPr lang="cs-CZ" sz="1600" dirty="0" smtClean="0"/>
          </a:p>
          <a:p>
            <a:pPr marL="342900" indent="-342900">
              <a:buFont typeface="+mj-lt"/>
              <a:buAutoNum type="arabicPeriod" startAt="9"/>
            </a:pPr>
            <a:endParaRPr lang="cs-CZ" sz="1600" dirty="0" smtClean="0"/>
          </a:p>
          <a:p>
            <a:pPr marL="342900" indent="-342900">
              <a:buFont typeface="+mj-lt"/>
              <a:buAutoNum type="arabicPeriod" startAt="9"/>
            </a:pPr>
            <a:endParaRPr lang="cs-CZ" sz="1600" dirty="0" smtClean="0"/>
          </a:p>
          <a:p>
            <a:pPr marL="342900" indent="-342900"/>
            <a:endParaRPr lang="cs-CZ" sz="1600" dirty="0" smtClean="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rázek 1" descr="střídavý proud.jpg"/>
          <p:cNvPicPr>
            <a:picLocks noChangeAspect="1"/>
          </p:cNvPicPr>
          <p:nvPr/>
        </p:nvPicPr>
        <p:blipFill>
          <a:blip r:embed="rId2" cstate="screen"/>
          <a:stretch>
            <a:fillRect/>
          </a:stretch>
        </p:blipFill>
        <p:spPr>
          <a:xfrm>
            <a:off x="0" y="1"/>
            <a:ext cx="9144000" cy="6857999"/>
          </a:xfrm>
          <a:prstGeom prst="rect">
            <a:avLst/>
          </a:prstGeom>
        </p:spPr>
      </p:pic>
      <p:sp>
        <p:nvSpPr>
          <p:cNvPr id="3" name="TextovéPole 2"/>
          <p:cNvSpPr txBox="1"/>
          <p:nvPr/>
        </p:nvSpPr>
        <p:spPr>
          <a:xfrm>
            <a:off x="2051720" y="764704"/>
            <a:ext cx="5016117" cy="769441"/>
          </a:xfrm>
          <a:prstGeom prst="rect">
            <a:avLst/>
          </a:prstGeom>
          <a:noFill/>
        </p:spPr>
        <p:txBody>
          <a:bodyPr wrap="none" rtlCol="0">
            <a:spAutoFit/>
          </a:bodyPr>
          <a:lstStyle/>
          <a:p>
            <a:r>
              <a:rPr lang="cs-CZ" sz="4400" b="1" dirty="0" smtClean="0">
                <a:solidFill>
                  <a:schemeClr val="accent3">
                    <a:lumMod val="75000"/>
                  </a:schemeClr>
                </a:solidFill>
              </a:rPr>
              <a:t>Konec prezentace</a:t>
            </a:r>
            <a:endParaRPr lang="cs-CZ" sz="4400" b="1" dirty="0">
              <a:solidFill>
                <a:schemeClr val="accent3">
                  <a:lumMod val="75000"/>
                </a:schemeClr>
              </a:solidFill>
            </a:endParaRPr>
          </a:p>
        </p:txBody>
      </p:sp>
      <p:sp>
        <p:nvSpPr>
          <p:cNvPr id="4" name="TextovéPole 3"/>
          <p:cNvSpPr txBox="1"/>
          <p:nvPr/>
        </p:nvSpPr>
        <p:spPr>
          <a:xfrm>
            <a:off x="827584" y="5805264"/>
            <a:ext cx="7525344" cy="523220"/>
          </a:xfrm>
          <a:prstGeom prst="rect">
            <a:avLst/>
          </a:prstGeom>
          <a:noFill/>
        </p:spPr>
        <p:txBody>
          <a:bodyPr wrap="square" rtlCol="0">
            <a:spAutoFit/>
          </a:bodyPr>
          <a:lstStyle/>
          <a:p>
            <a:r>
              <a:rPr lang="cs-CZ" sz="2800" dirty="0" smtClean="0">
                <a:solidFill>
                  <a:schemeClr val="accent3">
                    <a:lumMod val="75000"/>
                  </a:schemeClr>
                </a:solidFill>
              </a:rPr>
              <a:t>Všechny materiály a obrázky jsou z archivu autora.</a:t>
            </a:r>
            <a:endParaRPr lang="cs-CZ" sz="2800" dirty="0">
              <a:solidFill>
                <a:schemeClr val="accent3">
                  <a:lumMod val="75000"/>
                </a:schemeClr>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167</TotalTime>
  <Words>659</Words>
  <Application>Microsoft Office PowerPoint</Application>
  <PresentationFormat>Předvádění na obrazovce (4:3)</PresentationFormat>
  <Paragraphs>86</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sady Office</vt:lpstr>
      <vt:lpstr>Snímek 1</vt:lpstr>
      <vt:lpstr>Střední hodnota střídavého proudu</vt:lpstr>
      <vt:lpstr>Střední hodnota střídavého proudu 2</vt:lpstr>
      <vt:lpstr>Pracovní list 1</vt:lpstr>
      <vt:lpstr>Pracovní list 2</vt:lpstr>
      <vt:lpstr>Pracovní list 3</vt:lpstr>
      <vt:lpstr>Snímek 7</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dc:creator>Opatrný</dc:creator>
  <cp:lastModifiedBy>Opatrný</cp:lastModifiedBy>
  <cp:revision>17</cp:revision>
  <dcterms:created xsi:type="dcterms:W3CDTF">2013-03-17T09:26:35Z</dcterms:created>
  <dcterms:modified xsi:type="dcterms:W3CDTF">2013-03-17T18:40:00Z</dcterms:modified>
</cp:coreProperties>
</file>