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73" r:id="rId3"/>
    <p:sldId id="274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7" r:id="rId12"/>
    <p:sldId id="263" r:id="rId13"/>
    <p:sldId id="264" r:id="rId14"/>
    <p:sldId id="266" r:id="rId15"/>
    <p:sldId id="269" r:id="rId16"/>
    <p:sldId id="270" r:id="rId17"/>
    <p:sldId id="272" r:id="rId18"/>
    <p:sldId id="275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30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Mgr.Hana</a:t>
          </a:r>
          <a:r>
            <a:rPr lang="cs-CZ" sz="2000" dirty="0" smtClean="0"/>
            <a:t> Halamová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TÉMA: Množné číslo podstatných jmen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 VY_22_INOVACE_20_NJ9_Plurál substantiv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C0CD2C-6D53-4458-AEDD-81DDE3FAAF15}" type="presOf" srcId="{1F4F8BC0-F267-4379-9FE7-6FFC8B64BAD8}" destId="{017154CD-D9A9-4968-AD11-1207A3C4C00A}" srcOrd="1" destOrd="0" presId="urn:microsoft.com/office/officeart/2005/8/layout/target3"/>
    <dgm:cxn modelId="{9964EB31-1173-43A1-83A5-DA7A3DD14EA0}" type="presOf" srcId="{26CBEA56-8CFD-48C0-BD6E-2EB16B1FBF42}" destId="{5583D5C5-FAFF-4548-819C-80E289F73770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CACE02E5-1C3D-489E-AC74-3B0CF61B5E0F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CD2B8BE-D8F5-44ED-ADCC-F96FC3517088}" type="presOf" srcId="{1AE9165A-6B70-4FFD-A49C-881BF73B4F04}" destId="{BD3627E9-8FC8-4A2F-B3EA-FAE798EF81D8}" srcOrd="1" destOrd="0" presId="urn:microsoft.com/office/officeart/2005/8/layout/target3"/>
    <dgm:cxn modelId="{F90E0274-26E8-49F2-BE11-757E6EF528CE}" type="presOf" srcId="{D1B46980-6531-4606-95E6-44980827E919}" destId="{6140AFEC-043D-4C43-A2F9-D0F5331DF3A3}" srcOrd="0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48318A39-6DFB-4DC0-AE9A-8DD408AEFDD9}" type="presOf" srcId="{D1B46980-6531-4606-95E6-44980827E919}" destId="{2BE915AB-18AA-4053-B92C-3BFC9ED204BB}" srcOrd="1" destOrd="0" presId="urn:microsoft.com/office/officeart/2005/8/layout/target3"/>
    <dgm:cxn modelId="{D4C23CA9-2DD5-4F94-A82A-35ABB3093FDD}" type="presOf" srcId="{1F4F8BC0-F267-4379-9FE7-6FFC8B64BAD8}" destId="{C8857ABF-5052-4733-A46C-0F8B764FF76F}" srcOrd="0" destOrd="0" presId="urn:microsoft.com/office/officeart/2005/8/layout/target3"/>
    <dgm:cxn modelId="{741CFA89-1C8C-462E-A27A-A5A6B857FDAD}" type="presOf" srcId="{D1D4F407-5343-4D3F-B5B9-D407B03CAEB4}" destId="{AED2198E-93D5-4001-81B4-73124B309672}" srcOrd="1" destOrd="0" presId="urn:microsoft.com/office/officeart/2005/8/layout/target3"/>
    <dgm:cxn modelId="{309FB8B9-CC41-4440-B086-5D3B4C51780C}" type="presOf" srcId="{1AE9165A-6B70-4FFD-A49C-881BF73B4F04}" destId="{A9F01C16-B5C0-47B0-9750-F7E5E11674A0}" srcOrd="0" destOrd="0" presId="urn:microsoft.com/office/officeart/2005/8/layout/target3"/>
    <dgm:cxn modelId="{AD389CC4-F58F-4BDA-8F44-A034C4F470D6}" type="presOf" srcId="{D1D4F407-5343-4D3F-B5B9-D407B03CAEB4}" destId="{D005CE8C-CC26-4C3E-AC11-E15060ECD759}" srcOrd="0" destOrd="0" presId="urn:microsoft.com/office/officeart/2005/8/layout/target3"/>
    <dgm:cxn modelId="{317379F0-A78C-450F-8167-CCEC8F646B0D}" type="presOf" srcId="{26CBEA56-8CFD-48C0-BD6E-2EB16B1FBF42}" destId="{92E1E9E3-D1F0-4866-9424-7ECC0DD990BC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AC12E3C4-2490-4916-ADDB-EE3DAC6E99EF}" type="presParOf" srcId="{333A1088-737F-45CB-B68E-254E46348037}" destId="{F5ABB229-8D3B-4694-996A-96F23CF14429}" srcOrd="0" destOrd="0" presId="urn:microsoft.com/office/officeart/2005/8/layout/target3"/>
    <dgm:cxn modelId="{24CD5C73-F940-4C18-BD1C-9D0CD9AF1A3C}" type="presParOf" srcId="{333A1088-737F-45CB-B68E-254E46348037}" destId="{F41139FD-01EE-4571-8B17-4FB00FC51163}" srcOrd="1" destOrd="0" presId="urn:microsoft.com/office/officeart/2005/8/layout/target3"/>
    <dgm:cxn modelId="{28C60350-1349-4C35-97F1-01A9D5F0E414}" type="presParOf" srcId="{333A1088-737F-45CB-B68E-254E46348037}" destId="{D005CE8C-CC26-4C3E-AC11-E15060ECD759}" srcOrd="2" destOrd="0" presId="urn:microsoft.com/office/officeart/2005/8/layout/target3"/>
    <dgm:cxn modelId="{915664A7-4EEC-46D7-B809-D2227F054DD8}" type="presParOf" srcId="{333A1088-737F-45CB-B68E-254E46348037}" destId="{2C702D82-9B77-49B7-9568-BB8EB47C3372}" srcOrd="3" destOrd="0" presId="urn:microsoft.com/office/officeart/2005/8/layout/target3"/>
    <dgm:cxn modelId="{C885C4F0-434D-4349-AC47-85254F77A183}" type="presParOf" srcId="{333A1088-737F-45CB-B68E-254E46348037}" destId="{A52A0455-90FF-4808-ABD0-F02540D31D5A}" srcOrd="4" destOrd="0" presId="urn:microsoft.com/office/officeart/2005/8/layout/target3"/>
    <dgm:cxn modelId="{02B944A8-F08D-457B-ABD4-DF91B95D85A7}" type="presParOf" srcId="{333A1088-737F-45CB-B68E-254E46348037}" destId="{6140AFEC-043D-4C43-A2F9-D0F5331DF3A3}" srcOrd="5" destOrd="0" presId="urn:microsoft.com/office/officeart/2005/8/layout/target3"/>
    <dgm:cxn modelId="{B6B1C929-873C-49AE-8E91-57EA551B6A95}" type="presParOf" srcId="{333A1088-737F-45CB-B68E-254E46348037}" destId="{71A10DEB-455E-4133-A618-0A0EE82A21E3}" srcOrd="6" destOrd="0" presId="urn:microsoft.com/office/officeart/2005/8/layout/target3"/>
    <dgm:cxn modelId="{BEA9A816-3D07-4F99-98E3-A39F34831C4F}" type="presParOf" srcId="{333A1088-737F-45CB-B68E-254E46348037}" destId="{DA6A876D-6D25-492F-8BDC-9AE6A6CFB1FA}" srcOrd="7" destOrd="0" presId="urn:microsoft.com/office/officeart/2005/8/layout/target3"/>
    <dgm:cxn modelId="{1859FBAE-C436-4394-8F1F-B9522FF7373E}" type="presParOf" srcId="{333A1088-737F-45CB-B68E-254E46348037}" destId="{A9F01C16-B5C0-47B0-9750-F7E5E11674A0}" srcOrd="8" destOrd="0" presId="urn:microsoft.com/office/officeart/2005/8/layout/target3"/>
    <dgm:cxn modelId="{B08B5D67-0BF2-4086-A6D6-DF7C81787350}" type="presParOf" srcId="{333A1088-737F-45CB-B68E-254E46348037}" destId="{5C0CF724-3222-4429-B09A-F154A62FD507}" srcOrd="9" destOrd="0" presId="urn:microsoft.com/office/officeart/2005/8/layout/target3"/>
    <dgm:cxn modelId="{482D5DB6-8AE2-4378-B765-6F73D2AAE9A3}" type="presParOf" srcId="{333A1088-737F-45CB-B68E-254E46348037}" destId="{71A5FEA7-FE77-4220-960F-2AB7AE466FE5}" srcOrd="10" destOrd="0" presId="urn:microsoft.com/office/officeart/2005/8/layout/target3"/>
    <dgm:cxn modelId="{2F390C2E-4F22-40A1-8FE5-DB4C0AC7343C}" type="presParOf" srcId="{333A1088-737F-45CB-B68E-254E46348037}" destId="{C8857ABF-5052-4733-A46C-0F8B764FF76F}" srcOrd="11" destOrd="0" presId="urn:microsoft.com/office/officeart/2005/8/layout/target3"/>
    <dgm:cxn modelId="{5C1B5840-7615-4DF6-9D33-5F3422A02EEB}" type="presParOf" srcId="{333A1088-737F-45CB-B68E-254E46348037}" destId="{1839E65E-6E97-41D2-A171-98C033275D27}" srcOrd="12" destOrd="0" presId="urn:microsoft.com/office/officeart/2005/8/layout/target3"/>
    <dgm:cxn modelId="{C8C88086-6642-4F9A-B529-AFB16F9349EA}" type="presParOf" srcId="{333A1088-737F-45CB-B68E-254E46348037}" destId="{914F10DC-A7FA-462B-9334-03354AC7EA9F}" srcOrd="13" destOrd="0" presId="urn:microsoft.com/office/officeart/2005/8/layout/target3"/>
    <dgm:cxn modelId="{723603B4-01E2-4620-A494-A4C15141A728}" type="presParOf" srcId="{333A1088-737F-45CB-B68E-254E46348037}" destId="{5583D5C5-FAFF-4548-819C-80E289F73770}" srcOrd="14" destOrd="0" presId="urn:microsoft.com/office/officeart/2005/8/layout/target3"/>
    <dgm:cxn modelId="{759431D2-3C54-47D8-A0D3-B8554D5A289F}" type="presParOf" srcId="{333A1088-737F-45CB-B68E-254E46348037}" destId="{AED2198E-93D5-4001-81B4-73124B309672}" srcOrd="15" destOrd="0" presId="urn:microsoft.com/office/officeart/2005/8/layout/target3"/>
    <dgm:cxn modelId="{620C256C-C39D-4185-AF34-4EB0579C349B}" type="presParOf" srcId="{333A1088-737F-45CB-B68E-254E46348037}" destId="{2BE915AB-18AA-4053-B92C-3BFC9ED204BB}" srcOrd="16" destOrd="0" presId="urn:microsoft.com/office/officeart/2005/8/layout/target3"/>
    <dgm:cxn modelId="{E4517B0A-BBD2-4880-AC57-B7876F63B672}" type="presParOf" srcId="{333A1088-737F-45CB-B68E-254E46348037}" destId="{BD3627E9-8FC8-4A2F-B3EA-FAE798EF81D8}" srcOrd="17" destOrd="0" presId="urn:microsoft.com/office/officeart/2005/8/layout/target3"/>
    <dgm:cxn modelId="{02D68693-1568-42A6-A252-5E63B54055B7}" type="presParOf" srcId="{333A1088-737F-45CB-B68E-254E46348037}" destId="{017154CD-D9A9-4968-AD11-1207A3C4C00A}" srcOrd="18" destOrd="0" presId="urn:microsoft.com/office/officeart/2005/8/layout/target3"/>
    <dgm:cxn modelId="{B36EE0A6-2B25-4623-9DCC-F34AF0A4E578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Mgr.Hana</a:t>
          </a:r>
          <a:r>
            <a:rPr lang="cs-CZ" sz="2000" kern="1200" dirty="0" smtClean="0"/>
            <a:t> Halamová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VY_22_INOVACE_20_NJ9_Plurál substantiv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Množné číslo podstatných jmen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582F-B81F-4DF8-A2B2-0C6D7BEBDE1F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FDB44-AC6D-4662-AFA0-C818582E9F0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582F-B81F-4DF8-A2B2-0C6D7BEBDE1F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FDB44-AC6D-4662-AFA0-C818582E9F0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582F-B81F-4DF8-A2B2-0C6D7BEBDE1F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FDB44-AC6D-4662-AFA0-C818582E9F0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582F-B81F-4DF8-A2B2-0C6D7BEBDE1F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FDB44-AC6D-4662-AFA0-C818582E9F0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582F-B81F-4DF8-A2B2-0C6D7BEBDE1F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FDB44-AC6D-4662-AFA0-C818582E9F0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582F-B81F-4DF8-A2B2-0C6D7BEBDE1F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EFDB44-AC6D-4662-AFA0-C818582E9F05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582F-B81F-4DF8-A2B2-0C6D7BEBDE1F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FDB44-AC6D-4662-AFA0-C818582E9F0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582F-B81F-4DF8-A2B2-0C6D7BEBDE1F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A5EFDB44-AC6D-4662-AFA0-C818582E9F0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8BF4582F-B81F-4DF8-A2B2-0C6D7BEBDE1F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FDB44-AC6D-4662-AFA0-C818582E9F0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582F-B81F-4DF8-A2B2-0C6D7BEBDE1F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FDB44-AC6D-4662-AFA0-C818582E9F0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582F-B81F-4DF8-A2B2-0C6D7BEBDE1F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FDB44-AC6D-4662-AFA0-C818582E9F05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8DA4-2681-4185-91C8-ACB8B6C6131A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17.03.2013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EBB6E-7135-4017-A8A8-326D7E19BDD0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8DA4-2681-4185-91C8-ACB8B6C6131A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17.03.2013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EBB6E-7135-4017-A8A8-326D7E19BDD0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8DA4-2681-4185-91C8-ACB8B6C6131A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17.03.2013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EBB6E-7135-4017-A8A8-326D7E19BDD0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8DA4-2681-4185-91C8-ACB8B6C6131A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17.03.2013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EBB6E-7135-4017-A8A8-326D7E19BDD0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8DA4-2681-4185-91C8-ACB8B6C6131A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17.03.2013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EBB6E-7135-4017-A8A8-326D7E19BDD0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8DA4-2681-4185-91C8-ACB8B6C6131A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17.03.2013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EBB6E-7135-4017-A8A8-326D7E19BDD0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8DA4-2681-4185-91C8-ACB8B6C6131A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17.03.2013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EBB6E-7135-4017-A8A8-326D7E19BDD0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8DA4-2681-4185-91C8-ACB8B6C6131A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17.03.2013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EBB6E-7135-4017-A8A8-326D7E19BDD0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8DA4-2681-4185-91C8-ACB8B6C6131A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17.03.2013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EBB6E-7135-4017-A8A8-326D7E19BDD0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8DA4-2681-4185-91C8-ACB8B6C6131A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17.03.2013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EBB6E-7135-4017-A8A8-326D7E19BDD0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8DA4-2681-4185-91C8-ACB8B6C6131A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17.03.2013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EBB6E-7135-4017-A8A8-326D7E19BDD0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BF4582F-B81F-4DF8-A2B2-0C6D7BEBDE1F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5EFDB44-AC6D-4662-AFA0-C818582E9F05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7F8DA4-2681-4185-91C8-ACB8B6C6131A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17.03.2013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6EBB6E-7135-4017-A8A8-326D7E19BDD0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13" Type="http://schemas.openxmlformats.org/officeDocument/2006/relationships/image" Target="../media/image43.wmf"/><Relationship Id="rId3" Type="http://schemas.openxmlformats.org/officeDocument/2006/relationships/image" Target="../media/image33.jpe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41.jpeg"/><Relationship Id="rId5" Type="http://schemas.openxmlformats.org/officeDocument/2006/relationships/image" Target="../media/image35.wmf"/><Relationship Id="rId15" Type="http://schemas.openxmlformats.org/officeDocument/2006/relationships/image" Target="../media/image45.jpeg"/><Relationship Id="rId10" Type="http://schemas.openxmlformats.org/officeDocument/2006/relationships/image" Target="../media/image40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Relationship Id="rId14" Type="http://schemas.openxmlformats.org/officeDocument/2006/relationships/image" Target="../media/image44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openxmlformats.org/officeDocument/2006/relationships/image" Target="../media/image44.wmf"/><Relationship Id="rId3" Type="http://schemas.openxmlformats.org/officeDocument/2006/relationships/image" Target="../media/image33.jpeg"/><Relationship Id="rId7" Type="http://schemas.openxmlformats.org/officeDocument/2006/relationships/image" Target="../media/image38.jpeg"/><Relationship Id="rId12" Type="http://schemas.openxmlformats.org/officeDocument/2006/relationships/image" Target="../media/image43.wm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42.png"/><Relationship Id="rId5" Type="http://schemas.openxmlformats.org/officeDocument/2006/relationships/image" Target="../media/image35.wmf"/><Relationship Id="rId15" Type="http://schemas.openxmlformats.org/officeDocument/2006/relationships/image" Target="../media/image25.wmf"/><Relationship Id="rId10" Type="http://schemas.openxmlformats.org/officeDocument/2006/relationships/image" Target="../media/image41.jpeg"/><Relationship Id="rId4" Type="http://schemas.openxmlformats.org/officeDocument/2006/relationships/image" Target="../media/image34.jpeg"/><Relationship Id="rId9" Type="http://schemas.openxmlformats.org/officeDocument/2006/relationships/image" Target="../media/image40.jpeg"/><Relationship Id="rId1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99592" y="1124744"/>
            <a:ext cx="7884368" cy="534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německého jazyka v 9. ročníku ZŠ.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4 – 14  přehled různých způsobů tvoření tvarů množného čísla včetně nejfrekventovanějších výrazů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15 – 17 procvičování </a:t>
            </a:r>
            <a:r>
              <a:rPr lang="cs-CZ" sz="2800" dirty="0" err="1" smtClean="0">
                <a:solidFill>
                  <a:prstClr val="black"/>
                </a:solidFill>
                <a:latin typeface="Arial" charset="0"/>
              </a:rPr>
              <a:t>ev</a:t>
            </a: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. prověřování 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17 – cv.16, str. 32, pracovní sešit </a:t>
            </a:r>
            <a:r>
              <a:rPr lang="cs-CZ" sz="2800" dirty="0" err="1" smtClean="0">
                <a:solidFill>
                  <a:prstClr val="black"/>
                </a:solidFill>
                <a:latin typeface="Arial" charset="0"/>
              </a:rPr>
              <a:t>Deutsch</a:t>
            </a: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  <a:latin typeface="Arial" charset="0"/>
              </a:rPr>
              <a:t>mit</a:t>
            </a: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Max 2 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4868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dirty="0" smtClean="0">
                <a:solidFill>
                  <a:prstClr val="black"/>
                </a:solidFill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</a:rPr>
              <a:t/>
            </a:r>
            <a:br>
              <a:rPr lang="cs-CZ" sz="4400" dirty="0" smtClean="0">
                <a:solidFill>
                  <a:prstClr val="black"/>
                </a:solidFill>
              </a:rPr>
            </a:br>
            <a:endParaRPr lang="de-DE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/>
              <a:t>Množné číslo podstatných jmen</a:t>
            </a:r>
            <a:endParaRPr lang="de-DE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620688"/>
            <a:ext cx="7416824" cy="1877437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V MNOŽNÉM ČÍSLE MAJÍ </a:t>
            </a:r>
          </a:p>
          <a:p>
            <a:pPr marL="64008" indent="0">
              <a:buNone/>
            </a:pPr>
            <a:r>
              <a:rPr lang="cs-CZ" sz="3600" b="1" dirty="0" smtClean="0">
                <a:solidFill>
                  <a:srgbClr val="002060"/>
                </a:solidFill>
              </a:rPr>
              <a:t>VŠECHNA</a:t>
            </a:r>
            <a:r>
              <a:rPr lang="cs-CZ" sz="3600" b="1" dirty="0" smtClean="0">
                <a:solidFill>
                  <a:srgbClr val="FF0000"/>
                </a:solidFill>
              </a:rPr>
              <a:t> PODSTATNÁ JMÉNA 1. PÁD -  URČITÝ ČLEN </a:t>
            </a:r>
            <a:r>
              <a:rPr lang="cs-CZ" sz="4400" b="1" dirty="0" smtClean="0">
                <a:solidFill>
                  <a:srgbClr val="002060"/>
                </a:solidFill>
              </a:rPr>
              <a:t>DIE.</a:t>
            </a:r>
            <a:endParaRPr lang="cs-CZ" sz="4400" b="1" dirty="0">
              <a:solidFill>
                <a:srgbClr val="00206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83568" y="4869160"/>
            <a:ext cx="7560840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smtClean="0"/>
              <a:t>NEURČITÝ ČLEN  </a:t>
            </a:r>
            <a:r>
              <a:rPr lang="cs-CZ" sz="4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N E M Á  </a:t>
            </a:r>
            <a:r>
              <a:rPr lang="cs-CZ" sz="4400" b="1" dirty="0" smtClean="0"/>
              <a:t>MNOŽNÉ ČÍSLO.</a:t>
            </a:r>
          </a:p>
          <a:p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2852936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der</a:t>
            </a:r>
            <a:r>
              <a:rPr lang="cs-CZ" sz="3200" dirty="0" smtClean="0">
                <a:solidFill>
                  <a:srgbClr val="00B0F0"/>
                </a:solidFill>
              </a:rPr>
              <a:t> </a:t>
            </a:r>
            <a:r>
              <a:rPr lang="cs-CZ" sz="3200" dirty="0" err="1" smtClean="0">
                <a:solidFill>
                  <a:srgbClr val="00B0F0"/>
                </a:solidFill>
              </a:rPr>
              <a:t>Hund</a:t>
            </a:r>
            <a:r>
              <a:rPr lang="cs-CZ" sz="3200" dirty="0" smtClean="0">
                <a:solidFill>
                  <a:srgbClr val="00B0F0"/>
                </a:solidFill>
              </a:rPr>
              <a:t>  - </a:t>
            </a:r>
            <a:r>
              <a:rPr lang="cs-CZ" sz="3200" b="1" dirty="0" err="1" smtClean="0">
                <a:solidFill>
                  <a:srgbClr val="00B0F0"/>
                </a:solidFill>
              </a:rPr>
              <a:t>die</a:t>
            </a:r>
            <a:r>
              <a:rPr lang="cs-CZ" sz="3200" dirty="0" smtClean="0">
                <a:solidFill>
                  <a:srgbClr val="00B0F0"/>
                </a:solidFill>
              </a:rPr>
              <a:t> </a:t>
            </a:r>
            <a:r>
              <a:rPr lang="cs-CZ" sz="3200" dirty="0" err="1" smtClean="0">
                <a:solidFill>
                  <a:srgbClr val="00B0F0"/>
                </a:solidFill>
              </a:rPr>
              <a:t>Hunde</a:t>
            </a:r>
            <a:endParaRPr lang="de-DE" sz="3200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3356992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solidFill>
                  <a:srgbClr val="FF0000"/>
                </a:solidFill>
              </a:rPr>
              <a:t>die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Katze</a:t>
            </a:r>
            <a:r>
              <a:rPr lang="cs-CZ" sz="3200" dirty="0" smtClean="0">
                <a:solidFill>
                  <a:srgbClr val="FF0000"/>
                </a:solidFill>
              </a:rPr>
              <a:t> – </a:t>
            </a:r>
            <a:r>
              <a:rPr lang="cs-CZ" sz="3200" b="1" dirty="0" err="1" smtClean="0">
                <a:solidFill>
                  <a:srgbClr val="FF0000"/>
                </a:solidFill>
              </a:rPr>
              <a:t>die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Katzen</a:t>
            </a:r>
            <a:endParaRPr lang="de-DE" sz="32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99792" y="3933056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solidFill>
                  <a:srgbClr val="FFC000"/>
                </a:solidFill>
              </a:rPr>
              <a:t>das</a:t>
            </a:r>
            <a:r>
              <a:rPr lang="cs-CZ" sz="3200" dirty="0" smtClean="0">
                <a:solidFill>
                  <a:srgbClr val="FFC000"/>
                </a:solidFill>
              </a:rPr>
              <a:t> </a:t>
            </a:r>
            <a:r>
              <a:rPr lang="cs-CZ" sz="3200" dirty="0" err="1" smtClean="0">
                <a:solidFill>
                  <a:srgbClr val="FFC000"/>
                </a:solidFill>
              </a:rPr>
              <a:t>Kind</a:t>
            </a:r>
            <a:r>
              <a:rPr lang="cs-CZ" sz="3200" dirty="0" smtClean="0">
                <a:solidFill>
                  <a:srgbClr val="FFC000"/>
                </a:solidFill>
              </a:rPr>
              <a:t> - </a:t>
            </a:r>
            <a:r>
              <a:rPr lang="cs-CZ" sz="3200" b="1" dirty="0" smtClean="0">
                <a:solidFill>
                  <a:srgbClr val="FFC000"/>
                </a:solidFill>
              </a:rPr>
              <a:t> </a:t>
            </a:r>
            <a:r>
              <a:rPr lang="cs-CZ" sz="3200" b="1" dirty="0" err="1" smtClean="0">
                <a:solidFill>
                  <a:srgbClr val="FFC000"/>
                </a:solidFill>
              </a:rPr>
              <a:t>die</a:t>
            </a:r>
            <a:r>
              <a:rPr lang="cs-CZ" sz="3200" b="1" dirty="0" smtClean="0">
                <a:solidFill>
                  <a:srgbClr val="FFC000"/>
                </a:solidFill>
              </a:rPr>
              <a:t> </a:t>
            </a:r>
            <a:r>
              <a:rPr lang="cs-CZ" sz="3200" dirty="0" err="1" smtClean="0">
                <a:solidFill>
                  <a:srgbClr val="FFC000"/>
                </a:solidFill>
              </a:rPr>
              <a:t>Kinder</a:t>
            </a:r>
            <a:endParaRPr lang="de-DE" sz="32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C:\Users\Hana\AppData\Local\Microsoft\Windows\Temporary Internet Files\Content.IE5\NYYFVG8Y\MP900422592[1].jpg"/>
          <p:cNvPicPr>
            <a:picLocks noChangeAspect="1" noChangeArrowheads="1"/>
          </p:cNvPicPr>
          <p:nvPr/>
        </p:nvPicPr>
        <p:blipFill>
          <a:blip r:embed="rId2" cstate="print"/>
          <a:srcRect l="18891" t="3801" b="34250"/>
          <a:stretch>
            <a:fillRect/>
          </a:stretch>
        </p:blipFill>
        <p:spPr bwMode="auto">
          <a:xfrm>
            <a:off x="251520" y="1844824"/>
            <a:ext cx="2558008" cy="2929172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323528" y="260648"/>
            <a:ext cx="8352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1. NĚKTERÁ PODSTATNÁ JMÉNA MAJÍ V MNOŽNÉM ČÍSLE </a:t>
            </a:r>
            <a:r>
              <a:rPr lang="cs-CZ" sz="3200" b="1" dirty="0" smtClean="0">
                <a:solidFill>
                  <a:srgbClr val="00B0F0"/>
                </a:solidFill>
              </a:rPr>
              <a:t>TVAR STEJNÝ</a:t>
            </a:r>
            <a:r>
              <a:rPr lang="cs-CZ" sz="3200" b="1" dirty="0" smtClean="0"/>
              <a:t> JAKO V ČÍSLE JEDNOTNÉM : </a:t>
            </a:r>
          </a:p>
        </p:txBody>
      </p:sp>
      <p:sp>
        <p:nvSpPr>
          <p:cNvPr id="3" name="Obdélník 2"/>
          <p:cNvSpPr/>
          <p:nvPr/>
        </p:nvSpPr>
        <p:spPr>
          <a:xfrm>
            <a:off x="0" y="4941168"/>
            <a:ext cx="838842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der  </a:t>
            </a:r>
            <a:r>
              <a:rPr lang="cs-CZ" sz="2800" b="1" dirty="0" err="1" smtClean="0"/>
              <a:t>Lehrer</a:t>
            </a:r>
            <a:r>
              <a:rPr lang="cs-CZ" sz="2800" b="1" dirty="0" smtClean="0"/>
              <a:t>  -  učitel -  </a:t>
            </a:r>
            <a:r>
              <a:rPr lang="cs-CZ" sz="3600" b="1" dirty="0" err="1" smtClean="0">
                <a:solidFill>
                  <a:srgbClr val="00B0F0"/>
                </a:solidFill>
              </a:rPr>
              <a:t>die</a:t>
            </a:r>
            <a:r>
              <a:rPr lang="cs-CZ" sz="3600" b="1" dirty="0" smtClean="0">
                <a:solidFill>
                  <a:srgbClr val="00B0F0"/>
                </a:solidFill>
              </a:rPr>
              <a:t> </a:t>
            </a:r>
            <a:r>
              <a:rPr lang="cs-CZ" sz="3600" b="1" dirty="0" err="1" smtClean="0">
                <a:solidFill>
                  <a:srgbClr val="00B0F0"/>
                </a:solidFill>
              </a:rPr>
              <a:t>Lehrer</a:t>
            </a:r>
            <a:r>
              <a:rPr lang="cs-CZ" sz="2800" b="1" dirty="0" smtClean="0"/>
              <a:t>-     učitelé</a:t>
            </a:r>
          </a:p>
          <a:p>
            <a:r>
              <a:rPr lang="cs-CZ" sz="2800" b="1" dirty="0" smtClean="0"/>
              <a:t>der </a:t>
            </a:r>
            <a:r>
              <a:rPr lang="cs-CZ" sz="2800" b="1" dirty="0" err="1" smtClean="0"/>
              <a:t>Kuchen</a:t>
            </a:r>
            <a:r>
              <a:rPr lang="cs-CZ" sz="2800" b="1" dirty="0" smtClean="0"/>
              <a:t> – koláč –  </a:t>
            </a:r>
            <a:r>
              <a:rPr lang="cs-CZ" sz="3600" b="1" dirty="0" err="1" smtClean="0">
                <a:solidFill>
                  <a:srgbClr val="00B0F0"/>
                </a:solidFill>
              </a:rPr>
              <a:t>die</a:t>
            </a:r>
            <a:r>
              <a:rPr lang="cs-CZ" sz="3600" b="1" dirty="0" smtClean="0">
                <a:solidFill>
                  <a:srgbClr val="00B0F0"/>
                </a:solidFill>
              </a:rPr>
              <a:t> </a:t>
            </a:r>
            <a:r>
              <a:rPr lang="cs-CZ" sz="3600" b="1" dirty="0" err="1" smtClean="0">
                <a:solidFill>
                  <a:srgbClr val="00B0F0"/>
                </a:solidFill>
              </a:rPr>
              <a:t>Kuchen</a:t>
            </a:r>
            <a:r>
              <a:rPr lang="cs-CZ" sz="3600" b="1" dirty="0" smtClean="0">
                <a:solidFill>
                  <a:srgbClr val="00B0F0"/>
                </a:solidFill>
              </a:rPr>
              <a:t> </a:t>
            </a:r>
            <a:r>
              <a:rPr lang="cs-CZ" sz="2800" b="1" dirty="0" smtClean="0"/>
              <a:t>– koláče</a:t>
            </a:r>
          </a:p>
          <a:p>
            <a:r>
              <a:rPr lang="cs-CZ" sz="2800" b="1" dirty="0" err="1" smtClean="0"/>
              <a:t>das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Fenster</a:t>
            </a:r>
            <a:r>
              <a:rPr lang="cs-CZ" sz="2800" b="1" dirty="0" smtClean="0"/>
              <a:t> – okno –  </a:t>
            </a:r>
            <a:r>
              <a:rPr lang="cs-CZ" sz="3200" b="1" dirty="0" err="1" smtClean="0">
                <a:solidFill>
                  <a:srgbClr val="00B0F0"/>
                </a:solidFill>
              </a:rPr>
              <a:t>die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err="1" smtClean="0">
                <a:solidFill>
                  <a:srgbClr val="00B0F0"/>
                </a:solidFill>
              </a:rPr>
              <a:t>Fenster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2800" b="1" dirty="0" smtClean="0"/>
              <a:t>-  okna</a:t>
            </a:r>
            <a:endParaRPr lang="cs-CZ" sz="2800" b="1" dirty="0"/>
          </a:p>
        </p:txBody>
      </p:sp>
      <p:pic>
        <p:nvPicPr>
          <p:cNvPr id="1037" name="Picture 13" descr="C:\Users\Hana\AppData\Local\Microsoft\Windows\Temporary Internet Files\Content.IE5\NYYFVG8Y\MC90042289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1772816"/>
            <a:ext cx="2213719" cy="1784763"/>
          </a:xfrm>
          <a:prstGeom prst="rect">
            <a:avLst/>
          </a:prstGeom>
          <a:noFill/>
        </p:spPr>
      </p:pic>
      <p:pic>
        <p:nvPicPr>
          <p:cNvPr id="17" name="Picture 9" descr="C:\Users\Hana\AppData\Local\Microsoft\Windows\Temporary Internet Files\Content.IE5\NYYFVG8Y\MP900422592[1].jpg"/>
          <p:cNvPicPr>
            <a:picLocks noChangeAspect="1" noChangeArrowheads="1"/>
          </p:cNvPicPr>
          <p:nvPr/>
        </p:nvPicPr>
        <p:blipFill>
          <a:blip r:embed="rId4" cstate="print"/>
          <a:srcRect l="18891" t="3801" b="34250"/>
          <a:stretch>
            <a:fillRect/>
          </a:stretch>
        </p:blipFill>
        <p:spPr bwMode="auto">
          <a:xfrm>
            <a:off x="3707904" y="1772816"/>
            <a:ext cx="1549896" cy="1774784"/>
          </a:xfrm>
          <a:prstGeom prst="rect">
            <a:avLst/>
          </a:prstGeom>
          <a:noFill/>
        </p:spPr>
      </p:pic>
      <p:pic>
        <p:nvPicPr>
          <p:cNvPr id="16" name="Picture 9" descr="C:\Users\Hana\AppData\Local\Microsoft\Windows\Temporary Internet Files\Content.IE5\NYYFVG8Y\MP900422592[1].jpg"/>
          <p:cNvPicPr>
            <a:picLocks noChangeAspect="1" noChangeArrowheads="1"/>
          </p:cNvPicPr>
          <p:nvPr/>
        </p:nvPicPr>
        <p:blipFill>
          <a:blip r:embed="rId5" cstate="print"/>
          <a:srcRect l="18891" t="3801" b="34250"/>
          <a:stretch>
            <a:fillRect/>
          </a:stretch>
        </p:blipFill>
        <p:spPr bwMode="auto">
          <a:xfrm>
            <a:off x="4932040" y="2852936"/>
            <a:ext cx="1363219" cy="15610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60648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2. NĚKTERÁ PODSTATNÁ JMÉNA  PŘIBÍRAJÍ V MN.ČÍSLO  </a:t>
            </a:r>
            <a:r>
              <a:rPr lang="cs-CZ" sz="3200" b="1" dirty="0" smtClean="0">
                <a:solidFill>
                  <a:srgbClr val="00B0F0"/>
                </a:solidFill>
              </a:rPr>
              <a:t>PŘEHLÁSKU  </a:t>
            </a:r>
            <a:r>
              <a:rPr lang="cs-CZ" sz="3200" b="1" dirty="0" smtClean="0"/>
              <a:t>A NEPŘIBÍRAJÍ ŽÁDNOU KONCOVKU.</a:t>
            </a:r>
          </a:p>
        </p:txBody>
      </p:sp>
      <p:sp>
        <p:nvSpPr>
          <p:cNvPr id="3" name="Obdélník 2"/>
          <p:cNvSpPr/>
          <p:nvPr/>
        </p:nvSpPr>
        <p:spPr>
          <a:xfrm>
            <a:off x="251520" y="5288340"/>
            <a:ext cx="88924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der </a:t>
            </a:r>
            <a:r>
              <a:rPr lang="cs-CZ" sz="3200" b="1" dirty="0" err="1" smtClean="0"/>
              <a:t>Bruder</a:t>
            </a:r>
            <a:r>
              <a:rPr lang="cs-CZ" sz="3200" b="1" dirty="0" smtClean="0"/>
              <a:t> –  bratr –      </a:t>
            </a:r>
            <a:r>
              <a:rPr lang="cs-CZ" sz="3200" b="1" dirty="0" err="1" smtClean="0">
                <a:solidFill>
                  <a:srgbClr val="00B0F0"/>
                </a:solidFill>
              </a:rPr>
              <a:t>die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err="1" smtClean="0">
                <a:solidFill>
                  <a:srgbClr val="00B0F0"/>
                </a:solidFill>
              </a:rPr>
              <a:t>Brüder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smtClean="0"/>
              <a:t>– bratři</a:t>
            </a:r>
          </a:p>
          <a:p>
            <a:r>
              <a:rPr lang="cs-CZ" sz="3200" b="1" dirty="0" smtClean="0"/>
              <a:t>der </a:t>
            </a:r>
            <a:r>
              <a:rPr lang="cs-CZ" sz="3200" b="1" dirty="0" err="1" smtClean="0"/>
              <a:t>Apfel</a:t>
            </a:r>
            <a:r>
              <a:rPr lang="cs-CZ" sz="3200" b="1" dirty="0" smtClean="0"/>
              <a:t> –     jablko –    </a:t>
            </a:r>
            <a:r>
              <a:rPr lang="cs-CZ" sz="3200" b="1" dirty="0" err="1" smtClean="0">
                <a:solidFill>
                  <a:srgbClr val="00B0F0"/>
                </a:solidFill>
              </a:rPr>
              <a:t>die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err="1" smtClean="0">
                <a:solidFill>
                  <a:srgbClr val="00B0F0"/>
                </a:solidFill>
              </a:rPr>
              <a:t>Äpfel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smtClean="0"/>
              <a:t>–   jablka</a:t>
            </a:r>
          </a:p>
          <a:p>
            <a:r>
              <a:rPr lang="cs-CZ" sz="3200" b="1" dirty="0" smtClean="0"/>
              <a:t>der </a:t>
            </a:r>
            <a:r>
              <a:rPr lang="cs-CZ" sz="3200" b="1" dirty="0" err="1" smtClean="0"/>
              <a:t>Garten</a:t>
            </a:r>
            <a:r>
              <a:rPr lang="cs-CZ" sz="3200" b="1" dirty="0" smtClean="0"/>
              <a:t> –  zahrada-   </a:t>
            </a:r>
            <a:r>
              <a:rPr lang="cs-CZ" sz="3200" b="1" dirty="0" err="1" smtClean="0">
                <a:solidFill>
                  <a:srgbClr val="00B0F0"/>
                </a:solidFill>
              </a:rPr>
              <a:t>die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err="1" smtClean="0">
                <a:solidFill>
                  <a:srgbClr val="00B0F0"/>
                </a:solidFill>
              </a:rPr>
              <a:t>Gärten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smtClean="0"/>
              <a:t>- zahrady</a:t>
            </a:r>
            <a:endParaRPr lang="cs-CZ" sz="3200" b="1" dirty="0"/>
          </a:p>
        </p:txBody>
      </p:sp>
      <p:pic>
        <p:nvPicPr>
          <p:cNvPr id="2056" name="Picture 8" descr="C:\Users\Hana\AppData\Local\Microsoft\Windows\Temporary Internet Files\Content.IE5\NYYFVG8Y\MP900442318[1].jpg"/>
          <p:cNvPicPr>
            <a:picLocks noChangeAspect="1" noChangeArrowheads="1"/>
          </p:cNvPicPr>
          <p:nvPr/>
        </p:nvPicPr>
        <p:blipFill>
          <a:blip r:embed="rId2" cstate="print"/>
          <a:srcRect t="20094" r="25031"/>
          <a:stretch>
            <a:fillRect/>
          </a:stretch>
        </p:blipFill>
        <p:spPr bwMode="auto">
          <a:xfrm>
            <a:off x="5652120" y="1844824"/>
            <a:ext cx="3312368" cy="2577128"/>
          </a:xfrm>
          <a:prstGeom prst="rect">
            <a:avLst/>
          </a:prstGeom>
          <a:noFill/>
        </p:spPr>
      </p:pic>
      <p:pic>
        <p:nvPicPr>
          <p:cNvPr id="11" name="Picture 8" descr="C:\Users\Hana\AppData\Local\Microsoft\Windows\Temporary Internet Files\Content.IE5\NYYFVG8Y\MP900442318[1].jpg"/>
          <p:cNvPicPr>
            <a:picLocks noChangeAspect="1" noChangeArrowheads="1"/>
          </p:cNvPicPr>
          <p:nvPr/>
        </p:nvPicPr>
        <p:blipFill>
          <a:blip r:embed="rId2" cstate="print"/>
          <a:srcRect t="32330" r="72294" b="5993"/>
          <a:stretch>
            <a:fillRect/>
          </a:stretch>
        </p:blipFill>
        <p:spPr bwMode="auto">
          <a:xfrm>
            <a:off x="251520" y="1916832"/>
            <a:ext cx="1728192" cy="2808312"/>
          </a:xfrm>
          <a:prstGeom prst="rect">
            <a:avLst/>
          </a:prstGeom>
          <a:noFill/>
        </p:spPr>
      </p:pic>
      <p:pic>
        <p:nvPicPr>
          <p:cNvPr id="2057" name="Picture 9" descr="C:\Users\Hana\AppData\Local\Microsoft\Windows\Temporary Internet Files\Content.IE5\NYYFVG8Y\MC900441708[1].png"/>
          <p:cNvPicPr>
            <a:picLocks noChangeAspect="1" noChangeArrowheads="1"/>
          </p:cNvPicPr>
          <p:nvPr/>
        </p:nvPicPr>
        <p:blipFill>
          <a:blip r:embed="rId3" cstate="print"/>
          <a:srcRect t="15130" r="18300"/>
          <a:stretch>
            <a:fillRect/>
          </a:stretch>
        </p:blipFill>
        <p:spPr bwMode="auto">
          <a:xfrm>
            <a:off x="1835696" y="3501008"/>
            <a:ext cx="1389674" cy="1443608"/>
          </a:xfrm>
          <a:prstGeom prst="rect">
            <a:avLst/>
          </a:prstGeom>
          <a:noFill/>
        </p:spPr>
      </p:pic>
      <p:pic>
        <p:nvPicPr>
          <p:cNvPr id="13" name="Picture 9" descr="C:\Users\Hana\AppData\Local\Microsoft\Windows\Temporary Internet Files\Content.IE5\NYYFVG8Y\MC90044170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717032"/>
            <a:ext cx="1443608" cy="1443608"/>
          </a:xfrm>
          <a:prstGeom prst="rect">
            <a:avLst/>
          </a:prstGeom>
          <a:noFill/>
        </p:spPr>
      </p:pic>
      <p:pic>
        <p:nvPicPr>
          <p:cNvPr id="14" name="Picture 9" descr="C:\Users\Hana\AppData\Local\Microsoft\Windows\Temporary Internet Files\Content.IE5\NYYFVG8Y\MC90044170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284984"/>
            <a:ext cx="1656184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8964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3. NĚKTERÁ PODSTATNÁ JMÉNA PŘIBÍRAJÍ V MN. ČÍSLE </a:t>
            </a:r>
            <a:r>
              <a:rPr lang="cs-CZ" sz="4000" b="1" dirty="0" smtClean="0">
                <a:solidFill>
                  <a:srgbClr val="00B0F0"/>
                </a:solidFill>
              </a:rPr>
              <a:t>KONCOVKU – </a:t>
            </a:r>
            <a:r>
              <a:rPr lang="cs-CZ" sz="4000" b="1" dirty="0" err="1" smtClean="0">
                <a:solidFill>
                  <a:srgbClr val="00B0F0"/>
                </a:solidFill>
              </a:rPr>
              <a:t>e</a:t>
            </a:r>
            <a:r>
              <a:rPr lang="cs-CZ" sz="4000" b="1" dirty="0" smtClean="0">
                <a:solidFill>
                  <a:srgbClr val="00B0F0"/>
                </a:solidFill>
              </a:rPr>
              <a:t>.</a:t>
            </a:r>
          </a:p>
        </p:txBody>
      </p:sp>
      <p:pic>
        <p:nvPicPr>
          <p:cNvPr id="3087" name="Picture 15" descr="C:\Users\Hana\AppData\Local\Microsoft\Windows\Temporary Internet Files\Content.IE5\LNBR7O7C\MP900405026[1].jpg"/>
          <p:cNvPicPr>
            <a:picLocks noChangeAspect="1" noChangeArrowheads="1"/>
          </p:cNvPicPr>
          <p:nvPr/>
        </p:nvPicPr>
        <p:blipFill>
          <a:blip r:embed="rId2" cstate="print"/>
          <a:srcRect r="2034" b="16030"/>
          <a:stretch>
            <a:fillRect/>
          </a:stretch>
        </p:blipFill>
        <p:spPr bwMode="auto">
          <a:xfrm>
            <a:off x="83501" y="1700808"/>
            <a:ext cx="1968219" cy="2952328"/>
          </a:xfrm>
          <a:prstGeom prst="rect">
            <a:avLst/>
          </a:prstGeom>
          <a:noFill/>
        </p:spPr>
      </p:pic>
      <p:pic>
        <p:nvPicPr>
          <p:cNvPr id="3093" name="Picture 21" descr="C:\Users\Hana\AppData\Local\Microsoft\Windows\Temporary Internet Files\Content.IE5\LNBR7O7C\MP90040741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412776"/>
            <a:ext cx="2952328" cy="3011139"/>
          </a:xfrm>
          <a:prstGeom prst="ribbon2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0" y="4795897"/>
            <a:ext cx="979308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der </a:t>
            </a:r>
            <a:r>
              <a:rPr lang="cs-CZ" sz="3200" b="1" dirty="0" err="1" smtClean="0"/>
              <a:t>Tisch</a:t>
            </a:r>
            <a:r>
              <a:rPr lang="cs-CZ" sz="3200" b="1" dirty="0" smtClean="0"/>
              <a:t> –  stůl –    </a:t>
            </a:r>
            <a:r>
              <a:rPr lang="cs-CZ" sz="3200" b="1" dirty="0" err="1" smtClean="0">
                <a:solidFill>
                  <a:srgbClr val="00B0F0"/>
                </a:solidFill>
              </a:rPr>
              <a:t>die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err="1" smtClean="0">
                <a:solidFill>
                  <a:srgbClr val="00B0F0"/>
                </a:solidFill>
              </a:rPr>
              <a:t>Tische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smtClean="0"/>
              <a:t>– stoly</a:t>
            </a:r>
          </a:p>
          <a:p>
            <a:r>
              <a:rPr lang="cs-CZ" sz="3200" b="1" dirty="0" smtClean="0"/>
              <a:t>der </a:t>
            </a:r>
            <a:r>
              <a:rPr lang="cs-CZ" sz="3200" b="1" dirty="0" err="1" smtClean="0"/>
              <a:t>Tag</a:t>
            </a:r>
            <a:r>
              <a:rPr lang="cs-CZ" sz="3200" b="1" dirty="0" smtClean="0"/>
              <a:t> –     den –    </a:t>
            </a:r>
            <a:r>
              <a:rPr lang="cs-CZ" sz="3200" b="1" dirty="0" err="1" smtClean="0">
                <a:solidFill>
                  <a:srgbClr val="00B0F0"/>
                </a:solidFill>
              </a:rPr>
              <a:t>die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err="1" smtClean="0">
                <a:solidFill>
                  <a:srgbClr val="00B0F0"/>
                </a:solidFill>
              </a:rPr>
              <a:t>Tage</a:t>
            </a:r>
            <a:r>
              <a:rPr lang="cs-CZ" sz="3200" b="1" dirty="0" smtClean="0">
                <a:solidFill>
                  <a:srgbClr val="00B0F0"/>
                </a:solidFill>
              </a:rPr>
              <a:t>- </a:t>
            </a:r>
            <a:r>
              <a:rPr lang="cs-CZ" sz="3200" b="1" dirty="0" smtClean="0"/>
              <a:t>dny</a:t>
            </a:r>
          </a:p>
          <a:p>
            <a:r>
              <a:rPr lang="cs-CZ" sz="3200" b="1" dirty="0" smtClean="0"/>
              <a:t>der </a:t>
            </a:r>
            <a:r>
              <a:rPr lang="cs-CZ" sz="3200" b="1" dirty="0" err="1" smtClean="0"/>
              <a:t>Hund</a:t>
            </a:r>
            <a:r>
              <a:rPr lang="cs-CZ" sz="3200" b="1" dirty="0" smtClean="0"/>
              <a:t> –  pes –    </a:t>
            </a:r>
            <a:r>
              <a:rPr lang="cs-CZ" sz="3200" b="1" dirty="0" err="1" smtClean="0">
                <a:solidFill>
                  <a:srgbClr val="00B0F0"/>
                </a:solidFill>
              </a:rPr>
              <a:t>die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err="1" smtClean="0">
                <a:solidFill>
                  <a:srgbClr val="00B0F0"/>
                </a:solidFill>
              </a:rPr>
              <a:t>Hunde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smtClean="0"/>
              <a:t>– psi</a:t>
            </a:r>
          </a:p>
          <a:p>
            <a:r>
              <a:rPr lang="cs-CZ" sz="3200" b="1" dirty="0" smtClean="0"/>
              <a:t>der </a:t>
            </a:r>
            <a:r>
              <a:rPr lang="cs-CZ" sz="3200" b="1" dirty="0" err="1" smtClean="0"/>
              <a:t>Freund</a:t>
            </a:r>
            <a:r>
              <a:rPr lang="cs-CZ" sz="3200" b="1" dirty="0" smtClean="0"/>
              <a:t> – kamarád – </a:t>
            </a:r>
            <a:r>
              <a:rPr lang="cs-CZ" sz="3200" b="1" dirty="0" err="1" smtClean="0">
                <a:solidFill>
                  <a:srgbClr val="00B0F0"/>
                </a:solidFill>
              </a:rPr>
              <a:t>die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err="1" smtClean="0">
                <a:solidFill>
                  <a:srgbClr val="00B0F0"/>
                </a:solidFill>
              </a:rPr>
              <a:t>Freunde</a:t>
            </a:r>
            <a:r>
              <a:rPr lang="cs-CZ" sz="3200" b="1" dirty="0" smtClean="0"/>
              <a:t>-kamarádi</a:t>
            </a:r>
            <a:endParaRPr lang="cs-CZ" sz="3200" b="1" dirty="0"/>
          </a:p>
        </p:txBody>
      </p:sp>
      <p:pic>
        <p:nvPicPr>
          <p:cNvPr id="4" name="Picture 6" descr="C:\Users\Hana\AppData\Local\Microsoft\Windows\Temporary Internet Files\Content.IE5\NYYFVG8Y\MP90044242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1700808"/>
            <a:ext cx="3934027" cy="27363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0"/>
            <a:ext cx="84969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4. Některá podstatná jména přibírají v mn. čísle </a:t>
            </a:r>
            <a:r>
              <a:rPr lang="cs-CZ" sz="4000" b="1" dirty="0" smtClean="0">
                <a:solidFill>
                  <a:srgbClr val="00B0F0"/>
                </a:solidFill>
              </a:rPr>
              <a:t>koncovku – e </a:t>
            </a:r>
            <a:r>
              <a:rPr lang="cs-CZ" sz="3200" b="1" dirty="0" smtClean="0"/>
              <a:t>a současně také </a:t>
            </a:r>
            <a:r>
              <a:rPr lang="cs-CZ" sz="4000" b="1" dirty="0" smtClean="0">
                <a:solidFill>
                  <a:srgbClr val="00B0F0"/>
                </a:solidFill>
              </a:rPr>
              <a:t>přehlásku</a:t>
            </a:r>
            <a:r>
              <a:rPr lang="cs-CZ" sz="3200" b="1" dirty="0" smtClean="0"/>
              <a:t> nad kmenovou samohláskou.</a:t>
            </a:r>
          </a:p>
          <a:p>
            <a:endParaRPr lang="cs-CZ" sz="3200" b="1" dirty="0" smtClean="0"/>
          </a:p>
        </p:txBody>
      </p:sp>
      <p:sp>
        <p:nvSpPr>
          <p:cNvPr id="3" name="Obdélník 2"/>
          <p:cNvSpPr/>
          <p:nvPr/>
        </p:nvSpPr>
        <p:spPr>
          <a:xfrm>
            <a:off x="0" y="4549676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/>
              <a:t>der </a:t>
            </a:r>
            <a:r>
              <a:rPr lang="cs-CZ" sz="3600" b="1" dirty="0" err="1" smtClean="0"/>
              <a:t>Ball</a:t>
            </a:r>
            <a:r>
              <a:rPr lang="cs-CZ" sz="3600" b="1" dirty="0" smtClean="0"/>
              <a:t> – míč – </a:t>
            </a:r>
            <a:r>
              <a:rPr lang="cs-CZ" sz="3600" b="1" dirty="0" err="1" smtClean="0">
                <a:solidFill>
                  <a:srgbClr val="00B0F0"/>
                </a:solidFill>
              </a:rPr>
              <a:t>die</a:t>
            </a:r>
            <a:r>
              <a:rPr lang="cs-CZ" sz="3600" b="1" dirty="0" smtClean="0">
                <a:solidFill>
                  <a:srgbClr val="00B0F0"/>
                </a:solidFill>
              </a:rPr>
              <a:t> </a:t>
            </a:r>
            <a:r>
              <a:rPr lang="cs-CZ" sz="3600" b="1" dirty="0" err="1" smtClean="0">
                <a:solidFill>
                  <a:srgbClr val="00B0F0"/>
                </a:solidFill>
              </a:rPr>
              <a:t>Bälle</a:t>
            </a:r>
            <a:r>
              <a:rPr lang="cs-CZ" sz="3600" b="1" dirty="0" smtClean="0">
                <a:solidFill>
                  <a:srgbClr val="00B0F0"/>
                </a:solidFill>
              </a:rPr>
              <a:t> </a:t>
            </a:r>
            <a:r>
              <a:rPr lang="cs-CZ" sz="3600" b="1" dirty="0" smtClean="0"/>
              <a:t>– míče</a:t>
            </a:r>
          </a:p>
          <a:p>
            <a:r>
              <a:rPr lang="cs-CZ" sz="3600" b="1" dirty="0" smtClean="0"/>
              <a:t>der </a:t>
            </a:r>
            <a:r>
              <a:rPr lang="cs-CZ" sz="3600" b="1" dirty="0" err="1" smtClean="0"/>
              <a:t>Schrank</a:t>
            </a:r>
            <a:r>
              <a:rPr lang="cs-CZ" sz="3600" b="1" dirty="0" smtClean="0"/>
              <a:t> – skříň-  </a:t>
            </a:r>
            <a:r>
              <a:rPr lang="cs-CZ" sz="3600" b="1" dirty="0" err="1" smtClean="0">
                <a:solidFill>
                  <a:srgbClr val="00B0F0"/>
                </a:solidFill>
              </a:rPr>
              <a:t>die</a:t>
            </a:r>
            <a:r>
              <a:rPr lang="cs-CZ" sz="3600" b="1" dirty="0" smtClean="0">
                <a:solidFill>
                  <a:srgbClr val="00B0F0"/>
                </a:solidFill>
              </a:rPr>
              <a:t> </a:t>
            </a:r>
            <a:r>
              <a:rPr lang="cs-CZ" sz="3600" b="1" dirty="0" err="1" smtClean="0">
                <a:solidFill>
                  <a:srgbClr val="00B0F0"/>
                </a:solidFill>
              </a:rPr>
              <a:t>Schränke</a:t>
            </a:r>
            <a:r>
              <a:rPr lang="cs-CZ" sz="3600" b="1" dirty="0" smtClean="0">
                <a:solidFill>
                  <a:srgbClr val="00B0F0"/>
                </a:solidFill>
              </a:rPr>
              <a:t> </a:t>
            </a:r>
            <a:r>
              <a:rPr lang="cs-CZ" sz="3600" b="1" dirty="0" smtClean="0"/>
              <a:t>– skříně</a:t>
            </a:r>
          </a:p>
          <a:p>
            <a:r>
              <a:rPr lang="cs-CZ" sz="3600" b="1" dirty="0" smtClean="0"/>
              <a:t>der </a:t>
            </a:r>
            <a:r>
              <a:rPr lang="cs-CZ" sz="3600" b="1" dirty="0" err="1" smtClean="0"/>
              <a:t>Gast</a:t>
            </a:r>
            <a:r>
              <a:rPr lang="cs-CZ" sz="3600" b="1" dirty="0" smtClean="0"/>
              <a:t> – host – </a:t>
            </a:r>
            <a:r>
              <a:rPr lang="cs-CZ" sz="3600" b="1" dirty="0" err="1" smtClean="0">
                <a:solidFill>
                  <a:srgbClr val="00B0F0"/>
                </a:solidFill>
              </a:rPr>
              <a:t>die</a:t>
            </a:r>
            <a:r>
              <a:rPr lang="cs-CZ" sz="3600" b="1" dirty="0" smtClean="0">
                <a:solidFill>
                  <a:srgbClr val="00B0F0"/>
                </a:solidFill>
              </a:rPr>
              <a:t> </a:t>
            </a:r>
            <a:r>
              <a:rPr lang="cs-CZ" sz="3600" b="1" dirty="0" err="1" smtClean="0">
                <a:solidFill>
                  <a:srgbClr val="00B0F0"/>
                </a:solidFill>
              </a:rPr>
              <a:t>Gäste</a:t>
            </a:r>
            <a:r>
              <a:rPr lang="cs-CZ" sz="3600" b="1" dirty="0" smtClean="0">
                <a:solidFill>
                  <a:srgbClr val="00B0F0"/>
                </a:solidFill>
              </a:rPr>
              <a:t> </a:t>
            </a:r>
            <a:r>
              <a:rPr lang="cs-CZ" sz="3600" b="1" dirty="0" smtClean="0"/>
              <a:t>- hosté</a:t>
            </a:r>
            <a:endParaRPr lang="cs-CZ" sz="3600" b="1" dirty="0"/>
          </a:p>
        </p:txBody>
      </p:sp>
      <p:pic>
        <p:nvPicPr>
          <p:cNvPr id="4098" name="Picture 2" descr="C:\Users\Hana\AppData\Local\Microsoft\Windows\Temporary Internet Files\Content.IE5\FXW0IL8W\MP900433156[1].jpg"/>
          <p:cNvPicPr>
            <a:picLocks noChangeAspect="1" noChangeArrowheads="1"/>
          </p:cNvPicPr>
          <p:nvPr/>
        </p:nvPicPr>
        <p:blipFill>
          <a:blip r:embed="rId2" cstate="print"/>
          <a:srcRect l="501" t="21313" r="45500"/>
          <a:stretch>
            <a:fillRect/>
          </a:stretch>
        </p:blipFill>
        <p:spPr bwMode="auto">
          <a:xfrm>
            <a:off x="0" y="1700808"/>
            <a:ext cx="2843808" cy="276264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099" name="Picture 3" descr="C:\Users\Hana\AppData\Local\Microsoft\Windows\Temporary Internet Files\Content.IE5\40TFEIQ3\MP90044855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844824"/>
            <a:ext cx="2264693" cy="2232248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0"/>
            <a:ext cx="8892480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5. NĚKTERÁ PODSTATNÁ JMÉNA PŘIBÍRAJÍ V MN. ČÍSLE </a:t>
            </a:r>
            <a:r>
              <a:rPr lang="cs-CZ" sz="4400" b="1" dirty="0" smtClean="0">
                <a:solidFill>
                  <a:srgbClr val="00B0F0"/>
                </a:solidFill>
              </a:rPr>
              <a:t>KONCOVKU  - </a:t>
            </a:r>
            <a:r>
              <a:rPr lang="cs-CZ" sz="4400" b="1" dirty="0" err="1" smtClean="0">
                <a:solidFill>
                  <a:srgbClr val="00B0F0"/>
                </a:solidFill>
              </a:rPr>
              <a:t>er</a:t>
            </a:r>
            <a:r>
              <a:rPr lang="cs-CZ" sz="4400" b="1" dirty="0" smtClean="0">
                <a:solidFill>
                  <a:srgbClr val="00B0F0"/>
                </a:solidFill>
              </a:rPr>
              <a:t>. </a:t>
            </a:r>
          </a:p>
          <a:p>
            <a:pPr marL="64008" indent="0">
              <a:buNone/>
            </a:pPr>
            <a:endParaRPr lang="cs-CZ" b="1" dirty="0" smtClean="0"/>
          </a:p>
          <a:p>
            <a:r>
              <a:rPr lang="cs-CZ" sz="2800" b="1" dirty="0" err="1" smtClean="0"/>
              <a:t>das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Kind</a:t>
            </a:r>
            <a:r>
              <a:rPr lang="cs-CZ" sz="2800" b="1" dirty="0" smtClean="0"/>
              <a:t> –  dítě –    </a:t>
            </a:r>
            <a:r>
              <a:rPr lang="cs-CZ" sz="4000" b="1" dirty="0" err="1" smtClean="0">
                <a:solidFill>
                  <a:srgbClr val="00B0F0"/>
                </a:solidFill>
              </a:rPr>
              <a:t>die</a:t>
            </a:r>
            <a:r>
              <a:rPr lang="cs-CZ" sz="4000" b="1" dirty="0" smtClean="0">
                <a:solidFill>
                  <a:srgbClr val="00B0F0"/>
                </a:solidFill>
              </a:rPr>
              <a:t> </a:t>
            </a:r>
            <a:r>
              <a:rPr lang="cs-CZ" sz="4000" b="1" dirty="0" err="1" smtClean="0">
                <a:solidFill>
                  <a:srgbClr val="00B0F0"/>
                </a:solidFill>
              </a:rPr>
              <a:t>Kinder</a:t>
            </a:r>
            <a:r>
              <a:rPr lang="cs-CZ" sz="4000" b="1" dirty="0" smtClean="0">
                <a:solidFill>
                  <a:srgbClr val="00B0F0"/>
                </a:solidFill>
              </a:rPr>
              <a:t> </a:t>
            </a:r>
            <a:r>
              <a:rPr lang="cs-CZ" sz="2800" b="1" dirty="0" smtClean="0"/>
              <a:t>– děti</a:t>
            </a:r>
          </a:p>
          <a:p>
            <a:r>
              <a:rPr lang="cs-CZ" sz="2800" b="1" dirty="0" err="1" smtClean="0"/>
              <a:t>das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Bild</a:t>
            </a:r>
            <a:r>
              <a:rPr lang="cs-CZ" sz="2800" b="1" dirty="0" smtClean="0"/>
              <a:t> –   obraz – </a:t>
            </a:r>
            <a:r>
              <a:rPr lang="cs-CZ" sz="4000" b="1" dirty="0" err="1" smtClean="0">
                <a:solidFill>
                  <a:srgbClr val="00B0F0"/>
                </a:solidFill>
              </a:rPr>
              <a:t>die</a:t>
            </a:r>
            <a:r>
              <a:rPr lang="cs-CZ" sz="4000" b="1" dirty="0" smtClean="0">
                <a:solidFill>
                  <a:srgbClr val="00B0F0"/>
                </a:solidFill>
              </a:rPr>
              <a:t> </a:t>
            </a:r>
            <a:r>
              <a:rPr lang="cs-CZ" sz="4000" b="1" dirty="0" err="1" smtClean="0">
                <a:solidFill>
                  <a:srgbClr val="00B0F0"/>
                </a:solidFill>
              </a:rPr>
              <a:t>Bilder</a:t>
            </a:r>
            <a:r>
              <a:rPr lang="cs-CZ" sz="4000" b="1" dirty="0" smtClean="0">
                <a:solidFill>
                  <a:srgbClr val="00B0F0"/>
                </a:solidFill>
              </a:rPr>
              <a:t> </a:t>
            </a:r>
            <a:r>
              <a:rPr lang="cs-CZ" sz="2800" b="1" dirty="0" smtClean="0"/>
              <a:t>– obrazy</a:t>
            </a:r>
          </a:p>
          <a:p>
            <a:r>
              <a:rPr lang="cs-CZ" sz="2800" b="1" dirty="0" err="1" smtClean="0"/>
              <a:t>das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Ei</a:t>
            </a:r>
            <a:r>
              <a:rPr lang="cs-CZ" sz="2800" b="1" dirty="0" smtClean="0"/>
              <a:t> –      vajíčko – </a:t>
            </a:r>
            <a:r>
              <a:rPr lang="cs-CZ" sz="4000" b="1" dirty="0" err="1" smtClean="0">
                <a:solidFill>
                  <a:srgbClr val="00B0F0"/>
                </a:solidFill>
              </a:rPr>
              <a:t>die</a:t>
            </a:r>
            <a:r>
              <a:rPr lang="cs-CZ" sz="4000" b="1" dirty="0" smtClean="0">
                <a:solidFill>
                  <a:srgbClr val="00B0F0"/>
                </a:solidFill>
              </a:rPr>
              <a:t> </a:t>
            </a:r>
            <a:r>
              <a:rPr lang="cs-CZ" sz="4000" b="1" dirty="0" err="1" smtClean="0">
                <a:solidFill>
                  <a:srgbClr val="00B0F0"/>
                </a:solidFill>
              </a:rPr>
              <a:t>Eier</a:t>
            </a:r>
            <a:r>
              <a:rPr lang="cs-CZ" sz="4000" b="1" dirty="0" smtClean="0">
                <a:solidFill>
                  <a:srgbClr val="00B0F0"/>
                </a:solidFill>
              </a:rPr>
              <a:t> </a:t>
            </a:r>
            <a:r>
              <a:rPr lang="cs-CZ" sz="2800" b="1" dirty="0" smtClean="0"/>
              <a:t>– vajíčka</a:t>
            </a:r>
          </a:p>
        </p:txBody>
      </p:sp>
      <p:pic>
        <p:nvPicPr>
          <p:cNvPr id="5126" name="Picture 6" descr="C:\Users\Hana\AppData\Local\Microsoft\Windows\Temporary Internet Files\Content.IE5\LNBR7O7C\MP900438799[1].jpg"/>
          <p:cNvPicPr>
            <a:picLocks noChangeAspect="1" noChangeArrowheads="1"/>
          </p:cNvPicPr>
          <p:nvPr/>
        </p:nvPicPr>
        <p:blipFill>
          <a:blip r:embed="rId2" cstate="print"/>
          <a:srcRect l="47249" t="4200" b="30701"/>
          <a:stretch>
            <a:fillRect/>
          </a:stretch>
        </p:blipFill>
        <p:spPr bwMode="auto">
          <a:xfrm>
            <a:off x="7020272" y="3392779"/>
            <a:ext cx="1871943" cy="3465221"/>
          </a:xfrm>
          <a:prstGeom prst="rect">
            <a:avLst/>
          </a:prstGeom>
          <a:noFill/>
        </p:spPr>
      </p:pic>
      <p:pic>
        <p:nvPicPr>
          <p:cNvPr id="5134" name="Picture 14" descr="C:\Users\Hana\AppData\Local\Microsoft\Windows\Temporary Internet Files\Content.IE5\NYYFVG8Y\MP900427653[1].jpg"/>
          <p:cNvPicPr>
            <a:picLocks noChangeAspect="1" noChangeArrowheads="1"/>
          </p:cNvPicPr>
          <p:nvPr/>
        </p:nvPicPr>
        <p:blipFill>
          <a:blip r:embed="rId3" cstate="print"/>
          <a:srcRect t="-1282" r="26359"/>
          <a:stretch>
            <a:fillRect/>
          </a:stretch>
        </p:blipFill>
        <p:spPr bwMode="auto">
          <a:xfrm rot="20719521">
            <a:off x="349980" y="3306629"/>
            <a:ext cx="2280173" cy="3136052"/>
          </a:xfrm>
          <a:prstGeom prst="rect">
            <a:avLst/>
          </a:prstGeom>
          <a:noFill/>
        </p:spPr>
      </p:pic>
      <p:pic>
        <p:nvPicPr>
          <p:cNvPr id="5128" name="Picture 8" descr="C:\Users\Hana\AppData\Local\Microsoft\Windows\Temporary Internet Files\Content.IE5\40TFEIQ3\MP900411773[1].jpg"/>
          <p:cNvPicPr>
            <a:picLocks noChangeAspect="1" noChangeArrowheads="1"/>
          </p:cNvPicPr>
          <p:nvPr/>
        </p:nvPicPr>
        <p:blipFill>
          <a:blip r:embed="rId4" cstate="print"/>
          <a:srcRect t="20600" r="18423" b="5901"/>
          <a:stretch>
            <a:fillRect/>
          </a:stretch>
        </p:blipFill>
        <p:spPr bwMode="auto">
          <a:xfrm rot="1010321">
            <a:off x="2726404" y="3604893"/>
            <a:ext cx="2212134" cy="29969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0" name="Picture 12" descr="C:\Users\Hana\AppData\Local\Microsoft\Windows\Temporary Internet Files\Content.IE5\NYYFVG8Y\MP90040189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10198" y="3683181"/>
            <a:ext cx="2496312" cy="31211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glow rad="101600">
              <a:srgbClr val="00B0F0">
                <a:alpha val="60000"/>
              </a:srgbClr>
            </a:glow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171" name="Picture 3" descr="C:\Users\Hana\AppData\Local\Microsoft\Windows\Temporary Internet Files\Content.IE5\40TFEIQ3\MP90028930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3657600" cy="27919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>
                <a:lumMod val="95000"/>
              </a:schemeClr>
            </a:solidFill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5" name="Picture 7" descr="C:\Users\Hana\AppData\Local\Microsoft\Windows\Temporary Internet Files\Content.IE5\40TFEIQ3\MP90014526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448995"/>
            <a:ext cx="2843808" cy="440900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3" name="TextovéPole 12"/>
          <p:cNvSpPr txBox="1"/>
          <p:nvPr/>
        </p:nvSpPr>
        <p:spPr>
          <a:xfrm>
            <a:off x="4139952" y="692696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das</a:t>
            </a:r>
            <a:r>
              <a:rPr lang="cs-CZ" sz="4000" dirty="0" smtClean="0"/>
              <a:t> </a:t>
            </a:r>
            <a:r>
              <a:rPr lang="cs-CZ" sz="4000" dirty="0" err="1" smtClean="0"/>
              <a:t>Bild</a:t>
            </a:r>
            <a:endParaRPr lang="de-DE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11560" y="4581128"/>
            <a:ext cx="26642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err="1" smtClean="0"/>
              <a:t>die</a:t>
            </a:r>
            <a:r>
              <a:rPr lang="cs-CZ" sz="6000" dirty="0" smtClean="0"/>
              <a:t> </a:t>
            </a:r>
            <a:r>
              <a:rPr lang="cs-CZ" sz="6000" dirty="0" err="1" smtClean="0"/>
              <a:t>Bilder</a:t>
            </a:r>
            <a:endParaRPr lang="de-DE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8892480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6. NĚKTERÁ PODSTATNÁ JMÉNA PŘIBÍRAJÍ V MN. ČÍSLE </a:t>
            </a:r>
            <a:r>
              <a:rPr lang="cs-CZ" sz="4000" b="1" dirty="0" smtClean="0">
                <a:solidFill>
                  <a:srgbClr val="00B0F0"/>
                </a:solidFill>
              </a:rPr>
              <a:t>KONCOVKU – </a:t>
            </a:r>
            <a:r>
              <a:rPr lang="cs-CZ" sz="4000" b="1" dirty="0" err="1" smtClean="0">
                <a:solidFill>
                  <a:srgbClr val="00B0F0"/>
                </a:solidFill>
              </a:rPr>
              <a:t>er</a:t>
            </a:r>
            <a:r>
              <a:rPr lang="cs-CZ" sz="4000" b="1" dirty="0" smtClean="0">
                <a:solidFill>
                  <a:srgbClr val="00B0F0"/>
                </a:solidFill>
              </a:rPr>
              <a:t> </a:t>
            </a:r>
          </a:p>
          <a:p>
            <a:pPr>
              <a:buNone/>
            </a:pPr>
            <a:r>
              <a:rPr lang="cs-CZ" sz="4000" b="1" dirty="0" smtClean="0">
                <a:solidFill>
                  <a:srgbClr val="00B0F0"/>
                </a:solidFill>
              </a:rPr>
              <a:t>A SOUČASNĚ JEŠTĚ PŘEHLÁSKU</a:t>
            </a:r>
            <a:endParaRPr lang="cs-CZ" sz="3200" b="1" dirty="0" smtClean="0"/>
          </a:p>
          <a:p>
            <a:endParaRPr lang="cs-CZ" b="1" dirty="0" smtClean="0"/>
          </a:p>
          <a:p>
            <a:r>
              <a:rPr lang="cs-CZ" sz="3200" b="1" dirty="0" err="1" smtClean="0"/>
              <a:t>das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Haus</a:t>
            </a:r>
            <a:r>
              <a:rPr lang="cs-CZ" sz="3200" b="1" dirty="0" smtClean="0"/>
              <a:t> –   dům –     </a:t>
            </a:r>
            <a:r>
              <a:rPr lang="cs-CZ" sz="3200" b="1" dirty="0" err="1" smtClean="0">
                <a:solidFill>
                  <a:srgbClr val="00B0F0"/>
                </a:solidFill>
              </a:rPr>
              <a:t>die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err="1" smtClean="0">
                <a:solidFill>
                  <a:srgbClr val="00B0F0"/>
                </a:solidFill>
              </a:rPr>
              <a:t>Häuser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smtClean="0"/>
              <a:t>–   domy</a:t>
            </a:r>
          </a:p>
          <a:p>
            <a:r>
              <a:rPr lang="cs-CZ" sz="3200" b="1" dirty="0" err="1" smtClean="0"/>
              <a:t>das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Buch</a:t>
            </a:r>
            <a:r>
              <a:rPr lang="cs-CZ" sz="3200" b="1" dirty="0" smtClean="0"/>
              <a:t> –   kniha –   </a:t>
            </a:r>
            <a:r>
              <a:rPr lang="cs-CZ" sz="3200" b="1" dirty="0" err="1" smtClean="0">
                <a:solidFill>
                  <a:srgbClr val="00B0F0"/>
                </a:solidFill>
              </a:rPr>
              <a:t>die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err="1" smtClean="0">
                <a:solidFill>
                  <a:srgbClr val="00B0F0"/>
                </a:solidFill>
              </a:rPr>
              <a:t>Bücher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smtClean="0"/>
              <a:t>–   knihy</a:t>
            </a:r>
          </a:p>
          <a:p>
            <a:r>
              <a:rPr lang="cs-CZ" sz="3200" b="1" dirty="0" err="1" smtClean="0"/>
              <a:t>das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Wort</a:t>
            </a:r>
            <a:r>
              <a:rPr lang="cs-CZ" sz="3200" b="1" dirty="0" smtClean="0"/>
              <a:t> –    slovo –   </a:t>
            </a:r>
            <a:r>
              <a:rPr lang="cs-CZ" sz="3200" b="1" dirty="0" err="1" smtClean="0">
                <a:solidFill>
                  <a:srgbClr val="00B0F0"/>
                </a:solidFill>
              </a:rPr>
              <a:t>die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err="1" smtClean="0">
                <a:solidFill>
                  <a:srgbClr val="00B0F0"/>
                </a:solidFill>
              </a:rPr>
              <a:t>Wörter</a:t>
            </a:r>
            <a:r>
              <a:rPr lang="cs-CZ" sz="3200" b="1" dirty="0" smtClean="0">
                <a:solidFill>
                  <a:srgbClr val="00B0F0"/>
                </a:solidFill>
              </a:rPr>
              <a:t> </a:t>
            </a:r>
            <a:r>
              <a:rPr lang="cs-CZ" sz="3200" b="1" dirty="0" smtClean="0"/>
              <a:t>-     slova</a:t>
            </a:r>
            <a:endParaRPr lang="cs-CZ" sz="3200" b="1" dirty="0"/>
          </a:p>
        </p:txBody>
      </p:sp>
      <p:pic>
        <p:nvPicPr>
          <p:cNvPr id="6146" name="Picture 2" descr="C:\Users\Hana\AppData\Local\Microsoft\Windows\Temporary Internet Files\Content.IE5\NYYFVG8Y\MP90043871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789040"/>
            <a:ext cx="3441023" cy="2304256"/>
          </a:xfrm>
          <a:prstGeom prst="rect">
            <a:avLst/>
          </a:prstGeom>
          <a:noFill/>
        </p:spPr>
      </p:pic>
      <p:pic>
        <p:nvPicPr>
          <p:cNvPr id="6150" name="Picture 6" descr="C:\Users\Hana\AppData\Local\Microsoft\Windows\Temporary Internet Files\Content.IE5\NYYFVG8Y\MP90039972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1999" y="3789040"/>
            <a:ext cx="4605239" cy="30689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Hana\AppData\Local\Microsoft\Windows\Temporary Internet Files\Content.IE5\LNBR7O7C\MP900449087[1].jpg"/>
          <p:cNvPicPr>
            <a:picLocks noChangeAspect="1" noChangeArrowheads="1"/>
          </p:cNvPicPr>
          <p:nvPr/>
        </p:nvPicPr>
        <p:blipFill>
          <a:blip r:embed="rId2" cstate="print"/>
          <a:srcRect t="8163" r="27584" b="6899"/>
          <a:stretch>
            <a:fillRect/>
          </a:stretch>
        </p:blipFill>
        <p:spPr bwMode="auto">
          <a:xfrm>
            <a:off x="2051720" y="3861048"/>
            <a:ext cx="2376264" cy="2996952"/>
          </a:xfrm>
          <a:prstGeom prst="rect">
            <a:avLst/>
          </a:prstGeom>
          <a:noFill/>
        </p:spPr>
      </p:pic>
      <p:pic>
        <p:nvPicPr>
          <p:cNvPr id="9220" name="Picture 4" descr="C:\Users\Hana\AppData\Local\Microsoft\Windows\Temporary Internet Files\Content.IE5\FXW0IL8W\MP900422180[1].jpg"/>
          <p:cNvPicPr>
            <a:picLocks noChangeAspect="1" noChangeArrowheads="1"/>
          </p:cNvPicPr>
          <p:nvPr/>
        </p:nvPicPr>
        <p:blipFill>
          <a:blip r:embed="rId3" cstate="print"/>
          <a:srcRect t="2746" r="14549"/>
          <a:stretch>
            <a:fillRect/>
          </a:stretch>
        </p:blipFill>
        <p:spPr bwMode="auto">
          <a:xfrm>
            <a:off x="0" y="4005064"/>
            <a:ext cx="1691680" cy="2550535"/>
          </a:xfrm>
          <a:prstGeom prst="rect">
            <a:avLst/>
          </a:prstGeom>
          <a:noFill/>
        </p:spPr>
      </p:pic>
      <p:pic>
        <p:nvPicPr>
          <p:cNvPr id="9229" name="Picture 13" descr="C:\Users\Hana\AppData\Local\Microsoft\Windows\Temporary Internet Files\Content.IE5\LM0M6FD6\MP900382814[1].jpg"/>
          <p:cNvPicPr>
            <a:picLocks noChangeAspect="1" noChangeArrowheads="1"/>
          </p:cNvPicPr>
          <p:nvPr/>
        </p:nvPicPr>
        <p:blipFill>
          <a:blip r:embed="rId4" cstate="print"/>
          <a:srcRect t="2199" r="10852"/>
          <a:stretch>
            <a:fillRect/>
          </a:stretch>
        </p:blipFill>
        <p:spPr bwMode="auto">
          <a:xfrm rot="384565">
            <a:off x="6676979" y="3769522"/>
            <a:ext cx="1946219" cy="2989189"/>
          </a:xfrm>
          <a:prstGeom prst="rect">
            <a:avLst/>
          </a:prstGeom>
          <a:noFill/>
        </p:spPr>
      </p:pic>
      <p:pic>
        <p:nvPicPr>
          <p:cNvPr id="9226" name="Picture 10" descr="C:\Users\Hana\AppData\Local\Microsoft\Windows\Temporary Internet Files\Content.IE5\NYYFVG8Y\MP900440294[1].jpg"/>
          <p:cNvPicPr>
            <a:picLocks noChangeAspect="1" noChangeArrowheads="1"/>
          </p:cNvPicPr>
          <p:nvPr/>
        </p:nvPicPr>
        <p:blipFill>
          <a:blip r:embed="rId5" cstate="print"/>
          <a:srcRect l="15824" t="20674" r="10631" b="23674"/>
          <a:stretch>
            <a:fillRect/>
          </a:stretch>
        </p:blipFill>
        <p:spPr bwMode="auto">
          <a:xfrm rot="14522863">
            <a:off x="4436003" y="4215415"/>
            <a:ext cx="2891810" cy="1640148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0" y="260648"/>
            <a:ext cx="936104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7. NĚKTERÁ PODSTATNÁ JMÉNA PŘIBÍRAJÍ V MNOŽNÉM ČÍSLE </a:t>
            </a:r>
            <a:r>
              <a:rPr lang="cs-CZ" sz="4000" b="1" dirty="0" smtClean="0">
                <a:solidFill>
                  <a:srgbClr val="00B0F0"/>
                </a:solidFill>
              </a:rPr>
              <a:t>KONCOVKU - (e)n.</a:t>
            </a:r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r>
              <a:rPr lang="cs-CZ" sz="2800" b="1" dirty="0" err="1" smtClean="0"/>
              <a:t>die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Tasche</a:t>
            </a:r>
            <a:r>
              <a:rPr lang="cs-CZ" sz="2800" b="1" dirty="0" smtClean="0"/>
              <a:t> –   taška –    </a:t>
            </a:r>
            <a:r>
              <a:rPr lang="cs-CZ" sz="4000" b="1" dirty="0" err="1" smtClean="0">
                <a:solidFill>
                  <a:srgbClr val="00B0F0"/>
                </a:solidFill>
              </a:rPr>
              <a:t>die</a:t>
            </a:r>
            <a:r>
              <a:rPr lang="cs-CZ" sz="4000" b="1" dirty="0" smtClean="0">
                <a:solidFill>
                  <a:srgbClr val="00B0F0"/>
                </a:solidFill>
              </a:rPr>
              <a:t> </a:t>
            </a:r>
            <a:r>
              <a:rPr lang="cs-CZ" sz="4000" b="1" dirty="0" err="1" smtClean="0">
                <a:solidFill>
                  <a:srgbClr val="00B0F0"/>
                </a:solidFill>
              </a:rPr>
              <a:t>Taschen</a:t>
            </a:r>
            <a:r>
              <a:rPr lang="cs-CZ" sz="4000" b="1" dirty="0" smtClean="0">
                <a:solidFill>
                  <a:srgbClr val="00B0F0"/>
                </a:solidFill>
              </a:rPr>
              <a:t> </a:t>
            </a:r>
            <a:r>
              <a:rPr lang="cs-CZ" sz="2800" b="1" dirty="0" smtClean="0"/>
              <a:t>–   tašky</a:t>
            </a:r>
          </a:p>
          <a:p>
            <a:r>
              <a:rPr lang="cs-CZ" sz="2800" b="1" dirty="0" err="1" smtClean="0"/>
              <a:t>die</a:t>
            </a:r>
            <a:r>
              <a:rPr lang="cs-CZ" sz="2800" b="1" dirty="0" smtClean="0"/>
              <a:t> Blume –    květina – </a:t>
            </a:r>
            <a:r>
              <a:rPr lang="cs-CZ" sz="4000" b="1" dirty="0" err="1" smtClean="0">
                <a:solidFill>
                  <a:srgbClr val="00B0F0"/>
                </a:solidFill>
              </a:rPr>
              <a:t>die</a:t>
            </a:r>
            <a:r>
              <a:rPr lang="cs-CZ" sz="4000" b="1" dirty="0" smtClean="0">
                <a:solidFill>
                  <a:srgbClr val="00B0F0"/>
                </a:solidFill>
              </a:rPr>
              <a:t> </a:t>
            </a:r>
            <a:r>
              <a:rPr lang="cs-CZ" sz="4000" b="1" dirty="0" err="1" smtClean="0">
                <a:solidFill>
                  <a:srgbClr val="00B0F0"/>
                </a:solidFill>
              </a:rPr>
              <a:t>Blumen</a:t>
            </a:r>
            <a:r>
              <a:rPr lang="cs-CZ" sz="4000" b="1" dirty="0" smtClean="0">
                <a:solidFill>
                  <a:srgbClr val="00B0F0"/>
                </a:solidFill>
              </a:rPr>
              <a:t> </a:t>
            </a:r>
            <a:r>
              <a:rPr lang="cs-CZ" sz="2800" b="1" dirty="0" smtClean="0"/>
              <a:t>–    květiny</a:t>
            </a:r>
          </a:p>
          <a:p>
            <a:r>
              <a:rPr lang="cs-CZ" sz="2800" b="1" dirty="0" smtClean="0"/>
              <a:t>der </a:t>
            </a:r>
            <a:r>
              <a:rPr lang="cs-CZ" sz="2800" b="1" dirty="0" err="1" smtClean="0"/>
              <a:t>Herr</a:t>
            </a:r>
            <a:r>
              <a:rPr lang="cs-CZ" sz="2800" b="1" dirty="0" smtClean="0"/>
              <a:t> –       muž –      </a:t>
            </a:r>
            <a:r>
              <a:rPr lang="cs-CZ" sz="4000" b="1" dirty="0" err="1" smtClean="0">
                <a:solidFill>
                  <a:srgbClr val="00B0F0"/>
                </a:solidFill>
              </a:rPr>
              <a:t>die</a:t>
            </a:r>
            <a:r>
              <a:rPr lang="cs-CZ" sz="4000" b="1" dirty="0" smtClean="0">
                <a:solidFill>
                  <a:srgbClr val="00B0F0"/>
                </a:solidFill>
              </a:rPr>
              <a:t> </a:t>
            </a:r>
            <a:r>
              <a:rPr lang="cs-CZ" sz="4000" b="1" dirty="0" err="1" smtClean="0">
                <a:solidFill>
                  <a:srgbClr val="00B0F0"/>
                </a:solidFill>
              </a:rPr>
              <a:t>Herren</a:t>
            </a:r>
            <a:r>
              <a:rPr lang="cs-CZ" sz="4000" b="1" dirty="0" smtClean="0">
                <a:solidFill>
                  <a:srgbClr val="00B0F0"/>
                </a:solidFill>
              </a:rPr>
              <a:t> </a:t>
            </a:r>
            <a:r>
              <a:rPr lang="cs-CZ" sz="2800" b="1" dirty="0" smtClean="0"/>
              <a:t>-       muži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827584" y="764704"/>
            <a:ext cx="78488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/>
              <a:t>O SPRÁVNOSTI TVARŮ PODSTATNÉHO JMÉNA SE MŮŽEŠ PŘESVĚDČIT VE SLOVNÍKU.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Hana\AppData\Local\Microsoft\Windows\Temporary Internet Files\Content.IE5\NYYFVG8Y\MC90001930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2736304" cy="2388293"/>
          </a:xfrm>
          <a:prstGeom prst="rect">
            <a:avLst/>
          </a:prstGeom>
          <a:noFill/>
        </p:spPr>
      </p:pic>
      <p:pic>
        <p:nvPicPr>
          <p:cNvPr id="3" name="Picture 2" descr="C:\Users\Hana\AppData\Local\Microsoft\Windows\Temporary Internet Files\Content.IE5\LNBR7O7C\MP900449087[1].jpg"/>
          <p:cNvPicPr>
            <a:picLocks noChangeAspect="1" noChangeArrowheads="1"/>
          </p:cNvPicPr>
          <p:nvPr/>
        </p:nvPicPr>
        <p:blipFill>
          <a:blip r:embed="rId3" cstate="print"/>
          <a:srcRect t="8163" r="27584" b="6899"/>
          <a:stretch>
            <a:fillRect/>
          </a:stretch>
        </p:blipFill>
        <p:spPr bwMode="auto">
          <a:xfrm>
            <a:off x="3419872" y="188640"/>
            <a:ext cx="1728192" cy="2179601"/>
          </a:xfrm>
          <a:prstGeom prst="rect">
            <a:avLst/>
          </a:prstGeom>
          <a:noFill/>
        </p:spPr>
      </p:pic>
      <p:pic>
        <p:nvPicPr>
          <p:cNvPr id="4" name="Picture 6" descr="C:\Users\Hana\AppData\Local\Microsoft\Windows\Temporary Internet Files\Content.IE5\NYYFVG8Y\MP90039972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188640"/>
            <a:ext cx="3133572" cy="2088232"/>
          </a:xfrm>
          <a:prstGeom prst="rect">
            <a:avLst/>
          </a:prstGeom>
          <a:noFill/>
        </p:spPr>
      </p:pic>
      <p:pic>
        <p:nvPicPr>
          <p:cNvPr id="5" name="Picture 13" descr="C:\Users\Hana\AppData\Local\Microsoft\Windows\Temporary Internet Files\Content.IE5\LM0M6FD6\MP900382814[1].jpg"/>
          <p:cNvPicPr>
            <a:picLocks noChangeAspect="1" noChangeArrowheads="1"/>
          </p:cNvPicPr>
          <p:nvPr/>
        </p:nvPicPr>
        <p:blipFill>
          <a:blip r:embed="rId5" cstate="print"/>
          <a:srcRect t="2199" r="10852"/>
          <a:stretch>
            <a:fillRect/>
          </a:stretch>
        </p:blipFill>
        <p:spPr bwMode="auto">
          <a:xfrm>
            <a:off x="179512" y="4437112"/>
            <a:ext cx="1576206" cy="2420888"/>
          </a:xfrm>
          <a:prstGeom prst="rect">
            <a:avLst/>
          </a:prstGeom>
          <a:noFill/>
        </p:spPr>
      </p:pic>
      <p:pic>
        <p:nvPicPr>
          <p:cNvPr id="6" name="Picture 3" descr="C:\Users\Hana\AppData\Local\Microsoft\Windows\Temporary Internet Files\Content.IE5\40TFEIQ3\MP90044855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4581128"/>
            <a:ext cx="1972475" cy="194421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Picture 3" descr="C:\Users\Hana\AppData\Local\Microsoft\Windows\Temporary Internet Files\Content.IE5\40TFEIQ3\MP900448551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888" y="5057800"/>
            <a:ext cx="1826365" cy="18002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Picture 6" descr="C:\Users\Hana\AppData\Local\Microsoft\Windows\Temporary Internet Files\Content.IE5\NYYFVG8Y\MP900442427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4433906"/>
            <a:ext cx="3213947" cy="2235453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179512" y="2132856"/>
            <a:ext cx="1656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dirty="0" err="1" smtClean="0"/>
              <a:t>drei</a:t>
            </a:r>
            <a:r>
              <a:rPr lang="cs-CZ" sz="2800" dirty="0" smtClean="0"/>
              <a:t> </a:t>
            </a:r>
            <a:r>
              <a:rPr lang="cs-CZ" sz="2800" dirty="0" err="1" smtClean="0"/>
              <a:t>Bücher</a:t>
            </a:r>
            <a:endParaRPr lang="de-DE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059832" y="2276872"/>
            <a:ext cx="15841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vier</a:t>
            </a:r>
            <a:r>
              <a:rPr lang="cs-CZ" sz="2800" dirty="0" smtClean="0"/>
              <a:t> </a:t>
            </a:r>
            <a:r>
              <a:rPr lang="cs-CZ" sz="2800" dirty="0" err="1" smtClean="0"/>
              <a:t>Taschen</a:t>
            </a:r>
            <a:endParaRPr lang="de-DE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156176" y="2348880"/>
            <a:ext cx="2771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dirty="0" err="1" smtClean="0"/>
              <a:t>viele</a:t>
            </a:r>
            <a:r>
              <a:rPr lang="cs-CZ" sz="2800" dirty="0" smtClean="0"/>
              <a:t> </a:t>
            </a:r>
            <a:r>
              <a:rPr lang="cs-CZ" sz="2800" dirty="0" err="1" smtClean="0"/>
              <a:t>Häuser</a:t>
            </a:r>
            <a:endParaRPr lang="cs-CZ" sz="2800" dirty="0" smtClean="0"/>
          </a:p>
          <a:p>
            <a:r>
              <a:rPr lang="cs-CZ" sz="2800" dirty="0" smtClean="0"/>
              <a:t> </a:t>
            </a: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Städte</a:t>
            </a:r>
            <a:endParaRPr lang="de-DE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0" y="3501008"/>
            <a:ext cx="1800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drei</a:t>
            </a:r>
            <a:r>
              <a:rPr lang="cs-CZ" sz="2800" dirty="0" smtClean="0"/>
              <a:t> </a:t>
            </a:r>
            <a:r>
              <a:rPr lang="cs-CZ" sz="2800" dirty="0" err="1" smtClean="0"/>
              <a:t>Blumen</a:t>
            </a:r>
            <a:endParaRPr lang="de-DE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923928" y="3645024"/>
            <a:ext cx="12961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zwei</a:t>
            </a:r>
            <a:r>
              <a:rPr lang="cs-CZ" sz="2800" dirty="0" smtClean="0"/>
              <a:t> </a:t>
            </a:r>
            <a:r>
              <a:rPr lang="cs-CZ" sz="2800" dirty="0" err="1" smtClean="0"/>
              <a:t>Bälle</a:t>
            </a:r>
            <a:endParaRPr lang="de-DE" sz="2800" dirty="0"/>
          </a:p>
        </p:txBody>
      </p:sp>
      <p:sp>
        <p:nvSpPr>
          <p:cNvPr id="17" name="Obdélník 16"/>
          <p:cNvSpPr/>
          <p:nvPr/>
        </p:nvSpPr>
        <p:spPr>
          <a:xfrm>
            <a:off x="6228184" y="3933056"/>
            <a:ext cx="23855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err="1" smtClean="0"/>
              <a:t>drei</a:t>
            </a:r>
            <a:r>
              <a:rPr lang="cs-CZ" sz="2800" dirty="0" smtClean="0"/>
              <a:t>  </a:t>
            </a:r>
            <a:r>
              <a:rPr lang="cs-CZ" sz="2800" dirty="0" err="1" smtClean="0"/>
              <a:t>Freunde</a:t>
            </a:r>
            <a:endParaRPr lang="de-DE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3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3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3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3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3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3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0" grpId="1" build="allAtOnce"/>
      <p:bldP spid="12" grpId="0" build="p"/>
      <p:bldP spid="12" grpId="1" build="allAtOnce"/>
      <p:bldP spid="13" grpId="0" build="p"/>
      <p:bldP spid="13" grpId="1" build="allAtOnce"/>
      <p:bldP spid="15" grpId="0" build="p"/>
      <p:bldP spid="15" grpId="1" build="allAtOnce"/>
      <p:bldP spid="16" grpId="0" build="p"/>
      <p:bldP spid="16" grpId="1" build="allAtOnce"/>
      <p:bldP spid="17" grpId="0" build="p"/>
      <p:bldP spid="17" grpId="1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9" name="Picture 9" descr="C:\Users\Hana\AppData\Local\Microsoft\Windows\Temporary Internet Files\Content.IE5\LNBR7O7C\MP900439385[1].jpg"/>
          <p:cNvPicPr>
            <a:picLocks noChangeAspect="1" noChangeArrowheads="1"/>
          </p:cNvPicPr>
          <p:nvPr/>
        </p:nvPicPr>
        <p:blipFill>
          <a:blip r:embed="rId2" cstate="print"/>
          <a:srcRect l="12500" t="31250" r="9375"/>
          <a:stretch>
            <a:fillRect/>
          </a:stretch>
        </p:blipFill>
        <p:spPr bwMode="auto">
          <a:xfrm>
            <a:off x="2411760" y="188640"/>
            <a:ext cx="1800200" cy="1584176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0256" name="Picture 16" descr="C:\Users\Hana\AppData\Local\Microsoft\Windows\Temporary Internet Files\Content.IE5\J7RCU7LJ\MP900285086[1].jpg"/>
          <p:cNvPicPr>
            <a:picLocks noChangeAspect="1" noChangeArrowheads="1"/>
          </p:cNvPicPr>
          <p:nvPr/>
        </p:nvPicPr>
        <p:blipFill>
          <a:blip r:embed="rId3" cstate="print"/>
          <a:srcRect t="5176" r="18586"/>
          <a:stretch>
            <a:fillRect/>
          </a:stretch>
        </p:blipFill>
        <p:spPr bwMode="auto">
          <a:xfrm rot="21399535">
            <a:off x="4541650" y="55065"/>
            <a:ext cx="1933023" cy="1485940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251520" y="18864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Arbeitsheft</a:t>
            </a:r>
            <a:r>
              <a:rPr lang="cs-CZ" dirty="0" smtClean="0"/>
              <a:t>  S.32,</a:t>
            </a:r>
            <a:r>
              <a:rPr lang="cs-CZ" dirty="0" err="1" smtClean="0"/>
              <a:t>Üb</a:t>
            </a:r>
            <a:r>
              <a:rPr lang="cs-CZ" dirty="0" smtClean="0"/>
              <a:t>. </a:t>
            </a:r>
            <a:r>
              <a:rPr lang="cs-CZ" dirty="0" smtClean="0">
                <a:solidFill>
                  <a:schemeClr val="bg1"/>
                </a:solidFill>
              </a:rPr>
              <a:t>16</a:t>
            </a:r>
            <a:endParaRPr lang="de-DE" dirty="0">
              <a:solidFill>
                <a:schemeClr val="bg1"/>
              </a:solidFill>
            </a:endParaRPr>
          </a:p>
        </p:txBody>
      </p:sp>
      <p:pic>
        <p:nvPicPr>
          <p:cNvPr id="10244" name="Picture 4" descr="C:\Users\Hana\AppData\Local\Microsoft\Windows\Temporary Internet Files\Content.IE5\LM0M6FD6\MP900405402[1].jpg"/>
          <p:cNvPicPr>
            <a:picLocks noChangeAspect="1" noChangeArrowheads="1"/>
          </p:cNvPicPr>
          <p:nvPr/>
        </p:nvPicPr>
        <p:blipFill>
          <a:blip r:embed="rId4" cstate="print"/>
          <a:srcRect l="19625" t="21650" r="3876" b="32675"/>
          <a:stretch>
            <a:fillRect/>
          </a:stretch>
        </p:blipFill>
        <p:spPr bwMode="auto">
          <a:xfrm rot="433699">
            <a:off x="46310" y="672716"/>
            <a:ext cx="2026156" cy="864096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0252" name="Picture 12" descr="C:\Users\Hana\AppData\Local\Microsoft\Windows\Temporary Internet Files\Content.IE5\D65YRR2W\MC90034590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978241">
            <a:off x="5386468" y="547760"/>
            <a:ext cx="353873" cy="1805026"/>
          </a:xfrm>
          <a:prstGeom prst="rect">
            <a:avLst/>
          </a:prstGeom>
          <a:noFill/>
        </p:spPr>
      </p:pic>
      <p:pic>
        <p:nvPicPr>
          <p:cNvPr id="10253" name="Picture 13" descr="C:\Users\Hana\AppData\Local\Microsoft\Windows\Temporary Internet Files\Content.IE5\FXW0IL8W\MC900441726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817226">
            <a:off x="4905573" y="306189"/>
            <a:ext cx="1522883" cy="1522883"/>
          </a:xfrm>
          <a:prstGeom prst="rect">
            <a:avLst/>
          </a:prstGeom>
          <a:noFill/>
        </p:spPr>
      </p:pic>
      <p:pic>
        <p:nvPicPr>
          <p:cNvPr id="19" name="Picture 6" descr="C:\Users\Hana\AppData\Local\Microsoft\Windows\Temporary Internet Files\Content.IE5\FXW0IL8W\MC900441734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11752" y="0"/>
            <a:ext cx="1916832" cy="1916832"/>
          </a:xfrm>
          <a:prstGeom prst="rect">
            <a:avLst/>
          </a:prstGeom>
          <a:noFill/>
        </p:spPr>
      </p:pic>
      <p:pic>
        <p:nvPicPr>
          <p:cNvPr id="10257" name="Picture 17" descr="C:\Users\Hana\AppData\Local\Microsoft\Windows\Temporary Internet Files\Content.IE5\FXW0IL8W\MP900406961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179512" y="2924944"/>
            <a:ext cx="1872208" cy="1247651"/>
          </a:xfrm>
          <a:prstGeom prst="rect">
            <a:avLst/>
          </a:prstGeom>
          <a:noFill/>
        </p:spPr>
      </p:pic>
      <p:pic>
        <p:nvPicPr>
          <p:cNvPr id="10260" name="Picture 20" descr="C:\Users\Hana\AppData\Local\Microsoft\Windows\Temporary Internet Files\Content.IE5\XML7BTHL\MP900444872[1].jpg"/>
          <p:cNvPicPr>
            <a:picLocks noChangeAspect="1" noChangeArrowheads="1"/>
          </p:cNvPicPr>
          <p:nvPr/>
        </p:nvPicPr>
        <p:blipFill>
          <a:blip r:embed="rId9" cstate="print"/>
          <a:srcRect t="21125" r="3508" b="13251"/>
          <a:stretch>
            <a:fillRect/>
          </a:stretch>
        </p:blipFill>
        <p:spPr bwMode="auto">
          <a:xfrm>
            <a:off x="2699793" y="3140969"/>
            <a:ext cx="1584176" cy="1413498"/>
          </a:xfrm>
          <a:prstGeom prst="rect">
            <a:avLst/>
          </a:prstGeom>
          <a:noFill/>
        </p:spPr>
      </p:pic>
      <p:pic>
        <p:nvPicPr>
          <p:cNvPr id="10263" name="Picture 23" descr="C:\Users\Hana\AppData\Local\Microsoft\Windows\Temporary Internet Files\Content.IE5\DG0AQIJ7\MP900448565[1].jpg"/>
          <p:cNvPicPr>
            <a:picLocks noChangeAspect="1" noChangeArrowheads="1"/>
          </p:cNvPicPr>
          <p:nvPr/>
        </p:nvPicPr>
        <p:blipFill>
          <a:blip r:embed="rId10" cstate="print"/>
          <a:srcRect l="14175" t="3150" r="27551" b="53801"/>
          <a:stretch>
            <a:fillRect/>
          </a:stretch>
        </p:blipFill>
        <p:spPr bwMode="auto">
          <a:xfrm>
            <a:off x="5076056" y="3140968"/>
            <a:ext cx="1364639" cy="1512168"/>
          </a:xfrm>
          <a:prstGeom prst="rect">
            <a:avLst/>
          </a:prstGeom>
          <a:noFill/>
        </p:spPr>
      </p:pic>
      <p:pic>
        <p:nvPicPr>
          <p:cNvPr id="27" name="Picture 2" descr="C:\Users\Hana\AppData\Local\Microsoft\Windows\Temporary Internet Files\Content.IE5\NYYFVG8Y\MP900438716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76256" y="2564904"/>
            <a:ext cx="1935575" cy="1296144"/>
          </a:xfrm>
          <a:prstGeom prst="rect">
            <a:avLst/>
          </a:prstGeom>
          <a:noFill/>
        </p:spPr>
      </p:pic>
      <p:pic>
        <p:nvPicPr>
          <p:cNvPr id="10264" name="Picture 24" descr="C:\Users\Hana\AppData\Local\Microsoft\Windows\Temporary Internet Files\Content.IE5\NYYFVG8Y\MC900441736[1]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79512" y="4725144"/>
            <a:ext cx="1879104" cy="1879104"/>
          </a:xfrm>
          <a:prstGeom prst="rect">
            <a:avLst/>
          </a:prstGeom>
          <a:noFill/>
        </p:spPr>
      </p:pic>
      <p:pic>
        <p:nvPicPr>
          <p:cNvPr id="10270" name="Picture 30" descr="C:\Users\Hana\AppData\Local\Microsoft\Windows\Temporary Internet Files\Content.IE5\J7RCU7LJ\MC900290938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411760" y="4869160"/>
            <a:ext cx="1588883" cy="1674891"/>
          </a:xfrm>
          <a:prstGeom prst="rect">
            <a:avLst/>
          </a:prstGeom>
          <a:noFill/>
        </p:spPr>
      </p:pic>
      <p:pic>
        <p:nvPicPr>
          <p:cNvPr id="10273" name="Picture 33" descr="C:\Users\Hana\AppData\Local\Microsoft\Windows\Temporary Internet Files\Content.IE5\K2VSUM3N\MC900428143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788024" y="5038725"/>
            <a:ext cx="733425" cy="1819275"/>
          </a:xfrm>
          <a:prstGeom prst="rect">
            <a:avLst/>
          </a:prstGeom>
          <a:noFill/>
        </p:spPr>
      </p:pic>
      <p:pic>
        <p:nvPicPr>
          <p:cNvPr id="10274" name="Picture 34" descr="C:\Users\Hana\AppData\Local\Microsoft\Windows\Temporary Internet Files\Content.IE5\8UJHV45L\MP900405480[1].jpg"/>
          <p:cNvPicPr>
            <a:picLocks noChangeAspect="1" noChangeArrowheads="1"/>
          </p:cNvPicPr>
          <p:nvPr/>
        </p:nvPicPr>
        <p:blipFill>
          <a:blip r:embed="rId15" cstate="print"/>
          <a:srcRect l="19283" t="7246" r="26374"/>
          <a:stretch>
            <a:fillRect/>
          </a:stretch>
        </p:blipFill>
        <p:spPr bwMode="auto">
          <a:xfrm>
            <a:off x="7308304" y="4581128"/>
            <a:ext cx="1440160" cy="1755791"/>
          </a:xfrm>
          <a:prstGeom prst="rect">
            <a:avLst/>
          </a:prstGeom>
          <a:noFill/>
        </p:spPr>
      </p:pic>
      <p:sp>
        <p:nvSpPr>
          <p:cNvPr id="40" name="TextovéPole 39"/>
          <p:cNvSpPr txBox="1"/>
          <p:nvPr/>
        </p:nvSpPr>
        <p:spPr>
          <a:xfrm>
            <a:off x="251520" y="2060848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die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Bleistifte</a:t>
            </a:r>
            <a:endParaRPr lang="de-DE" sz="24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2771800" y="2204864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die</a:t>
            </a:r>
            <a:r>
              <a:rPr lang="cs-CZ" sz="2400" b="1" dirty="0" smtClean="0"/>
              <a:t> Hefte</a:t>
            </a:r>
            <a:endParaRPr lang="de-DE" sz="24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5148064" y="1988840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die</a:t>
            </a:r>
            <a:r>
              <a:rPr lang="cs-CZ" sz="2400" b="1" dirty="0" smtClean="0"/>
              <a:t> Kulis</a:t>
            </a:r>
            <a:endParaRPr lang="de-DE" sz="24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7236296" y="1772816"/>
            <a:ext cx="1907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die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Bücher</a:t>
            </a:r>
            <a:endParaRPr lang="de-DE" sz="24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79512" y="4221088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die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Schlangen</a:t>
            </a:r>
            <a:endParaRPr lang="de-DE" sz="2400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2843808" y="465313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die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Katzen</a:t>
            </a:r>
            <a:endParaRPr lang="de-DE" sz="24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5292080" y="4653136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die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Mädchen</a:t>
            </a:r>
            <a:endParaRPr lang="de-DE" sz="24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7092280" y="4005064"/>
            <a:ext cx="2051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die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Häuser</a:t>
            </a:r>
            <a:endParaRPr lang="de-DE" sz="2400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0" y="6453336"/>
            <a:ext cx="1763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die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Autos</a:t>
            </a:r>
            <a:endParaRPr lang="de-DE" sz="2400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2699792" y="6488668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die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Lampen</a:t>
            </a:r>
            <a:endParaRPr lang="de-DE" sz="2400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860032" y="6309320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die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Blumen</a:t>
            </a:r>
            <a:endParaRPr lang="de-DE" sz="24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6839744" y="6396335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die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Rucksäcke</a:t>
            </a:r>
            <a:endParaRPr lang="de-DE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9" name="Picture 9" descr="C:\Users\Hana\AppData\Local\Microsoft\Windows\Temporary Internet Files\Content.IE5\LNBR7O7C\MP900439385[1].jpg"/>
          <p:cNvPicPr>
            <a:picLocks noChangeAspect="1" noChangeArrowheads="1"/>
          </p:cNvPicPr>
          <p:nvPr/>
        </p:nvPicPr>
        <p:blipFill>
          <a:blip r:embed="rId2" cstate="print"/>
          <a:srcRect l="12500" t="31250" r="9375"/>
          <a:stretch>
            <a:fillRect/>
          </a:stretch>
        </p:blipFill>
        <p:spPr bwMode="auto">
          <a:xfrm>
            <a:off x="2411760" y="188640"/>
            <a:ext cx="1800200" cy="1584176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0256" name="Picture 16" descr="C:\Users\Hana\AppData\Local\Microsoft\Windows\Temporary Internet Files\Content.IE5\J7RCU7LJ\MP900285086[1].jpg"/>
          <p:cNvPicPr>
            <a:picLocks noChangeAspect="1" noChangeArrowheads="1"/>
          </p:cNvPicPr>
          <p:nvPr/>
        </p:nvPicPr>
        <p:blipFill>
          <a:blip r:embed="rId3" cstate="print"/>
          <a:srcRect t="5176" r="18586"/>
          <a:stretch>
            <a:fillRect/>
          </a:stretch>
        </p:blipFill>
        <p:spPr bwMode="auto">
          <a:xfrm rot="21399535">
            <a:off x="4541650" y="55065"/>
            <a:ext cx="1933023" cy="1485940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251520" y="18864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Arbeitsheft</a:t>
            </a:r>
            <a:r>
              <a:rPr lang="cs-CZ" dirty="0" smtClean="0"/>
              <a:t>  S.32,</a:t>
            </a:r>
            <a:r>
              <a:rPr lang="cs-CZ" dirty="0" err="1" smtClean="0"/>
              <a:t>Üb</a:t>
            </a:r>
            <a:r>
              <a:rPr lang="cs-CZ" dirty="0" smtClean="0"/>
              <a:t>. </a:t>
            </a:r>
            <a:r>
              <a:rPr lang="cs-CZ" dirty="0" smtClean="0">
                <a:solidFill>
                  <a:schemeClr val="bg1"/>
                </a:solidFill>
              </a:rPr>
              <a:t>16</a:t>
            </a:r>
            <a:endParaRPr lang="de-DE" dirty="0">
              <a:solidFill>
                <a:schemeClr val="bg1"/>
              </a:solidFill>
            </a:endParaRPr>
          </a:p>
        </p:txBody>
      </p:sp>
      <p:pic>
        <p:nvPicPr>
          <p:cNvPr id="10244" name="Picture 4" descr="C:\Users\Hana\AppData\Local\Microsoft\Windows\Temporary Internet Files\Content.IE5\LM0M6FD6\MP900405402[1].jpg"/>
          <p:cNvPicPr>
            <a:picLocks noChangeAspect="1" noChangeArrowheads="1"/>
          </p:cNvPicPr>
          <p:nvPr/>
        </p:nvPicPr>
        <p:blipFill>
          <a:blip r:embed="rId4" cstate="print"/>
          <a:srcRect l="19625" t="21650" r="3876" b="32675"/>
          <a:stretch>
            <a:fillRect/>
          </a:stretch>
        </p:blipFill>
        <p:spPr bwMode="auto">
          <a:xfrm rot="433699">
            <a:off x="46310" y="672716"/>
            <a:ext cx="2026156" cy="864096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0252" name="Picture 12" descr="C:\Users\Hana\AppData\Local\Microsoft\Windows\Temporary Internet Files\Content.IE5\D65YRR2W\MC90034590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978241">
            <a:off x="5386468" y="547760"/>
            <a:ext cx="353873" cy="1805026"/>
          </a:xfrm>
          <a:prstGeom prst="rect">
            <a:avLst/>
          </a:prstGeom>
          <a:noFill/>
        </p:spPr>
      </p:pic>
      <p:pic>
        <p:nvPicPr>
          <p:cNvPr id="10253" name="Picture 13" descr="C:\Users\Hana\AppData\Local\Microsoft\Windows\Temporary Internet Files\Content.IE5\FXW0IL8W\MC900441726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817226">
            <a:off x="4905573" y="306189"/>
            <a:ext cx="1522883" cy="1522883"/>
          </a:xfrm>
          <a:prstGeom prst="rect">
            <a:avLst/>
          </a:prstGeom>
          <a:noFill/>
        </p:spPr>
      </p:pic>
      <p:pic>
        <p:nvPicPr>
          <p:cNvPr id="10257" name="Picture 17" descr="C:\Users\Hana\AppData\Local\Microsoft\Windows\Temporary Internet Files\Content.IE5\FXW0IL8W\MP900406961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179512" y="2708920"/>
            <a:ext cx="1872208" cy="1247651"/>
          </a:xfrm>
          <a:prstGeom prst="rect">
            <a:avLst/>
          </a:prstGeom>
          <a:noFill/>
        </p:spPr>
      </p:pic>
      <p:pic>
        <p:nvPicPr>
          <p:cNvPr id="10260" name="Picture 20" descr="C:\Users\Hana\AppData\Local\Microsoft\Windows\Temporary Internet Files\Content.IE5\XML7BTHL\MP900444872[1].jpg"/>
          <p:cNvPicPr>
            <a:picLocks noChangeAspect="1" noChangeArrowheads="1"/>
          </p:cNvPicPr>
          <p:nvPr/>
        </p:nvPicPr>
        <p:blipFill>
          <a:blip r:embed="rId8" cstate="print"/>
          <a:srcRect t="21125" r="3508" b="13251"/>
          <a:stretch>
            <a:fillRect/>
          </a:stretch>
        </p:blipFill>
        <p:spPr bwMode="auto">
          <a:xfrm>
            <a:off x="2699792" y="2780928"/>
            <a:ext cx="1584176" cy="1413498"/>
          </a:xfrm>
          <a:prstGeom prst="rect">
            <a:avLst/>
          </a:prstGeom>
          <a:noFill/>
        </p:spPr>
      </p:pic>
      <p:pic>
        <p:nvPicPr>
          <p:cNvPr id="10263" name="Picture 23" descr="C:\Users\Hana\AppData\Local\Microsoft\Windows\Temporary Internet Files\Content.IE5\DG0AQIJ7\MP900448565[1].jpg"/>
          <p:cNvPicPr>
            <a:picLocks noChangeAspect="1" noChangeArrowheads="1"/>
          </p:cNvPicPr>
          <p:nvPr/>
        </p:nvPicPr>
        <p:blipFill>
          <a:blip r:embed="rId9" cstate="print"/>
          <a:srcRect l="14175" t="3150" r="27551" b="53801"/>
          <a:stretch>
            <a:fillRect/>
          </a:stretch>
        </p:blipFill>
        <p:spPr bwMode="auto">
          <a:xfrm>
            <a:off x="5004048" y="2708920"/>
            <a:ext cx="1364639" cy="1512168"/>
          </a:xfrm>
          <a:prstGeom prst="rect">
            <a:avLst/>
          </a:prstGeom>
          <a:noFill/>
        </p:spPr>
      </p:pic>
      <p:pic>
        <p:nvPicPr>
          <p:cNvPr id="27" name="Picture 2" descr="C:\Users\Hana\AppData\Local\Microsoft\Windows\Temporary Internet Files\Content.IE5\NYYFVG8Y\MP900438716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04248" y="2420888"/>
            <a:ext cx="1935575" cy="1296144"/>
          </a:xfrm>
          <a:prstGeom prst="rect">
            <a:avLst/>
          </a:prstGeom>
          <a:noFill/>
        </p:spPr>
      </p:pic>
      <p:pic>
        <p:nvPicPr>
          <p:cNvPr id="10264" name="Picture 24" descr="C:\Users\Hana\AppData\Local\Microsoft\Windows\Temporary Internet Files\Content.IE5\NYYFVG8Y\MC900441736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5536" y="4149080"/>
            <a:ext cx="1879104" cy="1879104"/>
          </a:xfrm>
          <a:prstGeom prst="rect">
            <a:avLst/>
          </a:prstGeom>
          <a:noFill/>
        </p:spPr>
      </p:pic>
      <p:pic>
        <p:nvPicPr>
          <p:cNvPr id="10270" name="Picture 30" descr="C:\Users\Hana\AppData\Local\Microsoft\Windows\Temporary Internet Files\Content.IE5\J7RCU7LJ\MC900290938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411760" y="4869160"/>
            <a:ext cx="1588883" cy="1674891"/>
          </a:xfrm>
          <a:prstGeom prst="rect">
            <a:avLst/>
          </a:prstGeom>
          <a:noFill/>
        </p:spPr>
      </p:pic>
      <p:pic>
        <p:nvPicPr>
          <p:cNvPr id="10273" name="Picture 33" descr="C:\Users\Hana\AppData\Local\Microsoft\Windows\Temporary Internet Files\Content.IE5\K2VSUM3N\MC900428143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644008" y="5038725"/>
            <a:ext cx="733425" cy="1819275"/>
          </a:xfrm>
          <a:prstGeom prst="rect">
            <a:avLst/>
          </a:prstGeom>
          <a:noFill/>
        </p:spPr>
      </p:pic>
      <p:pic>
        <p:nvPicPr>
          <p:cNvPr id="10274" name="Picture 34" descr="C:\Users\Hana\AppData\Local\Microsoft\Windows\Temporary Internet Files\Content.IE5\8UJHV45L\MP900405480[1].jpg"/>
          <p:cNvPicPr>
            <a:picLocks noChangeAspect="1" noChangeArrowheads="1"/>
          </p:cNvPicPr>
          <p:nvPr/>
        </p:nvPicPr>
        <p:blipFill>
          <a:blip r:embed="rId14" cstate="print"/>
          <a:srcRect l="19283" t="7246" r="26374"/>
          <a:stretch>
            <a:fillRect/>
          </a:stretch>
        </p:blipFill>
        <p:spPr bwMode="auto">
          <a:xfrm>
            <a:off x="7380312" y="4365104"/>
            <a:ext cx="1440160" cy="1755791"/>
          </a:xfrm>
          <a:prstGeom prst="rect">
            <a:avLst/>
          </a:prstGeom>
          <a:noFill/>
        </p:spPr>
      </p:pic>
      <p:sp>
        <p:nvSpPr>
          <p:cNvPr id="40" name="TextovéPole 39"/>
          <p:cNvSpPr txBox="1"/>
          <p:nvPr/>
        </p:nvSpPr>
        <p:spPr>
          <a:xfrm>
            <a:off x="179512" y="1772816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13 </a:t>
            </a:r>
            <a:r>
              <a:rPr lang="cs-CZ" sz="2400" b="1" dirty="0" err="1" smtClean="0"/>
              <a:t>Bleistift</a:t>
            </a:r>
            <a:r>
              <a:rPr lang="cs-CZ" sz="2400" b="1" u="sng" dirty="0" err="1" smtClean="0"/>
              <a:t>e</a:t>
            </a:r>
            <a:endParaRPr lang="de-DE" sz="2400" b="1" u="sng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2555776" y="1988840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23 Heft</a:t>
            </a:r>
            <a:r>
              <a:rPr lang="cs-CZ" sz="2400" b="1" u="sng" dirty="0" smtClean="0"/>
              <a:t>e</a:t>
            </a:r>
            <a:endParaRPr lang="de-DE" sz="2400" b="1" u="sng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4644008" y="1700808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33 Kuli</a:t>
            </a:r>
            <a:r>
              <a:rPr lang="cs-CZ" sz="2400" b="1" u="sng" dirty="0" smtClean="0"/>
              <a:t>s</a:t>
            </a:r>
            <a:endParaRPr lang="de-DE" sz="2400" b="1" u="sng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6804248" y="1772816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43 </a:t>
            </a:r>
            <a:r>
              <a:rPr lang="cs-CZ" sz="2400" b="1" dirty="0" err="1" smtClean="0"/>
              <a:t>B</a:t>
            </a:r>
            <a:r>
              <a:rPr lang="cs-CZ" sz="2400" b="1" u="sng" dirty="0" err="1" smtClean="0"/>
              <a:t>ü</a:t>
            </a:r>
            <a:r>
              <a:rPr lang="cs-CZ" sz="2400" b="1" dirty="0" err="1" smtClean="0"/>
              <a:t>ch</a:t>
            </a:r>
            <a:r>
              <a:rPr lang="cs-CZ" sz="2400" b="1" u="sng" dirty="0" err="1" smtClean="0"/>
              <a:t>er</a:t>
            </a:r>
            <a:endParaRPr lang="de-DE" sz="2400" b="1" u="sng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79512" y="4077072"/>
            <a:ext cx="2051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4 </a:t>
            </a:r>
            <a:r>
              <a:rPr lang="cs-CZ" sz="2400" b="1" dirty="0" err="1" smtClean="0"/>
              <a:t>Schlange</a:t>
            </a:r>
            <a:r>
              <a:rPr lang="cs-CZ" sz="2400" b="1" u="sng" dirty="0" err="1" smtClean="0"/>
              <a:t>n</a:t>
            </a:r>
            <a:endParaRPr lang="de-DE" sz="2400" b="1" u="sng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2627784" y="4293096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6 </a:t>
            </a:r>
            <a:r>
              <a:rPr lang="cs-CZ" sz="2400" b="1" dirty="0" err="1" smtClean="0"/>
              <a:t>Katze</a:t>
            </a:r>
            <a:r>
              <a:rPr lang="cs-CZ" sz="2400" b="1" u="sng" dirty="0" err="1" smtClean="0"/>
              <a:t>n</a:t>
            </a:r>
            <a:endParaRPr lang="de-DE" sz="2400" b="1" u="sng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4788024" y="429309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12 </a:t>
            </a:r>
            <a:r>
              <a:rPr lang="cs-CZ" sz="2400" b="1" dirty="0" err="1" smtClean="0"/>
              <a:t>Mädchen</a:t>
            </a:r>
            <a:endParaRPr lang="de-DE" sz="24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7092280" y="3789040"/>
            <a:ext cx="2051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53 </a:t>
            </a:r>
            <a:r>
              <a:rPr lang="cs-CZ" sz="2400" b="1" dirty="0" err="1" smtClean="0"/>
              <a:t>H</a:t>
            </a:r>
            <a:r>
              <a:rPr lang="cs-CZ" sz="2400" b="1" u="sng" dirty="0" err="1" smtClean="0"/>
              <a:t>ä</a:t>
            </a:r>
            <a:r>
              <a:rPr lang="cs-CZ" sz="2400" b="1" dirty="0" err="1" smtClean="0"/>
              <a:t>us</a:t>
            </a:r>
            <a:r>
              <a:rPr lang="cs-CZ" sz="2400" b="1" u="sng" dirty="0" err="1" smtClean="0"/>
              <a:t>er</a:t>
            </a:r>
            <a:endParaRPr lang="de-DE" sz="2400" b="1" u="sng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2771800" y="57332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6 </a:t>
            </a:r>
            <a:r>
              <a:rPr lang="cs-CZ" sz="2400" b="1" dirty="0" err="1" smtClean="0"/>
              <a:t>Lampe</a:t>
            </a:r>
            <a:r>
              <a:rPr lang="cs-CZ" sz="2400" b="1" u="sng" dirty="0" err="1" smtClean="0"/>
              <a:t>n</a:t>
            </a:r>
            <a:endParaRPr lang="de-DE" sz="2400" b="1" u="sng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5292080" y="6165304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9 </a:t>
            </a:r>
            <a:r>
              <a:rPr lang="cs-CZ" sz="2400" b="1" dirty="0" err="1" smtClean="0"/>
              <a:t>Blume</a:t>
            </a:r>
            <a:r>
              <a:rPr lang="cs-CZ" sz="2400" b="1" u="sng" dirty="0" err="1" smtClean="0"/>
              <a:t>n</a:t>
            </a:r>
            <a:endParaRPr lang="de-DE" sz="2400" b="1" u="sng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7092280" y="6165304"/>
            <a:ext cx="2412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5 </a:t>
            </a:r>
            <a:r>
              <a:rPr lang="cs-CZ" sz="2400" b="1" dirty="0" err="1" smtClean="0"/>
              <a:t>Rucks</a:t>
            </a:r>
            <a:r>
              <a:rPr lang="cs-CZ" sz="2400" b="1" u="sng" dirty="0" err="1" smtClean="0"/>
              <a:t>ä</a:t>
            </a:r>
            <a:r>
              <a:rPr lang="cs-CZ" sz="2400" b="1" dirty="0" err="1" smtClean="0"/>
              <a:t>ck</a:t>
            </a:r>
            <a:r>
              <a:rPr lang="cs-CZ" sz="2400" b="1" u="sng" dirty="0" err="1" smtClean="0"/>
              <a:t>e</a:t>
            </a:r>
            <a:endParaRPr lang="de-DE" sz="2400" b="1" u="sng" dirty="0"/>
          </a:p>
        </p:txBody>
      </p:sp>
      <p:pic>
        <p:nvPicPr>
          <p:cNvPr id="29" name="Picture 7" descr="C:\Users\Hana\AppData\Local\Microsoft\Windows\Temporary Internet Files\Content.IE5\NYYFVG8Y\MC900019306[1].wm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902043" y="0"/>
            <a:ext cx="2241957" cy="1956818"/>
          </a:xfrm>
          <a:prstGeom prst="rect">
            <a:avLst/>
          </a:prstGeom>
          <a:noFill/>
        </p:spPr>
      </p:pic>
      <p:pic>
        <p:nvPicPr>
          <p:cNvPr id="30" name="Picture 24" descr="C:\Users\Hana\AppData\Local\Microsoft\Windows\Temporary Internet Files\Content.IE5\NYYFVG8Y\MC900441736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1520" y="4509120"/>
            <a:ext cx="1879104" cy="1879104"/>
          </a:xfrm>
          <a:prstGeom prst="rect">
            <a:avLst/>
          </a:prstGeom>
          <a:noFill/>
        </p:spPr>
      </p:pic>
      <p:pic>
        <p:nvPicPr>
          <p:cNvPr id="31" name="Picture 24" descr="C:\Users\Hana\AppData\Local\Microsoft\Windows\Temporary Internet Files\Content.IE5\NYYFVG8Y\MC900441736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25144"/>
            <a:ext cx="1879104" cy="1879104"/>
          </a:xfrm>
          <a:prstGeom prst="rect">
            <a:avLst/>
          </a:prstGeom>
          <a:noFill/>
        </p:spPr>
      </p:pic>
      <p:sp>
        <p:nvSpPr>
          <p:cNvPr id="49" name="TextovéPole 48"/>
          <p:cNvSpPr txBox="1"/>
          <p:nvPr/>
        </p:nvSpPr>
        <p:spPr>
          <a:xfrm>
            <a:off x="539552" y="6396335"/>
            <a:ext cx="1763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3 </a:t>
            </a:r>
            <a:r>
              <a:rPr lang="cs-CZ" sz="2400" b="1" dirty="0" err="1" smtClean="0"/>
              <a:t>Auto</a:t>
            </a:r>
            <a:r>
              <a:rPr lang="cs-CZ" sz="2400" b="1" u="sng" dirty="0" err="1" smtClean="0"/>
              <a:t>s</a:t>
            </a:r>
            <a:endParaRPr lang="de-DE" sz="24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build="allAtOnce"/>
      <p:bldP spid="41" grpId="0" build="allAtOnce"/>
      <p:bldP spid="42" grpId="0" build="allAtOnce"/>
      <p:bldP spid="43" grpId="0" build="allAtOnce"/>
      <p:bldP spid="44" grpId="0" build="allAtOnce"/>
      <p:bldP spid="45" grpId="0" build="allAtOnce"/>
      <p:bldP spid="46" grpId="0" build="allAtOnce"/>
      <p:bldP spid="47" grpId="0" build="allAtOnce"/>
      <p:bldP spid="50" grpId="0" build="allAtOnce"/>
      <p:bldP spid="51" grpId="0" build="allAtOnce"/>
      <p:bldP spid="52" grpId="0" build="allAtOnce"/>
      <p:bldP spid="49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http</a:t>
            </a:r>
            <a:r>
              <a:rPr lang="cs-CZ" smtClean="0"/>
              <a:t>://office.microsoft.com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270</TotalTime>
  <Words>513</Words>
  <Application>Microsoft Office PowerPoint</Application>
  <PresentationFormat>Předvádění na obrazovce (4:3)</PresentationFormat>
  <Paragraphs>97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17</vt:i4>
      </vt:variant>
    </vt:vector>
  </HeadingPairs>
  <TitlesOfParts>
    <vt:vector size="19" baseType="lpstr">
      <vt:lpstr>Technický</vt:lpstr>
      <vt:lpstr>Motiv sady Office</vt:lpstr>
      <vt:lpstr>Snímek 1</vt:lpstr>
      <vt:lpstr>Snímek 2</vt:lpstr>
      <vt:lpstr>Množné číslo podstatných jmen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Množné číslo podstatných jmen</dc:title>
  <dc:creator>Hana</dc:creator>
  <cp:lastModifiedBy>Hana</cp:lastModifiedBy>
  <cp:revision>32</cp:revision>
  <dcterms:created xsi:type="dcterms:W3CDTF">2012-10-22T20:32:19Z</dcterms:created>
  <dcterms:modified xsi:type="dcterms:W3CDTF">2013-03-17T20:35:16Z</dcterms:modified>
</cp:coreProperties>
</file>