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57" r:id="rId2"/>
    <p:sldId id="262" r:id="rId3"/>
    <p:sldId id="263" r:id="rId4"/>
    <p:sldId id="266" r:id="rId5"/>
    <p:sldId id="264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AF1D"/>
    <a:srgbClr val="3D1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3" autoAdjust="0"/>
    <p:restoredTop sz="94660"/>
  </p:normalViewPr>
  <p:slideViewPr>
    <p:cSldViewPr>
      <p:cViewPr varScale="1">
        <p:scale>
          <a:sx n="66" d="100"/>
          <a:sy n="66" d="100"/>
        </p:scale>
        <p:origin x="-10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3CB04-760E-45DD-8BB5-04880744D1A5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396722-F0AE-46FA-9C0C-591273AB34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96722-F0AE-46FA-9C0C-591273AB341B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96722-F0AE-46FA-9C0C-591273AB341B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145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15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549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8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81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78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019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0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728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30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387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23538-26A0-4459-BA8E-79B3C6B2244C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A76DB-D559-4C81-89FC-BD932CFA884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544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b/b6/Rana_esculenta_Gaulsheim.jpg/772px-Rana_esculenta_Gaulsheim.jpg" TargetMode="External"/><Relationship Id="rId13" Type="http://schemas.openxmlformats.org/officeDocument/2006/relationships/hyperlink" Target="http://upload.wikimedia.org/wikipedia/commons/thumb/d/d2/LissotritonVulgarisMaleWater.JPG/800px-LissotritonVulgarisMaleWater.JPG" TargetMode="External"/><Relationship Id="rId3" Type="http://schemas.openxmlformats.org/officeDocument/2006/relationships/hyperlink" Target="http://upload.wikimedia.org/wikipedia/commons/c/ce/Coelacanth-bgiu.png" TargetMode="External"/><Relationship Id="rId7" Type="http://schemas.openxmlformats.org/officeDocument/2006/relationships/hyperlink" Target="http://upload.wikimedia.org/wikipedia/commons/thumb/1/16/Common_frog.jpg/120px-Common_frog.jpg" TargetMode="External"/><Relationship Id="rId12" Type="http://schemas.openxmlformats.org/officeDocument/2006/relationships/hyperlink" Target="http://upload.wikimedia.org/wikipedia/commons/thumb/8/87/Salamandra_salamandra_Saarland_013.jpg/480px-Salamandra_salamandra_Saarland_013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d/d5/Salamandra_salamandra_(Marek_Szczepanek).jpg?uselang=cs" TargetMode="External"/><Relationship Id="rId11" Type="http://schemas.openxmlformats.org/officeDocument/2006/relationships/hyperlink" Target="http://upload.wikimedia.org/wikipedia/commons/thumb/1/13/Poison_Dart_Frogs.jpg/694px-Poison_Dart_Frogs.jpg" TargetMode="External"/><Relationship Id="rId5" Type="http://schemas.openxmlformats.org/officeDocument/2006/relationships/hyperlink" Target="http://upload.wikimedia.org/wikipedia/commons/thumb/0/01/Bufo_bufo_03-clean.jpg/800px-Bufo_bufo_03-clean.jpg" TargetMode="External"/><Relationship Id="rId15" Type="http://schemas.openxmlformats.org/officeDocument/2006/relationships/hyperlink" Target="http://upload.wikimedia.org/wikipedia/commons/thumb/e/e0/Kammmolchmaennchen.jpg/800px-Kammmolchmaennchen.jpg" TargetMode="External"/><Relationship Id="rId10" Type="http://schemas.openxmlformats.org/officeDocument/2006/relationships/hyperlink" Target="http://upload.wikimedia.org/wikipedia/commons/9/96/Bufo_bufo_%28Marek_Szczepanek%29.jpg" TargetMode="External"/><Relationship Id="rId4" Type="http://schemas.openxmlformats.org/officeDocument/2006/relationships/hyperlink" Target="http://upload.wikimedia.org/wikipedia/commons/thumb/7/7e/Tadpole_(PSF).png/800px-Tadpole_(PSF).png" TargetMode="External"/><Relationship Id="rId9" Type="http://schemas.openxmlformats.org/officeDocument/2006/relationships/hyperlink" Target="http://upload.wikimedia.org/wikipedia/commons/a/a1/Laubfrosch-wiki.jpg" TargetMode="External"/><Relationship Id="rId14" Type="http://schemas.openxmlformats.org/officeDocument/2006/relationships/hyperlink" Target="http://upload.wikimedia.org/wikipedia/commons/thumb/3/30/Triturus_alpestris.jpg/800px-Triturus_alpestris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wmf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569155"/>
              </p:ext>
            </p:extLst>
          </p:nvPr>
        </p:nvGraphicFramePr>
        <p:xfrm>
          <a:off x="467544" y="548680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15.8.2012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VY_52_INOVACE_24_obojživelníci 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Živočichové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3.,4.,5.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229200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 :</a:t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6383" y="836712"/>
            <a:ext cx="8229600" cy="128160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Materiál slouží jak k prezentaci nové učební látky, tak k následnému opakování. Lze jej použít v prvouce  i v přírodovědě. Žáci  mohou pracovat samostatně na  osobních počítačích nebo pod vedením učitele na interaktivní tabuli (prezentace podporuje výklad učitele).  </a:t>
            </a:r>
            <a:r>
              <a:rPr lang="cs-CZ" sz="1400" dirty="0" smtClean="0">
                <a:solidFill>
                  <a:schemeClr val="tx1"/>
                </a:solidFill>
              </a:rPr>
              <a:t>V prezentaci jsou vloženy snímky určené k opakování.</a:t>
            </a:r>
            <a:endParaRPr lang="cs-CZ" sz="1400" dirty="0" smtClean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16383" y="1455085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Citace :</a:t>
            </a:r>
            <a:endParaRPr lang="cs-CZ" sz="4000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67544" y="2987824"/>
            <a:ext cx="8229600" cy="3436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AutoNum type="arabicPeriod"/>
            </a:pPr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279" y="2105469"/>
            <a:ext cx="82296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cs-CZ" sz="1000" dirty="0" smtClean="0"/>
              <a:t>BOGDAN</a:t>
            </a:r>
            <a:r>
              <a:rPr lang="cs-CZ" sz="1000" dirty="0"/>
              <a:t>. </a:t>
            </a:r>
            <a:r>
              <a:rPr lang="cs-CZ" sz="1000" i="1" dirty="0"/>
              <a:t>http://commons.wikimedia.org</a:t>
            </a:r>
            <a:r>
              <a:rPr lang="cs-CZ" sz="1000" dirty="0"/>
              <a:t> [online]. [cit. 16.3.2013]. Dostupný na WWW: </a:t>
            </a:r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upload.wikimedia.org/wikipedia/commons/c/ce/Coelacanth-bgiu.png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PEARSON SCOTT FORESMAN. </a:t>
            </a:r>
            <a:r>
              <a:rPr lang="cs-CZ" sz="1000" i="1" dirty="0"/>
              <a:t>http://commons.wikimedia.org</a:t>
            </a:r>
            <a:r>
              <a:rPr lang="cs-CZ" sz="1000" dirty="0"/>
              <a:t> [online]. [cit. 16.3.2013]. Dostupný na WWW: </a:t>
            </a:r>
            <a:r>
              <a:rPr lang="cs-CZ" sz="1000" dirty="0">
                <a:hlinkClick r:id="rId4"/>
              </a:rPr>
              <a:t>http://upload.wikimedia.org/wikipedia/commons/thumb/7/7e/Tadpole_%28PSF%29.png/800px-Tadpole_%</a:t>
            </a:r>
            <a:r>
              <a:rPr lang="cs-CZ" sz="1000" dirty="0" smtClean="0">
                <a:hlinkClick r:id="rId4"/>
              </a:rPr>
              <a:t>28PSF%29.png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ARMIN KÜBELBECK. </a:t>
            </a:r>
            <a:r>
              <a:rPr lang="cs-CZ" sz="1000" i="1" dirty="0"/>
              <a:t>http://commons.wikimedia.org</a:t>
            </a:r>
            <a:r>
              <a:rPr lang="cs-CZ" sz="1000" dirty="0"/>
              <a:t> [online]. [cit. 16.3.2013]. Dostupný na WWW: </a:t>
            </a: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upload.wikimedia.org/wikipedia/commons/thumb/0/01/Bufo_bufo_03-clean.jpg/800px-Bufo_bufo_03-clean.jpg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 smtClean="0"/>
              <a:t> </a:t>
            </a:r>
            <a:r>
              <a:rPr lang="pl-PL" sz="1000" dirty="0"/>
              <a:t>MAREK SZCZEPANEK. </a:t>
            </a:r>
            <a:r>
              <a:rPr lang="pl-PL" sz="1000" i="1" dirty="0"/>
              <a:t>http://commons.wikimedia.org</a:t>
            </a:r>
            <a:r>
              <a:rPr lang="pl-PL" sz="1000" dirty="0"/>
              <a:t> [online]. [cit. 16.3.2013]. Dostupný na WWW: </a:t>
            </a:r>
            <a:r>
              <a:rPr lang="pl-PL" sz="1000" dirty="0">
                <a:hlinkClick r:id="rId6"/>
              </a:rPr>
              <a:t>http://upload.wikimedia.org/wikipedia/commons/d/d5/Salamandra_salamandra_%</a:t>
            </a:r>
            <a:r>
              <a:rPr lang="pl-PL" sz="1000" dirty="0" smtClean="0">
                <a:hlinkClick r:id="rId6"/>
              </a:rPr>
              <a:t>28Marek_Szczepanek%29.jpg?uselang=cs</a:t>
            </a:r>
            <a:endParaRPr lang="pl-PL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LIONHEART.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17.3.2013]. Dostupný na WWW: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upload.wikimedia.org/wikipedia/commons/thumb/1/16/Common_frog.jpg/120px-Common_frog.jpg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MANFRED HEYDE.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17.3.2013]. Dostupný na WWW: </a:t>
            </a:r>
            <a:r>
              <a:rPr lang="cs-CZ" sz="1000" dirty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upload.wikimedia.org/wikipedia/commons/thumb/b/b6/Rana_esculenta_Gaulsheim.jpg/772px-Rana_esculenta_Gaulsheim.jpg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RALPH OESKER.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17.3.2013]. Dostupný na WWW: </a:t>
            </a:r>
            <a:r>
              <a:rPr lang="cs-CZ" sz="1000" dirty="0">
                <a:hlinkClick r:id="rId9"/>
              </a:rPr>
              <a:t>http://</a:t>
            </a:r>
            <a:r>
              <a:rPr lang="cs-CZ" sz="1000" dirty="0" smtClean="0">
                <a:hlinkClick r:id="rId9"/>
              </a:rPr>
              <a:t>upload.wikimedia.org/wikipedia/commons/a/a1/Laubfrosch-wiki.jpg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pl-PL" sz="1000" dirty="0"/>
              <a:t>MAREK SZCZEPANEK. </a:t>
            </a:r>
            <a:r>
              <a:rPr lang="pl-PL" sz="1000" i="1" dirty="0"/>
              <a:t>http://cs.wikipedia.org</a:t>
            </a:r>
            <a:r>
              <a:rPr lang="pl-PL" sz="1000" dirty="0"/>
              <a:t> [online]. [cit. 17.3.2013]. Dostupný na WWW: </a:t>
            </a:r>
            <a:r>
              <a:rPr lang="pl-PL" sz="1000" dirty="0">
                <a:hlinkClick r:id="rId10"/>
              </a:rPr>
              <a:t>http://upload.wikimedia.org/wikipedia/commons/9/96/Bufo_bufo_%</a:t>
            </a:r>
            <a:r>
              <a:rPr lang="pl-PL" sz="1000" dirty="0" smtClean="0">
                <a:hlinkClick r:id="rId10"/>
              </a:rPr>
              <a:t>28Marek_Szczepanek%29.jpg</a:t>
            </a:r>
            <a:endParaRPr lang="pl-PL" sz="1000" dirty="0" smtClean="0"/>
          </a:p>
          <a:p>
            <a:pPr marL="228600" indent="-228600">
              <a:buAutoNum type="arabicPeriod"/>
            </a:pPr>
            <a:r>
              <a:rPr lang="pt-BR" sz="1000" dirty="0"/>
              <a:t>AUTOR NEUVEDEN. </a:t>
            </a:r>
            <a:r>
              <a:rPr lang="pt-BR" sz="1000" i="1" dirty="0"/>
              <a:t>http://cs.wikipedia.org</a:t>
            </a:r>
            <a:r>
              <a:rPr lang="pt-BR" sz="1000" dirty="0"/>
              <a:t> [online]. [cit. 17.3.2013]. Dostupný na WWW: </a:t>
            </a:r>
            <a:r>
              <a:rPr lang="pt-BR" sz="1000" dirty="0">
                <a:hlinkClick r:id="rId11"/>
              </a:rPr>
              <a:t>http://</a:t>
            </a:r>
            <a:r>
              <a:rPr lang="pt-BR" sz="1000" dirty="0" smtClean="0">
                <a:hlinkClick r:id="rId11"/>
              </a:rPr>
              <a:t>upload.wikimedia.org/wikipedia/commons/thumb/1/13/Poison_Dart_Frogs.jpg/694px-Poison_Dart_Frogs.jpg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ORCHI. </a:t>
            </a:r>
            <a:r>
              <a:rPr lang="cs-CZ" sz="1000" i="1" dirty="0"/>
              <a:t>http://commons.wikimedia.org</a:t>
            </a:r>
            <a:r>
              <a:rPr lang="cs-CZ" sz="1000" dirty="0"/>
              <a:t> [online]. [cit. 17.3.2013]. Dostupný na WWW: </a:t>
            </a:r>
            <a:r>
              <a:rPr lang="cs-CZ" sz="1000" dirty="0">
                <a:hlinkClick r:id="rId12"/>
              </a:rPr>
              <a:t>http://</a:t>
            </a:r>
            <a:r>
              <a:rPr lang="cs-CZ" sz="1000" dirty="0" smtClean="0">
                <a:hlinkClick r:id="rId12"/>
              </a:rPr>
              <a:t>upload.wikimedia.org/wikipedia/commons/thumb/8/87/Salamandra_salamandra_Saarland_013.jpg/480px-Salamandra_salamandra_Saarland_013.jpg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cs-CZ" sz="1000" dirty="0"/>
              <a:t>PIET SPAANS. </a:t>
            </a:r>
            <a:r>
              <a:rPr lang="cs-CZ" sz="1000" i="1" dirty="0"/>
              <a:t>http://commons.wikimedia.org</a:t>
            </a:r>
            <a:r>
              <a:rPr lang="cs-CZ" sz="1000" dirty="0"/>
              <a:t> [online]. [cit. 17.3.2013]. Dostupný na WWW: </a:t>
            </a:r>
            <a:r>
              <a:rPr lang="cs-CZ" sz="1000" dirty="0">
                <a:hlinkClick r:id="rId13"/>
              </a:rPr>
              <a:t>http://</a:t>
            </a:r>
            <a:r>
              <a:rPr lang="cs-CZ" sz="1000" dirty="0" smtClean="0">
                <a:hlinkClick r:id="rId13"/>
              </a:rPr>
              <a:t>upload.wikimedia.org/wikipedia/commons/thumb/d/d2/LissotritonVulgarisMaleWater.JPG/800px-LissotritonVulgarisMaleWater.JPG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nl-NL" sz="1000" dirty="0"/>
              <a:t>ANEVRISME. </a:t>
            </a:r>
            <a:r>
              <a:rPr lang="nl-NL" sz="1000" i="1" dirty="0"/>
              <a:t>http://commons.wikimedia.org</a:t>
            </a:r>
            <a:r>
              <a:rPr lang="nl-NL" sz="1000" dirty="0"/>
              <a:t> [online]. [cit. 17.3.2013]. Dostupný na WWW: </a:t>
            </a:r>
            <a:r>
              <a:rPr lang="nl-NL" sz="1000" dirty="0">
                <a:hlinkClick r:id="rId14"/>
              </a:rPr>
              <a:t>http://</a:t>
            </a:r>
            <a:r>
              <a:rPr lang="nl-NL" sz="1000" dirty="0" smtClean="0">
                <a:hlinkClick r:id="rId14"/>
              </a:rPr>
              <a:t>upload.wikimedia.org/wikipedia/commons/thumb/3/30/Triturus_alpestris.jpg/800px-Triturus_alpestris.jpg</a:t>
            </a:r>
            <a:endParaRPr lang="cs-CZ" sz="1000" dirty="0" smtClean="0"/>
          </a:p>
          <a:p>
            <a:pPr marL="228600" indent="-228600">
              <a:buAutoNum type="arabicPeriod"/>
            </a:pPr>
            <a:r>
              <a:rPr lang="nl-NL" sz="1000" dirty="0" smtClean="0"/>
              <a:t> </a:t>
            </a:r>
            <a:r>
              <a:rPr lang="cs-CZ" sz="1000" dirty="0"/>
              <a:t>RAINER THEUER.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17.3.2013]. Dostupný na WWW: </a:t>
            </a:r>
            <a:r>
              <a:rPr lang="cs-CZ" sz="1000" dirty="0">
                <a:hlinkClick r:id="rId15"/>
              </a:rPr>
              <a:t>http://</a:t>
            </a:r>
            <a:r>
              <a:rPr lang="cs-CZ" sz="1000" dirty="0" smtClean="0">
                <a:hlinkClick r:id="rId15"/>
              </a:rPr>
              <a:t>upload.wikimedia.org/wikipedia/commons/thumb/e/e0/Kammmolchmaennchen.jpg/800px-Kammmolchmaennchen.jpg</a:t>
            </a:r>
            <a:endParaRPr lang="cs-CZ" sz="1000" dirty="0" smtClean="0"/>
          </a:p>
          <a:p>
            <a:r>
              <a:rPr lang="cs-CZ" sz="1000" smtClean="0"/>
              <a:t>14.</a:t>
            </a:r>
            <a:r>
              <a:rPr lang="cs-CZ" sz="1000" smtClean="0"/>
              <a:t>  </a:t>
            </a:r>
            <a:r>
              <a:rPr lang="cs-CZ" sz="1000" dirty="0" smtClean="0"/>
              <a:t>Obrázky </a:t>
            </a:r>
            <a:r>
              <a:rPr lang="cs-CZ" sz="1000" dirty="0" smtClean="0"/>
              <a:t>webu www.Office.microsoft.com</a:t>
            </a:r>
          </a:p>
          <a:p>
            <a:r>
              <a:rPr lang="pt-BR" sz="1200" dirty="0" smtClean="0"/>
              <a:t> </a:t>
            </a:r>
            <a:r>
              <a:rPr lang="cs-CZ" sz="1200" dirty="0" smtClean="0"/>
              <a:t>  </a:t>
            </a:r>
          </a:p>
          <a:p>
            <a:r>
              <a:rPr lang="cs-CZ" sz="1200" dirty="0" smtClean="0"/>
              <a:t> </a:t>
            </a:r>
          </a:p>
          <a:p>
            <a:r>
              <a:rPr lang="pt-BR" sz="1000" dirty="0" smtClean="0"/>
              <a:t> </a:t>
            </a:r>
            <a:endParaRPr lang="cs-CZ" sz="1000" dirty="0" smtClean="0"/>
          </a:p>
          <a:p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1031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pPr algn="r"/>
            <a:r>
              <a:rPr lang="cs-CZ" sz="9600" b="1" dirty="0" smtClean="0">
                <a:solidFill>
                  <a:srgbClr val="09AF1D"/>
                </a:solidFill>
              </a:rPr>
              <a:t>Obojživelníci</a:t>
            </a:r>
            <a:endParaRPr lang="cs-CZ" sz="9600" b="1" dirty="0">
              <a:solidFill>
                <a:srgbClr val="09AF1D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1772816"/>
            <a:ext cx="828092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cs-CZ" sz="3200" dirty="0" smtClean="0"/>
              <a:t>Jsou studenokrevní živočichové.</a:t>
            </a:r>
            <a:endParaRPr lang="cs-CZ" sz="3200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cs-CZ" sz="3200" dirty="0" smtClean="0"/>
              <a:t>Jsou to nejjednodušší </a:t>
            </a:r>
            <a:r>
              <a:rPr lang="cs-CZ" sz="3200" dirty="0" smtClean="0"/>
              <a:t>známí </a:t>
            </a:r>
            <a:r>
              <a:rPr lang="cs-CZ" sz="3200" dirty="0" smtClean="0"/>
              <a:t>čtyřnožci.</a:t>
            </a:r>
            <a:endParaRPr lang="cs-CZ" sz="3200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cs-CZ" sz="3200" dirty="0" smtClean="0"/>
              <a:t>Jsou potomci </a:t>
            </a:r>
            <a:r>
              <a:rPr lang="cs-CZ" sz="3200" dirty="0" smtClean="0"/>
              <a:t>lalokoploutvých </a:t>
            </a:r>
            <a:r>
              <a:rPr lang="cs-CZ" sz="3200" dirty="0" smtClean="0"/>
              <a:t>ryb.</a:t>
            </a:r>
            <a:endParaRPr lang="cs-CZ" sz="3200" dirty="0" smtClean="0"/>
          </a:p>
          <a:p>
            <a:pPr algn="just"/>
            <a:endParaRPr lang="cs-CZ" sz="3200" dirty="0" smtClean="0"/>
          </a:p>
          <a:p>
            <a:pPr algn="just"/>
            <a:endParaRPr lang="cs-CZ" sz="32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cs-CZ" sz="3200" dirty="0" smtClean="0"/>
              <a:t>Jejich život je vázaný na vodu.</a:t>
            </a: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Ve vodě dýchají žábrami, na vzduchu plícemi.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Mezi prsty mají plovací blány.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Kůže je lysá pokrytá </a:t>
            </a:r>
            <a:r>
              <a:rPr lang="cs-CZ" sz="3200" dirty="0" smtClean="0"/>
              <a:t>slizem (někteří </a:t>
            </a:r>
            <a:r>
              <a:rPr lang="cs-CZ" sz="3200" dirty="0"/>
              <a:t>obojživelníci mají v kůži jedové </a:t>
            </a:r>
            <a:r>
              <a:rPr lang="cs-CZ" sz="3200" dirty="0" smtClean="0"/>
              <a:t>žlázy).</a:t>
            </a:r>
            <a:endParaRPr lang="cs-CZ" sz="3200" dirty="0"/>
          </a:p>
          <a:p>
            <a:endParaRPr lang="cs-CZ" sz="3200" dirty="0"/>
          </a:p>
        </p:txBody>
      </p:sp>
      <p:pic>
        <p:nvPicPr>
          <p:cNvPr id="8198" name="Picture 6" descr="File:Coelacanth-bgiu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2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416" y="3167309"/>
            <a:ext cx="3672408" cy="134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3625237"/>
            <a:ext cx="3168352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latimérie podivná</a:t>
            </a:r>
            <a:endParaRPr lang="cs-CZ" sz="2800" b="1" dirty="0"/>
          </a:p>
        </p:txBody>
      </p:sp>
      <p:pic>
        <p:nvPicPr>
          <p:cNvPr id="8199" name="Picture 7" descr="C:\Documents and Settings\Hanzlíková\Local Settings\Temporary Internet Files\Content.IE5\X78IABU4\MC9000341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189603"/>
            <a:ext cx="1800200" cy="16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64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uiExpand="1" build="p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0886" y="286462"/>
            <a:ext cx="4896544" cy="1143000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9AF1D"/>
                </a:solidFill>
              </a:rPr>
              <a:t>Život obojživelníků</a:t>
            </a:r>
            <a:endParaRPr lang="cs-CZ" b="1" dirty="0">
              <a:solidFill>
                <a:srgbClr val="09AF1D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 algn="just"/>
            <a:r>
              <a:rPr lang="cs-CZ" dirty="0" smtClean="0"/>
              <a:t>Obojživelníci žijí v blízkosti vody.</a:t>
            </a:r>
          </a:p>
          <a:p>
            <a:pPr marL="285750" indent="-285750" algn="just"/>
            <a:r>
              <a:rPr lang="cs-CZ" dirty="0" smtClean="0"/>
              <a:t>Do vody kladou vajíčka a ve vodě probíhá jejich přeměna v dospělce.</a:t>
            </a:r>
            <a:endParaRPr lang="cs-CZ" dirty="0"/>
          </a:p>
        </p:txBody>
      </p:sp>
      <p:pic>
        <p:nvPicPr>
          <p:cNvPr id="4" name="Picture 11" descr="http://upload.wikimedia.org/wikipedia/commons/thumb/9/9c/Frog_in_frogspawn.jpg/220px-Frog_in_frogspa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3356992"/>
            <a:ext cx="345638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70886" y="5789105"/>
            <a:ext cx="3513078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skokan mezi vajíčky</a:t>
            </a:r>
            <a:endParaRPr lang="cs-CZ" sz="3200" b="1" dirty="0"/>
          </a:p>
        </p:txBody>
      </p:sp>
      <p:pic>
        <p:nvPicPr>
          <p:cNvPr id="8" name="Picture 9" descr="File:Tadpole (PSF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56991"/>
            <a:ext cx="3763424" cy="243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690301" y="5789104"/>
            <a:ext cx="1958870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vývoj žáby</a:t>
            </a:r>
            <a:endParaRPr lang="cs-CZ" sz="3200" b="1" dirty="0"/>
          </a:p>
        </p:txBody>
      </p:sp>
      <p:pic>
        <p:nvPicPr>
          <p:cNvPr id="2050" name="Picture 2" descr="C:\Documents and Settings\Hanzlíková\Local Settings\Temporary Internet Files\Content.IE5\GZ91T94T\MP90042308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566" y="385853"/>
            <a:ext cx="1534210" cy="102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Hanzlíková\Local Settings\Temporary Internet Files\Content.IE5\X78IABU4\MP9004230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657" y="445611"/>
            <a:ext cx="1374157" cy="91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08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ál 7"/>
          <p:cNvSpPr/>
          <p:nvPr/>
        </p:nvSpPr>
        <p:spPr>
          <a:xfrm>
            <a:off x="6300192" y="1196752"/>
            <a:ext cx="2232248" cy="90927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čolci</a:t>
            </a:r>
            <a:endParaRPr lang="cs-CZ" sz="3200" b="1" dirty="0"/>
          </a:p>
        </p:txBody>
      </p:sp>
      <p:sp>
        <p:nvSpPr>
          <p:cNvPr id="10" name="Ovál 9"/>
          <p:cNvSpPr/>
          <p:nvPr/>
        </p:nvSpPr>
        <p:spPr>
          <a:xfrm>
            <a:off x="467544" y="1196752"/>
            <a:ext cx="2232248" cy="90927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mloci</a:t>
            </a:r>
            <a:endParaRPr lang="cs-CZ" sz="3200" b="1" dirty="0"/>
          </a:p>
        </p:txBody>
      </p:sp>
      <p:sp>
        <p:nvSpPr>
          <p:cNvPr id="9" name="Ovál 8"/>
          <p:cNvSpPr/>
          <p:nvPr/>
        </p:nvSpPr>
        <p:spPr>
          <a:xfrm>
            <a:off x="3381596" y="1196752"/>
            <a:ext cx="2232248" cy="90927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žáby</a:t>
            </a:r>
            <a:endParaRPr lang="cs-CZ" sz="32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48861" y="188640"/>
            <a:ext cx="5432731" cy="792088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9AF1D"/>
                </a:solidFill>
              </a:rPr>
              <a:t>Naši obojživelníci</a:t>
            </a:r>
            <a:endParaRPr lang="cs-CZ" b="1" dirty="0">
              <a:solidFill>
                <a:srgbClr val="09AF1D"/>
              </a:solidFill>
            </a:endParaRPr>
          </a:p>
        </p:txBody>
      </p:sp>
      <p:pic>
        <p:nvPicPr>
          <p:cNvPr id="9218" name="Picture 2" descr="C:\Documents and Settings\Hanzlíková\Local Settings\Temporary Internet Files\Content.IE5\YKV0GKV5\MC9000529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465" y="1916832"/>
            <a:ext cx="942509" cy="105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Hanzlíková\Local Settings\Temporary Internet Files\Content.IE5\GZ91T94T\MC9000531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2123" y="1916832"/>
            <a:ext cx="1953476" cy="85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Hanzlíková\Local Settings\Temporary Internet Files\Content.IE5\YKV0GKV5\MC9000531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72692"/>
            <a:ext cx="2088232" cy="79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upload.wikimedia.org/wikipedia/commons/d/d5/Salamandra_salamandra_%28Marek_Szczepanek%29.jpg?uselang=c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44088"/>
            <a:ext cx="1597341" cy="103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pload.wikimedia.org/wikipedia/commons/thumb/1/16/Common_frog.jpg/120px-Common_fro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43" y="3239957"/>
            <a:ext cx="1455238" cy="109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Rana esculenta Gaulsheim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298" y="3239957"/>
            <a:ext cx="1396154" cy="108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a/a1/Laubfrosch-wiki.jpg/120px-Laubfrosch-wiki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43" y="4970267"/>
            <a:ext cx="1527716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Bufo bufo (Marek Szczepanek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714" y="4935148"/>
            <a:ext cx="1376111" cy="111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802412" y="4347643"/>
            <a:ext cx="988604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skokani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40882" y="6050388"/>
            <a:ext cx="1066382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rosničky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60298" y="6012885"/>
            <a:ext cx="1048942" cy="40011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ropuchy</a:t>
            </a:r>
            <a:endParaRPr lang="cs-CZ" sz="2000" b="1" dirty="0"/>
          </a:p>
        </p:txBody>
      </p:sp>
      <p:pic>
        <p:nvPicPr>
          <p:cNvPr id="1037" name="Picture 13" descr="C:\Documents and Settings\Hanzlíková\Local Settings\Temporary Internet Files\Content.IE5\GZ91T94T\MP90017875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22" y="4119750"/>
            <a:ext cx="1684784" cy="112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File:Salamandra salamandra Saarland 013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65" y="5376551"/>
            <a:ext cx="1157095" cy="134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File:LissotritonVulgarisMaleWater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736" y="2908961"/>
            <a:ext cx="1479671" cy="110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File:Triturus alpestris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76" y="4174949"/>
            <a:ext cx="1527478" cy="11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Soubor:Kammmolchmaennchen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841" y="5497804"/>
            <a:ext cx="1421565" cy="103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38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 animBg="1"/>
      <p:bldP spid="2" grpId="0" animBg="1"/>
      <p:bldP spid="7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808"/>
            <a:ext cx="8229600" cy="778098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text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3816424"/>
          </a:xfr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cs-CZ" dirty="0" smtClean="0"/>
              <a:t>Obojživelníci jsou ______________ živočichové.</a:t>
            </a:r>
          </a:p>
          <a:p>
            <a:pPr marL="0" indent="0" algn="just">
              <a:buNone/>
            </a:pPr>
            <a:r>
              <a:rPr lang="cs-CZ" dirty="0" smtClean="0"/>
              <a:t>Jejich život je vázaný na _____. Dýchají ________ i ________. Mezi prsty mají _____________. Kůži mají pokrytou _______, někteří v ní mají _______ žlázy. Obojživelníci patří mezi _________ druhy a jsou většinou zákonem _________.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48160" y="5529023"/>
            <a:ext cx="2569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studenokrevní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66224" y="5777464"/>
            <a:ext cx="1016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vodu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157192"/>
            <a:ext cx="1390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plícemi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5449579"/>
            <a:ext cx="15079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žábrami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0192" y="6181099"/>
            <a:ext cx="2350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plovací blány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27984" y="6018746"/>
            <a:ext cx="12189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slizem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63688" y="4864804"/>
            <a:ext cx="1302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jedové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3289" y="6113798"/>
            <a:ext cx="17407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ohrožené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48618" y="4944248"/>
            <a:ext cx="1636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chránění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Documents and Settings\Hanzlíková\Local Settings\Temporary Internet Files\Content.IE5\X78IABU4\MC9004264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071" y="4827882"/>
            <a:ext cx="1826971" cy="161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630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81503E-6 C 0.00052 -0.00255 0.00035 -0.00601 0.00157 -0.00833 C 0.004 -0.01341 0.00938 -0.0148 0.01268 -0.01919 C 0.01459 -0.02174 0.01545 -0.02497 0.01736 -0.02729 C 0.0283 -0.04162 0.01719 -0.02266 0.02535 -0.03584 C 0.03716 -0.05549 0.04445 -0.08093 0.04757 -0.10567 C 0.04723 -0.11307 0.0474 -0.16671 0.03959 -0.18382 C 0.03212 -0.20046 0.02535 -0.22474 0.01268 -0.23677 C -0.01562 -0.26243 -0.04878 -0.28486 -0.08264 -0.29364 C -0.09861 -0.30243 -0.11649 -0.30312 -0.13333 -0.30659 C -0.15816 -0.3059 -0.18316 -0.3059 -0.20798 -0.30451 C -0.21927 -0.30382 -0.23593 -0.28625 -0.24774 -0.28116 C -0.25607 -0.26451 -0.24514 -0.2844 -0.25555 -0.27052 C -0.25972 -0.2652 -0.26093 -0.25711 -0.2651 -0.25133 C -0.26562 -0.24786 -0.26666 -0.2444 -0.26666 -0.24116 C -0.26666 -0.23029 -0.26701 -0.21942 -0.2651 -0.20902 C -0.2625 -0.19445 -0.25677 -0.19538 -0.24774 -0.19445 C -0.24027 -0.1933 -0.20972 -0.19075 -0.2033 -0.19029 C -0.1776 -0.19168 -0.12517 -0.18729 -0.09375 -0.2007 C -0.07916 -0.21503 -0.06215 -0.22359 -0.04774 -0.23885 C -0.00451 -0.28416 -0.03628 -0.25156 -0.01111 -0.28555 C 0.00313 -0.30451 0.00139 -0.29573 0.01268 -0.31908 C 0.01788 -0.32994 0.02205 -0.34174 0.02691 -0.35283 C 0.04514 -0.39492 0.04045 -0.38497 0.05556 -0.42705 C 0.05764 -0.4326 0.05973 -0.43838 0.06181 -0.4437 C 0.06389 -0.44925 0.06823 -0.46058 0.06823 -0.46058 C 0.07188 -0.50104 0.06719 -0.45619 0.07292 -0.49249 C 0.0757 -0.51006 0.0757 -0.52786 0.07778 -0.54544 C 0.07726 -0.58451 0.08525 -0.6511 0.06511 -0.6911 C 0.06233 -0.70474 0.05729 -0.71307 0.04913 -0.7207 C 0.03698 -0.74474 0.01841 -0.74567 -5.55556E-7 -0.75445 C -0.01146 -0.76 -0.01962 -0.76486 -0.03177 -0.76717 C -0.03437 -0.76856 -0.03698 -0.77064 -0.03975 -0.77133 C -0.04705 -0.77341 -0.06198 -0.77573 -0.06198 -0.77573 C -0.0809 -0.78405 -0.06302 -0.77734 -0.09375 -0.78197 C -0.10017 -0.78289 -0.11267 -0.78613 -0.11267 -0.78613 C -0.17309 -0.78336 -0.1783 -0.78752 -0.21597 -0.77781 C -0.22083 -0.77364 -0.22309 -0.76948 -0.22864 -0.76717 C -0.23212 -0.76023 -0.23455 -0.757 -0.23975 -0.75237 C -0.24218 -0.74266 -0.24809 -0.73665 -0.25087 -0.72717 C -0.25729 -0.70382 -0.25555 -0.69364 -0.25555 -0.66567 " pathEditMode="relative" ptsTypes="ffffffffffffffffffffffffffffffffffffffffA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12 -0.0437 C -0.00104 -0.05503 -0.00504 -0.05272 -0.01823 -0.05457 C -0.02465 -0.05688 -0.03142 -0.05688 -0.03733 -0.06058 C -0.04549 -0.06613 -0.05278 -0.07561 -0.06111 -0.07977 C -0.06892 -0.09526 -0.08073 -0.10728 -0.08976 -0.12185 C -0.09288 -0.13942 -0.10365 -0.15769 -0.11042 -0.17272 C -0.11198 -0.17618 -0.11511 -0.18358 -0.11511 -0.18358 C -0.11615 -0.18821 -0.11684 -0.19329 -0.11823 -0.19838 C -0.11945 -0.20277 -0.12205 -0.20624 -0.12309 -0.21087 C -0.12465 -0.21688 -0.12483 -0.22358 -0.12622 -0.23006 C -0.12691 -0.23353 -0.1283 -0.23676 -0.12934 -0.24023 C -0.1349 -0.2867 -0.13247 -0.2585 -0.1342 -0.32485 C -0.13368 -0.3459 -0.13403 -0.36717 -0.13264 -0.38821 C -0.1316 -0.40393 -0.12049 -0.42451 -0.11511 -0.43907 C -0.09445 -0.49503 -0.05469 -0.51561 -0.01042 -0.5237 C 0.0066 -0.52254 0.02361 -0.52254 0.04045 -0.51931 C 0.04722 -0.51815 0.05486 -0.50566 0.05955 -0.50035 C 0.06771 -0.4911 0.07517 -0.47954 0.08021 -0.46659 C 0.08108 -0.4615 0.08333 -0.45688 0.08333 -0.45225 C 0.08333 -0.44254 0.08316 -0.43329 0.08177 -0.42428 C 0.08142 -0.4222 0.07934 -0.42173 0.07847 -0.42035 C 0.0658 -0.39907 0.0934 -0.43769 0.0658 -0.40092 C 0.06024 -0.39353 0.04774 -0.39376 0.04045 -0.39052 C 0.02465 -0.39121 0.00868 -0.39144 -0.00712 -0.3926 C -0.01163 -0.39306 -0.01563 -0.39676 -0.01979 -0.39884 C -0.0349 -0.40601 -0.03872 -0.41295 -0.05156 -0.42428 C -0.06267 -0.44485 -0.06493 -0.45803 -0.07066 -0.48139 C -0.07327 -0.51006 -0.07431 -0.54058 -0.08021 -0.56809 C -0.07969 -0.60462 -0.08004 -0.64139 -0.07865 -0.67815 C -0.0783 -0.68694 -0.07431 -0.69133 -0.07222 -0.69896 C -0.06493 -0.72601 -0.05122 -0.75237 -0.03577 -0.77295 C -0.03333 -0.78613 -0.03333 -0.78497 -0.02622 -0.79422 C -0.0224 -0.79931 -0.02101 -0.80694 -0.01667 -0.8111 C -0.00538 -0.82173 0.01007 -0.82705 0.02292 -0.83445 C 0.04774 -0.84902 0.07257 -0.8541 0.09913 -0.86173 C 0.12448 -0.86913 0.14774 -0.87977 0.17378 -0.88301 C 0.225 -0.88116 0.22274 -0.88393 0.25955 -0.86821 C 0.26667 -0.86081 0.27535 -0.85272 0.28021 -0.84277 C 0.28229 -0.83861 0.28646 -0.83029 0.28646 -0.82983 C 0.28837 -0.82011 0.29045 -0.81017 0.29288 -0.80069 C 0.29618 -0.72532 0.29444 -0.77665 0.29444 -0.64624 " pathEditMode="relative" rAng="0" ptsTypes="ffffffffffffffffffffffffffffffffffffffff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44" y="-420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-0.02775 C 0.00173 -0.01966 0.00798 -0.00925 0.01632 -0.00463 C 0.02587 0.00069 0.0217 -0.00231 0.02899 0.00393 C 0.04965 0.00323 0.07031 0.00462 0.0908 0.00185 C 0.096 0.00115 0.10017 -0.00416 0.10521 -0.00671 C 0.11666 -0.01249 0.12743 -0.01596 0.13854 -0.02359 C 0.14114 -0.02705 0.1434 -0.03122 0.14635 -0.03422 C 0.14774 -0.03561 0.15 -0.03468 0.15104 -0.0363 C 0.15451 -0.0407 0.15712 -0.05156 0.15885 -0.05734 C 0.16528 -0.07885 0.16909 -0.10058 0.17344 -0.12301 C 0.17291 -0.14682 0.17344 -0.17087 0.17187 -0.19468 C 0.17153 -0.20162 0.16111 -0.21642 0.15729 -0.2222 C 0.13368 -0.25896 0.1118 -0.25573 0.07656 -0.25827 C 0.03403 -0.25642 0.0401 -0.25688 0.01302 -0.24971 C 0.00955 -0.24648 0.00538 -0.24463 0.00191 -0.24139 C -0.0132 -0.22705 0.0085 -0.24208 -0.0092 -0.23075 C -0.01372 -0.22451 -0.0158 -0.21758 -0.02031 -0.21179 C -0.0224 -0.2 -0.02622 -0.19052 -0.02188 -0.17781 C -0.02031 -0.17318 -0.00226 -0.16994 0.00034 -0.16948 C 0.0342 -0.17087 0.06788 -0.17179 0.10173 -0.17364 C 0.11562 -0.17434 0.14323 -0.17989 0.14323 -0.17966 C 0.15312 -0.18451 0.16441 -0.1889 0.17344 -0.197 C 0.19462 -0.21619 0.21007 -0.24717 0.22396 -0.27515 C 0.22847 -0.2844 0.23159 -0.2948 0.23524 -0.30474 C 0.23819 -0.31307 0.24323 -0.33018 0.24323 -0.32994 C 0.24496 -0.34336 0.24913 -0.35468 0.25104 -0.3681 C 0.25208 -0.37526 0.25416 -0.38937 0.25416 -0.38914 C 0.25312 -0.40971 0.25225 -0.43029 0.25104 -0.45064 C 0.25017 -0.46405 0.25156 -0.46104 0.24635 -0.46752 C 0.24028 -0.4911 0.225 -0.50104 0.21458 -0.52023 C 0.20903 -0.53018 0.20191 -0.53734 0.19409 -0.54359 C 0.18489 -0.55075 0.18298 -0.54867 0.175 -0.55838 C 0.17291 -0.5607 0.17239 -0.56486 0.16996 -0.56694 C 0.16684 -0.56994 0.16267 -0.57087 0.15885 -0.57318 C 0.15052 -0.57896 0.14288 -0.58497 0.1335 -0.58798 C 0.11719 -0.60255 0.09618 -0.60116 0.07812 -0.60902 C 0.04375 -0.60833 0.00937 -0.60856 -0.025 -0.60694 C -0.03941 -0.60625 -0.05087 -0.59908 -0.06476 -0.59653 C -0.0665 -0.59584 -0.08993 -0.58729 -0.0967 -0.58382 C -0.12118 -0.5711 -0.1441 -0.5526 -0.16788 -0.53734 C -0.1816 -0.52856 -0.19618 -0.5096 -0.21077 -0.50544 C -0.21979 -0.49942 -0.22743 -0.49087 -0.23611 -0.4844 C -0.24722 -0.47607 -0.26025 -0.47029 -0.27257 -0.46752 C -0.29445 -0.46983 -0.28698 -0.46567 -0.29653 -0.47168 " pathEditMode="relative" rAng="0" ptsTypes="fffffffffffffffffffffffffffffffffffffffffff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274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0324 C 0.01996 -0.00879 0.04392 -0.01318 0.06788 -0.01595 C 0.08368 -0.02451 0.09895 -0.03006 0.11545 -0.03491 C 0.1552 -0.06173 0.16875 -0.10405 0.18211 -0.15769 C 0.19079 -0.1926 0.19791 -0.22451 0.20121 -0.26127 C 0.20069 -0.28462 0.20642 -0.33225 0.19322 -0.35838 C 0.18958 -0.37364 0.18194 -0.37896 0.171 -0.38381 C 0.11024 -0.37896 0.12604 -0.38613 0.08211 -0.35422 C 0.07013 -0.34543 0.07378 -0.35052 0.06302 -0.33734 C 0.05972 -0.33341 0.05347 -0.32462 0.05347 -0.32439 C 0.05052 -0.31445 0.04878 -0.31098 0.04878 -0.29919 C 0.04878 -0.28717 0.04861 -0.27514 0.05034 -0.26335 C 0.05138 -0.25595 0.06944 -0.23144 0.071 -0.22936 C 0.07934 -0.21803 0.08854 -0.21248 0.09965 -0.20624 C 0.13316 -0.18751 0.15243 -0.18127 0.18854 -0.17665 C 0.24079 -0.18035 0.27882 -0.18173 0.32656 -0.19561 C 0.34618 -0.20971 0.38298 -0.22682 0.39635 -0.25272 C 0.40364 -0.26682 0.41076 -0.28393 0.41701 -0.29919 C 0.42309 -0.31422 0.42864 -0.32832 0.43454 -0.34358 C 0.43802 -0.35237 0.44566 -0.36902 0.44566 -0.36879 C 0.44895 -0.39168 0.44427 -0.36971 0.45191 -0.3859 C 0.45677 -0.3963 0.45798 -0.41017 0.46145 -0.42173 C 0.46302 -0.43237 0.46354 -0.44324 0.46632 -0.45364 C 0.46441 -0.48509 0.46632 -0.53688 0.43767 -0.55075 C 0.43298 -0.55306 0.42413 -0.55422 0.42013 -0.55491 C 0.38541 -0.55353 0.38107 -0.55722 0.35833 -0.54867 C 0.35 -0.54566 0.34322 -0.54104 0.33454 -0.53803 C 0.33246 -0.53734 0.32812 -0.53595 0.32812 -0.53572 C 0.31493 -0.52717 0.30329 -0.52509 0.28854 -0.52324 C 0.2875 -0.52116 0.28611 -0.51931 0.28524 -0.51699 C 0.28454 -0.51491 0.28454 -0.5126 0.28368 -0.51052 C 0.28194 -0.50613 0.27743 -0.49803 0.27743 -0.4978 " pathEditMode="relative" rAng="0" ptsTypes="fffffffffffffffffffffffffffffff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90" y="-27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34 -0.04509 C -0.04322 -0.04139 -0.05625 -0.04023 -0.07048 -0.03884 C -0.15312 -0.04046 -0.17256 -0.03954 -0.23732 -0.05364 C -0.25312 -0.06405 -0.27118 -0.0652 -0.28802 -0.0726 C -0.30225 -0.07884 -0.31684 -0.08439 -0.3309 -0.09156 C -0.34895 -0.10081 -0.36961 -0.10798 -0.38645 -0.12116 C -0.3901 -0.12393 -0.39236 -0.12925 -0.396 -0.13179 C -0.40034 -0.13503 -0.40572 -0.13526 -0.41024 -0.13803 C -0.41579 -0.1415 -0.42048 -0.14728 -0.42604 -0.15075 C -0.44062 -0.16 -0.4559 -0.16694 -0.47048 -0.17618 C -0.4743 -0.1785 -0.47656 -0.18405 -0.48003 -0.18682 C -0.48611 -0.19168 -0.4927 -0.19538 -0.49913 -0.19954 C -0.50503 -0.20347 -0.50954 -0.21133 -0.51493 -0.21642 C -0.51892 -0.22636 -0.52083 -0.23699 -0.52291 -0.24809 C -0.51979 -0.25896 -0.51475 -0.27514 -0.50538 -0.27977 C -0.50086 -0.28208 -0.49583 -0.28231 -0.49114 -0.28393 C -0.48055 -0.28324 -0.46996 -0.2837 -0.45937 -0.28185 C -0.45746 -0.28162 -0.45642 -0.27838 -0.45468 -0.27769 C -0.44809 -0.27514 -0.44079 -0.27538 -0.43402 -0.27353 C -0.41753 -0.2689 -0.40156 -0.26474 -0.38489 -0.26081 C -0.36961 -0.25734 -0.35416 -0.25827 -0.33871 -0.25642 C -0.28559 -0.24994 -0.23315 -0.23676 -0.1802 -0.22913 C -0.15468 -0.22127 -0.1302 -0.22012 -0.10381 -0.2185 C -0.07743 -0.22058 -0.05086 -0.2222 -0.02447 -0.22474 C -0.01736 -0.22543 -0.01128 -0.23445 -0.00538 -0.23954 C 0.00365 -0.24717 0.01632 -0.25919 0.02466 -0.26913 C 0.03125 -0.27699 0.03455 -0.28486 0.04063 -0.29249 C 0.04445 -0.30821 0.04219 -0.30127 0.04688 -0.31353 C 0.05191 -0.34751 0.05365 -0.33642 0.04844 -0.39607 C 0.0474 -0.40786 0.03247 -0.41272 0.02622 -0.41503 C -0.00659 -0.42659 -0.04166 -0.42913 -0.07534 -0.43191 C -0.12048 -0.43052 -0.16388 -0.42636 -0.20868 -0.42358 C -0.21961 -0.41988 -0.22916 -0.4185 -0.24045 -0.41711 C -0.30659 -0.39514 -0.3769 -0.41688 -0.44513 -0.41919 C -0.45625 -0.42127 -0.46736 -0.42405 -0.47847 -0.42566 C -0.48576 -0.42682 -0.4934 -0.42636 -0.50069 -0.42775 C -0.52361 -0.43214 -0.54427 -0.44578 -0.56736 -0.44879 C -0.5743 -0.45133 -0.58125 -0.45225 -0.58802 -0.45526 C -0.59618 -0.46243 -0.59982 -0.4696 -0.60538 -0.48069 C -0.60642 -0.48277 -0.60868 -0.48694 -0.60868 -0.48671 C -0.61059 -0.49434 -0.61388 -0.49711 -0.61649 -0.50381 C -0.62118 -0.51584 -0.62534 -0.52994 -0.63246 -0.53988 C -0.63298 -0.54197 -0.63315 -0.54428 -0.63402 -0.54613 C -0.63593 -0.55052 -0.64045 -0.55884 -0.64045 -0.55861 " pathEditMode="relative" rAng="0" ptsTypes="fffffffffffffffffffffffffffffffffffffffffff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06" y="-253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-0.01272 C 0.0493 -0.01434 0.05538 -0.01041 0.08698 -0.02544 C 0.09548 -0.03977 0.10781 -0.05018 0.11545 -0.06544 C 0.12309 -0.0807 0.12882 -0.10105 0.13298 -0.11839 C 0.13403 -0.12833 0.13507 -0.13804 0.13611 -0.14798 C 0.13663 -0.15284 0.13767 -0.16278 0.13767 -0.16255 C 0.13663 -0.2007 0.13871 -0.2629 0.10121 -0.27261 C 0.09427 -0.27908 0.08732 -0.27931 0.07899 -0.28116 C 0.07378 -0.28047 0.0684 -0.28093 0.06319 -0.27908 C 0.06198 -0.27862 0.05017 -0.2659 0.04878 -0.26428 C 0.03993 -0.25434 0.04739 -0.26659 0.03455 -0.24948 C 0.03264 -0.24694 0.0316 -0.2437 0.02986 -0.24093 C 0.02847 -0.23862 0.02656 -0.23677 0.025 -0.23469 C 0.02309 -0.22821 0.02048 -0.22197 0.01875 -0.2155 C 0.0158 -0.20486 0.01597 -0.19284 0.01389 -0.18174 C 0.01493 -0.17249 0.01476 -0.16301 0.01719 -0.15422 C 0.02048 -0.14243 0.05364 -0.14012 0.05989 -0.13943 C 0.12066 -0.14266 0.17118 -0.14266 0.2283 -0.15422 C 0.23576 -0.15769 0.24288 -0.16209 0.25052 -0.16486 C 0.25781 -0.16763 0.26562 -0.16787 0.27274 -0.1711 C 0.32795 -0.19654 0.27882 -0.1829 0.31875 -0.19237 C 0.32934 -0.20671 0.33698 -0.22521 0.3441 -0.24301 C 0.34739 -0.25133 0.35364 -0.26844 0.35364 -0.26821 C 0.35555 -0.27862 0.35694 -0.2881 0.35989 -0.29804 C 0.36146 -0.3096 0.36458 -0.31631 0.36632 -0.32763 C 0.36493 -0.43862 0.36719 -0.42266 0.36163 -0.50105 C 0.36076 -0.51422 0.36076 -0.52972 0.35521 -0.54105 C 0.35416 -0.54521 0.35434 -0.55029 0.35208 -0.55376 C 0.35069 -0.55607 0.34791 -0.55584 0.34566 -0.55584 C 0.32708 -0.55584 0.30868 -0.55446 0.2901 -0.55376 C 0.28073 -0.5496 0.2776 -0.53896 0.27101 -0.53064 C 0.26441 -0.5029 0.2743 -0.51145 0.29323 -0.51145 " pathEditMode="relative" rAng="0" ptsTypes="fffffffffffffffffffffffffffffff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42" y="-270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526E-6 C 0.0033 -0.05457 0.00312 -0.03884 -0.00156 -0.12902 C -0.00295 -0.15445 -0.01163 -0.18289 -0.01441 -0.20717 C -0.02066 -0.26289 -0.02865 -0.31792 -0.03177 -0.37434 C -0.03125 -0.45965 -0.03125 -0.54474 -0.03021 -0.63006 C -0.03004 -0.64509 -0.02361 -0.6578 -0.01441 -0.6659 C -0.00139 -0.66382 0.00087 -0.66266 0.00955 -0.6511 C 0.01267 -0.64046 0.01736 -0.63214 0.02066 -0.6215 C 0.02118 -0.61804 0.02135 -0.61457 0.02222 -0.6111 C 0.02292 -0.60809 0.02465 -0.60555 0.02535 -0.60254 C 0.02674 -0.59561 0.02847 -0.5815 0.02847 -0.5815 C 0.03038 -0.54312 0.02743 -0.5015 0.03802 -0.4652 C 0.0401 -0.44763 0.04931 -0.41642 0.06337 -0.41017 C 0.07587 -0.39445 0.06858 -0.40139 0.10625 -0.41017 C 0.10885 -0.41087 0.11042 -0.41457 0.11267 -0.41665 C 0.1158 -0.41965 0.12222 -0.42497 0.12222 -0.42497 C 0.13246 -0.44624 0.11458 -0.41064 0.13333 -0.43977 C 0.13437 -0.44139 0.13403 -0.44439 0.1349 -0.44624 C 0.13802 -0.45249 0.14253 -0.45734 0.14601 -0.46312 C 0.14826 -0.47538 0.15503 -0.48069 0.16024 -0.49064 C 0.16493 -0.49965 0.17031 -0.51699 0.17934 -0.52023 C 0.18351 -0.52185 0.18785 -0.52162 0.19201 -0.52231 C 0.20312 -0.52162 0.21424 -0.52208 0.22535 -0.52023 C 0.22708 -0.52 0.24184 -0.5089 0.24444 -0.50752 C 0.25104 -0.49827 0.24705 -0.50335 0.26024 -0.49064 C 0.26181 -0.48902 0.2651 -0.48624 0.2651 -0.48624 C 0.26615 -0.48416 0.26684 -0.48185 0.26823 -0.48 C 0.26962 -0.47815 0.2717 -0.47792 0.27292 -0.47584 C 0.27396 -0.47399 0.27344 -0.47121 0.27448 -0.46936 C 0.27674 -0.46543 0.28246 -0.45873 0.28246 -0.45873 C 0.28472 -0.44948 0.28924 -0.44278 0.29201 -0.43353 C 0.29358 -0.42081 0.29514 -0.4074 0.29844 -0.39538 C 0.29653 -0.35445 0.30174 -0.36139 0.28403 -0.34035 C 0.28073 -0.33642 0.27865 -0.32994 0.27448 -0.32786 C 0.2691 -0.32532 0.26424 -0.32139 0.25868 -0.31931 C 0.25451 -0.31769 0.24601 -0.31515 0.24601 -0.31515 C 0.24392 -0.31376 0.24184 -0.31191 0.23958 -0.31075 C 0.2375 -0.30983 0.23455 -0.31098 0.23333 -0.30867 C 0.23177 -0.3059 0.2349 -0.30173 0.2349 -0.29827 " pathEditMode="relative" ptsTypes="ffffffffffffffffffffffffffffffffffffffA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6.82081E-6 C 0.03698 -0.0007 0.07413 -0.0007 0.11111 -0.00232 C 0.11823 -0.00232 0.12483 -0.00671 0.13177 -0.00856 C 0.15868 -0.01573 0.1849 -0.02544 0.21111 -0.03607 C 0.21511 -0.03769 0.23646 -0.04532 0.2382 -0.04648 C 0.25382 -0.05688 0.24618 -0.05434 0.26042 -0.05712 C 0.29514 -0.07792 0.33195 -0.09735 0.36806 -0.11214 C 0.38247 -0.12417 0.40035 -0.13318 0.41424 -0.1459 C 0.42986 -0.16047 0.4533 -0.18683 0.47136 -0.19677 C 0.48282 -0.20925 0.49236 -0.22382 0.50295 -0.23677 C 0.51823 -0.2555 0.53125 -0.26868 0.54288 -0.2918 C 0.54479 -0.29573 0.54618 -0.30035 0.54757 -0.30451 C 0.54931 -0.31006 0.55 -0.31631 0.55243 -0.32139 C 0.55486 -0.32648 0.5592 -0.32948 0.56198 -0.33411 C 0.56823 -0.34428 0.57361 -0.35515 0.57934 -0.36579 C 0.58889 -0.38313 0.59618 -0.40278 0.60486 -0.42081 C 0.61042 -0.43238 0.61702 -0.44278 0.62222 -0.4548 C 0.63646 -0.4874 0.6474 -0.52394 0.65556 -0.56024 C 0.6566 -0.5644 0.65799 -0.56856 0.65868 -0.57295 C 0.66059 -0.58475 0.66354 -0.60879 0.66354 -0.60879 C 0.66302 -0.63977 0.66372 -0.67099 0.66198 -0.70197 C 0.66094 -0.7207 0.65035 -0.73434 0.64132 -0.74636 C 0.63542 -0.75422 0.6191 -0.77573 0.61111 -0.77804 C 0.59184 -0.78359 0.57361 -0.79214 0.554 -0.79492 C 0.52344 -0.80532 0.53733 -0.80232 0.51268 -0.80555 C 0.475 -0.81804 0.43368 -0.82035 0.39532 -0.82243 C 0.36597 -0.82174 0.33716 -0.82151 0.30799 -0.82035 C 0.29479 -0.81989 0.29115 -0.81688 0.27778 -0.81388 C 0.25521 -0.80879 0.23229 -0.80532 0.20955 -0.80116 C 0.18854 -0.7933 0.16719 -0.78752 0.14601 -0.78012 C 0.13264 -0.7755 0.12014 -0.76833 0.10643 -0.76532 C 0.09809 -0.76001 0.08907 -0.75654 0.08091 -0.75053 C 0.07396 -0.74544 0.06962 -0.74035 0.06198 -0.73781 C 0.05816 -0.73295 0.04931 -0.72509 0.04931 -0.72509 C 0.03854 -0.70475 0.05347 -0.73018 0.04132 -0.71677 C 0.03698 -0.71191 0.03386 -0.70567 0.03021 -0.69989 C 0.02604 -0.69318 0.02535 -0.68717 0.02066 -0.6807 C 0.01597 -0.6622 0.02396 -0.69203 0.01424 -0.66382 C 0.0099 -0.65087 0.01216 -0.65295 0.00955 -0.6407 C 0.00816 -0.63422 0.00486 -0.62151 0.00486 -0.62151 C 0.00104 -0.58914 0.00157 -0.56995 0.00313 -0.53272 C 0.00347 -0.52486 0.00382 -0.51422 0.00799 -0.50752 C 0.02084 -0.48602 0.03646 -0.48833 0.05556 -0.48417 C 0.07726 -0.47954 0.09427 -0.47654 0.11754 -0.47561 C 0.14393 -0.47469 0.17049 -0.47422 0.19688 -0.47353 C 0.20278 -0.47099 0.20903 -0.46983 0.21424 -0.46521 C 0.21545 -0.46405 0.21632 -0.4622 0.21754 -0.46081 C 0.21893 -0.4592 0.22066 -0.45804 0.22222 -0.45665 C 0.22327 -0.45249 0.22431 -0.44833 0.22535 -0.44394 C 0.22813 -0.43261 0.225 -0.41966 0.22222 -0.4081 C 0.21528 -0.37873 0.15347 -0.38683 0.14931 -0.38683 " pathEditMode="relative" ptsTypes="ffff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4624E-6 C -0.00677 0.00948 -0.0007 0.01827 0.00486 0.02543 C 0.01128 0.02474 0.01771 0.02474 0.02396 0.02335 C 0.03299 0.02127 0.04062 0.01225 0.04948 0.00855 C 0.05781 0.00162 0.06545 -0.00647 0.07483 -0.01041 C 0.1 -0.03723 0.12899 -0.0652 0.13837 -0.10983 C 0.14149 -0.12439 0.14635 -0.13757 0.14948 -0.15214 C 0.15364 -0.17133 0.15278 -0.18081 0.16059 -0.19861 C 0.16267 -0.24393 0.16441 -0.24832 0.16059 -0.30012 C 0.15937 -0.3163 0.15278 -0.33364 0.14618 -0.34659 C 0.13906 -0.36069 0.1342 -0.37041 0.12552 -0.38474 C 0.12274 -0.38936 0.11753 -0.39075 0.11441 -0.39515 C 0.11285 -0.39723 0.11163 -0.40023 0.10972 -0.40162 C 0.10677 -0.4037 0.1033 -0.40393 0.10017 -0.40578 C 0.08542 -0.4148 0.08055 -0.41942 0.06371 -0.42266 C 0.04062 -0.42127 0.03246 -0.42243 0.01441 -0.41642 C 0.00555 -0.41364 -0.00191 -0.40509 -0.00955 -0.39954 C -0.01597 -0.39468 -0.02379 -0.39191 -0.03004 -0.38682 C -0.05087 -0.37017 -0.0717 -0.35191 -0.09184 -0.33387 C -0.09462 -0.33133 -0.09583 -0.32671 -0.09826 -0.32347 C -0.10955 -0.30867 -0.12101 -0.29595 -0.13004 -0.27908 C -0.14549 -0.25017 -0.13247 -0.26451 -0.14583 -0.25156 C -0.15295 -0.23723 -0.15608 -0.22104 -0.16337 -0.20717 C -0.16563 -0.19792 -0.16945 -0.19029 -0.17274 -0.18173 C -0.17743 -0.16971 -0.17951 -0.15723 -0.18559 -0.1459 C -0.1882 -0.13179 -0.18507 -0.14197 -0.19184 -0.1311 C -0.19774 -0.12139 -0.19219 -0.12763 -0.19826 -0.1163 C -0.20226 -0.1089 -0.20608 -0.1015 -0.21094 -0.09503 C -0.21302 -0.09226 -0.21528 -0.08971 -0.21719 -0.08671 C -0.22101 -0.08046 -0.22344 -0.07237 -0.2283 -0.06752 C -0.23038 -0.06543 -0.23281 -0.06382 -0.23472 -0.06127 C -0.25226 -0.03792 -0.22517 -0.06821 -0.24583 -0.04439 C -0.25208 -0.03723 -0.26024 -0.03515 -0.26649 -0.02752 C -0.27101 -0.0222 -0.275 -0.01619 -0.27917 -0.01041 C -0.2809 -0.00809 -0.28368 -0.00809 -0.28559 -0.00624 C -0.28993 -0.00231 -0.29358 0.00324 -0.29826 0.00647 C -0.30035 0.00786 -0.30261 0.00902 -0.30451 0.01064 C -0.32014 0.02381 -0.31007 0.01896 -0.32049 0.02335 C -0.33681 0.03884 -0.35347 0.04647 -0.37274 0.05295 C -0.39236 0.05225 -0.41198 0.05272 -0.4316 0.05087 C -0.4349 0.05064 -0.44115 0.04647 -0.44115 0.04647 C -0.44514 0.04254 -0.45 0.04046 -0.45382 0.03607 C -0.4559 0.03376 -0.4566 0.03006 -0.45851 0.02751 C -0.46042 0.02497 -0.46285 0.02335 -0.46493 0.02127 C -0.46701 0.01272 -0.47136 0.00763 -0.47448 4.04624E-6 C -0.47899 -0.01087 -0.48212 -0.0222 -0.48559 -0.03376 C -0.48663 -0.03723 -0.48767 -0.04093 -0.48872 -0.04439 C -0.49028 -0.04925 -0.4934 -0.05919 -0.4934 -0.05919 C -0.49583 -0.07468 -0.49757 -0.09017 -0.49983 -0.10567 C -0.49931 -0.13804 -0.49965 -0.17041 -0.49826 -0.20278 C -0.49757 -0.21688 -0.48854 -0.2289 -0.48229 -0.23884 C -0.46146 -0.2726 -0.44236 -0.2726 -0.41094 -0.27676 C -0.38559 -0.27468 -0.36892 -0.28208 -0.35052 -0.26636 C -0.34618 -0.24809 -0.34549 -0.23815 -0.34896 -0.21549 C -0.34948 -0.21249 -0.35243 -0.21156 -0.35382 -0.20925 C -0.35833 -0.20208 -0.3625 -0.19399 -0.36806 -0.18798 C -0.3717 -0.18405 -0.37795 -0.18035 -0.37917 -0.17318 C -0.37986 -0.16902 -0.37917 -0.16486 -0.37917 -0.16069 " pathEditMode="relative" ptsTypes="fffffffffffffffffffffffffffffffffffffffffffffffffffffffff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4338</TotalTime>
  <Words>519</Words>
  <Application>Microsoft Office PowerPoint</Application>
  <PresentationFormat>Předvádění na obrazovce (4:3)</PresentationFormat>
  <Paragraphs>71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: </vt:lpstr>
      <vt:lpstr>Obojživelníci</vt:lpstr>
      <vt:lpstr>Život obojživelníků</vt:lpstr>
      <vt:lpstr>Naši obojživelníci</vt:lpstr>
      <vt:lpstr>Doplň text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Hanzlíková</cp:lastModifiedBy>
  <cp:revision>310</cp:revision>
  <dcterms:created xsi:type="dcterms:W3CDTF">2013-02-10T09:33:26Z</dcterms:created>
  <dcterms:modified xsi:type="dcterms:W3CDTF">2013-03-17T21:16:16Z</dcterms:modified>
</cp:coreProperties>
</file>