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8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6" d="100"/>
          <a:sy n="66" d="100"/>
        </p:scale>
        <p:origin x="-1410" y="-108"/>
      </p:cViewPr>
      <p:guideLst>
        <p:guide orient="horz" pos="2159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A0B43-FD87-4E4E-B8C4-DAAE6BE4D8AB}" type="datetimeFigureOut">
              <a:rPr lang="cs-CZ" smtClean="0"/>
              <a:t>6.3.2013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E483-5004-44B8-A2CD-DBF84FFDDA2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50124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A0B43-FD87-4E4E-B8C4-DAAE6BE4D8AB}" type="datetimeFigureOut">
              <a:rPr lang="cs-CZ" smtClean="0"/>
              <a:t>6.3.2013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E483-5004-44B8-A2CD-DBF84FFDDA2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42340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A0B43-FD87-4E4E-B8C4-DAAE6BE4D8AB}" type="datetimeFigureOut">
              <a:rPr lang="cs-CZ" smtClean="0"/>
              <a:t>6.3.2013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E483-5004-44B8-A2CD-DBF84FFDDA2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68377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A0B43-FD87-4E4E-B8C4-DAAE6BE4D8AB}" type="datetimeFigureOut">
              <a:rPr lang="cs-CZ" smtClean="0"/>
              <a:t>6.3.2013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E483-5004-44B8-A2CD-DBF84FFDDA2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70998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A0B43-FD87-4E4E-B8C4-DAAE6BE4D8AB}" type="datetimeFigureOut">
              <a:rPr lang="cs-CZ" smtClean="0"/>
              <a:t>6.3.2013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E483-5004-44B8-A2CD-DBF84FFDDA2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52476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A0B43-FD87-4E4E-B8C4-DAAE6BE4D8AB}" type="datetimeFigureOut">
              <a:rPr lang="cs-CZ" smtClean="0"/>
              <a:t>6.3.2013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E483-5004-44B8-A2CD-DBF84FFDDA2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58412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A0B43-FD87-4E4E-B8C4-DAAE6BE4D8AB}" type="datetimeFigureOut">
              <a:rPr lang="cs-CZ" smtClean="0"/>
              <a:t>6.3.2013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E483-5004-44B8-A2CD-DBF84FFDDA2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25822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A0B43-FD87-4E4E-B8C4-DAAE6BE4D8AB}" type="datetimeFigureOut">
              <a:rPr lang="cs-CZ" smtClean="0"/>
              <a:t>6.3.2013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E483-5004-44B8-A2CD-DBF84FFDDA2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03789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A0B43-FD87-4E4E-B8C4-DAAE6BE4D8AB}" type="datetimeFigureOut">
              <a:rPr lang="cs-CZ" smtClean="0"/>
              <a:t>6.3.2013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E483-5004-44B8-A2CD-DBF84FFDDA2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54719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A0B43-FD87-4E4E-B8C4-DAAE6BE4D8AB}" type="datetimeFigureOut">
              <a:rPr lang="cs-CZ" smtClean="0"/>
              <a:t>6.3.2013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E483-5004-44B8-A2CD-DBF84FFDDA2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88403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A0B43-FD87-4E4E-B8C4-DAAE6BE4D8AB}" type="datetimeFigureOut">
              <a:rPr lang="cs-CZ" smtClean="0"/>
              <a:t>6.3.2013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E483-5004-44B8-A2CD-DBF84FFDDA2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08420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BA0B43-FD87-4E4E-B8C4-DAAE6BE4D8AB}" type="datetimeFigureOut">
              <a:rPr lang="cs-CZ" smtClean="0"/>
              <a:t>6.3.2013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E483-5004-44B8-A2CD-DBF84FFDDA2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83858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3" Type="http://schemas.openxmlformats.org/officeDocument/2006/relationships/slide" Target="slide5.xml"/><Relationship Id="rId7" Type="http://schemas.openxmlformats.org/officeDocument/2006/relationships/slide" Target="slide9.xml"/><Relationship Id="rId12" Type="http://schemas.openxmlformats.org/officeDocument/2006/relationships/image" Target="../media/image2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slide" Target="slide8.xml"/><Relationship Id="rId11" Type="http://schemas.openxmlformats.org/officeDocument/2006/relationships/slide" Target="slide13.xml"/><Relationship Id="rId5" Type="http://schemas.openxmlformats.org/officeDocument/2006/relationships/slide" Target="slide7.xml"/><Relationship Id="rId10" Type="http://schemas.openxmlformats.org/officeDocument/2006/relationships/slide" Target="slide12.xml"/><Relationship Id="rId4" Type="http://schemas.openxmlformats.org/officeDocument/2006/relationships/slide" Target="slide6.xml"/><Relationship Id="rId9" Type="http://schemas.openxmlformats.org/officeDocument/2006/relationships/slide" Target="slide1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dělitelnost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6</a:t>
            </a:r>
            <a:r>
              <a:rPr lang="cs-CZ" b="1" dirty="0" smtClean="0"/>
              <a:t>    Sada číslo:   </a:t>
            </a:r>
            <a:r>
              <a:rPr lang="cs-CZ" dirty="0" smtClean="0"/>
              <a:t> 1      </a:t>
            </a:r>
            <a:r>
              <a:rPr lang="cs-CZ" b="1" dirty="0" smtClean="0"/>
              <a:t>Pořadové číslo DUM: 9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  </a:t>
            </a:r>
            <a:r>
              <a:rPr lang="cs-CZ" dirty="0" smtClean="0"/>
              <a:t>Mgr. Zdeněk </a:t>
            </a:r>
            <a:r>
              <a:rPr lang="cs-CZ" dirty="0" err="1" smtClean="0"/>
              <a:t>Charousek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9003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fontScale="70000" lnSpcReduction="20000"/>
          </a:bodyPr>
          <a:lstStyle/>
          <a:p>
            <a:r>
              <a:rPr lang="cs-CZ" b="1" dirty="0" smtClean="0"/>
              <a:t>Anotace: </a:t>
            </a:r>
            <a:r>
              <a:rPr lang="cs-CZ" dirty="0"/>
              <a:t>Prezentace slouží </a:t>
            </a:r>
            <a:r>
              <a:rPr lang="cs-CZ" dirty="0" smtClean="0"/>
              <a:t>k vysvětlení, k opakování, nebo shrnutí  znaků dělitelnosti.   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2800" b="1" dirty="0" smtClean="0"/>
              <a:t>:</a:t>
            </a:r>
            <a:r>
              <a:rPr lang="cs-CZ" sz="2800" dirty="0" smtClean="0"/>
              <a:t>. </a:t>
            </a:r>
            <a:r>
              <a:rPr lang="cs-CZ" dirty="0" smtClean="0"/>
              <a:t>Žáci poznají čísla dělitelná 1-10.</a:t>
            </a:r>
          </a:p>
          <a:p>
            <a:endParaRPr lang="cs-CZ" b="1" dirty="0" smtClean="0"/>
          </a:p>
          <a:p>
            <a:r>
              <a:rPr lang="cs-CZ" b="1" dirty="0" smtClean="0"/>
              <a:t>Druh učebního materiálu:     </a:t>
            </a:r>
            <a:r>
              <a:rPr lang="cs-CZ" dirty="0" smtClean="0"/>
              <a:t>prezentace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Typická věková skupina</a:t>
            </a:r>
            <a:r>
              <a:rPr lang="cs-CZ" dirty="0" smtClean="0"/>
              <a:t>:   6. třída</a:t>
            </a:r>
          </a:p>
          <a:p>
            <a:endParaRPr lang="cs-CZ" b="1" dirty="0"/>
          </a:p>
          <a:p>
            <a:r>
              <a:rPr lang="cs-CZ" b="1" dirty="0" smtClean="0"/>
              <a:t>Klíčová slova:  </a:t>
            </a:r>
            <a:r>
              <a:rPr lang="cs-CZ" dirty="0" smtClean="0"/>
              <a:t>Dělitelnost.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cs-CZ" b="1" dirty="0" smtClean="0"/>
              <a:t>Pomůcky a materiál:   </a:t>
            </a:r>
            <a:r>
              <a:rPr lang="cs-CZ" dirty="0" smtClean="0"/>
              <a:t>interaktivní tabule</a:t>
            </a:r>
          </a:p>
          <a:p>
            <a:endParaRPr lang="cs-CZ" dirty="0" smtClean="0"/>
          </a:p>
          <a:p>
            <a:r>
              <a:rPr lang="cs-CZ" b="1" dirty="0" smtClean="0"/>
              <a:t>Potřebný čas pro výuku DUM</a:t>
            </a:r>
            <a:r>
              <a:rPr lang="cs-CZ" dirty="0" smtClean="0"/>
              <a:t>:   10 minut</a:t>
            </a:r>
          </a:p>
          <a:p>
            <a:endParaRPr lang="cs-CZ" b="1" dirty="0" smtClean="0"/>
          </a:p>
          <a:p>
            <a:r>
              <a:rPr lang="cs-CZ" b="1" dirty="0" smtClean="0"/>
              <a:t>Metodické zhodnocení a popis práce s digitálním učebním materiálem: </a:t>
            </a:r>
            <a:r>
              <a:rPr lang="cs-CZ" dirty="0" smtClean="0"/>
              <a:t>Žáci se učí, nebo opakují znaky dělitelnosti.</a:t>
            </a: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1298160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467543" y="1232925"/>
            <a:ext cx="265302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u="sng" dirty="0" smtClean="0">
                <a:solidFill>
                  <a:srgbClr val="002060"/>
                </a:solidFill>
              </a:rPr>
              <a:t>dvěma</a:t>
            </a:r>
            <a:endParaRPr lang="cs-CZ" sz="4800" b="1" u="sng" dirty="0">
              <a:solidFill>
                <a:srgbClr val="002060"/>
              </a:solidFill>
            </a:endParaRPr>
          </a:p>
        </p:txBody>
      </p:sp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490644" y="2017125"/>
            <a:ext cx="262992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u="sng" dirty="0" smtClean="0">
                <a:solidFill>
                  <a:srgbClr val="002060"/>
                </a:solidFill>
              </a:rPr>
              <a:t>třemi</a:t>
            </a:r>
            <a:endParaRPr lang="cs-CZ" sz="4800" b="1" u="sng" dirty="0">
              <a:solidFill>
                <a:srgbClr val="002060"/>
              </a:solidFill>
            </a:endParaRPr>
          </a:p>
        </p:txBody>
      </p:sp>
      <p:sp>
        <p:nvSpPr>
          <p:cNvPr id="6" name="TextovéPole 5">
            <a:hlinkClick r:id="rId4" action="ppaction://hlinksldjump"/>
          </p:cNvPr>
          <p:cNvSpPr txBox="1"/>
          <p:nvPr/>
        </p:nvSpPr>
        <p:spPr>
          <a:xfrm>
            <a:off x="513745" y="2703004"/>
            <a:ext cx="260682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u="sng" dirty="0" smtClean="0">
                <a:solidFill>
                  <a:srgbClr val="002060"/>
                </a:solidFill>
              </a:rPr>
              <a:t>čtyřmi</a:t>
            </a:r>
          </a:p>
        </p:txBody>
      </p:sp>
      <p:sp>
        <p:nvSpPr>
          <p:cNvPr id="7" name="TextovéPole 6">
            <a:hlinkClick r:id="rId5" action="ppaction://hlinksldjump"/>
          </p:cNvPr>
          <p:cNvSpPr txBox="1"/>
          <p:nvPr/>
        </p:nvSpPr>
        <p:spPr>
          <a:xfrm>
            <a:off x="513746" y="3462384"/>
            <a:ext cx="26068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u="sng" dirty="0" smtClean="0">
                <a:solidFill>
                  <a:srgbClr val="002060"/>
                </a:solidFill>
              </a:rPr>
              <a:t>pěti</a:t>
            </a:r>
            <a:endParaRPr lang="cs-CZ" sz="4800" b="1" u="sng" dirty="0">
              <a:solidFill>
                <a:srgbClr val="002060"/>
              </a:solidFill>
            </a:endParaRPr>
          </a:p>
        </p:txBody>
      </p:sp>
      <p:sp>
        <p:nvSpPr>
          <p:cNvPr id="8" name="TextovéPole 7">
            <a:hlinkClick r:id="rId6" action="ppaction://hlinksldjump"/>
          </p:cNvPr>
          <p:cNvSpPr txBox="1"/>
          <p:nvPr/>
        </p:nvSpPr>
        <p:spPr>
          <a:xfrm>
            <a:off x="511086" y="4227555"/>
            <a:ext cx="26094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u="sng" dirty="0" smtClean="0">
                <a:solidFill>
                  <a:srgbClr val="002060"/>
                </a:solidFill>
              </a:rPr>
              <a:t>šesti</a:t>
            </a:r>
            <a:endParaRPr lang="cs-CZ" sz="4800" b="1" u="sng" dirty="0">
              <a:solidFill>
                <a:srgbClr val="002060"/>
              </a:solidFill>
            </a:endParaRPr>
          </a:p>
        </p:txBody>
      </p:sp>
      <p:sp>
        <p:nvSpPr>
          <p:cNvPr id="9" name="TextovéPole 8">
            <a:hlinkClick r:id="rId7" action="ppaction://hlinksldjump"/>
          </p:cNvPr>
          <p:cNvSpPr txBox="1"/>
          <p:nvPr/>
        </p:nvSpPr>
        <p:spPr>
          <a:xfrm>
            <a:off x="4321019" y="1247822"/>
            <a:ext cx="241361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u="sng" dirty="0" smtClean="0">
                <a:solidFill>
                  <a:srgbClr val="002060"/>
                </a:solidFill>
              </a:rPr>
              <a:t>sedmi</a:t>
            </a:r>
            <a:endParaRPr lang="cs-CZ" sz="4800" b="1" u="sng" dirty="0">
              <a:solidFill>
                <a:srgbClr val="002060"/>
              </a:solidFill>
            </a:endParaRPr>
          </a:p>
        </p:txBody>
      </p:sp>
      <p:sp>
        <p:nvSpPr>
          <p:cNvPr id="10" name="TextovéPole 9">
            <a:hlinkClick r:id="rId8" action="ppaction://hlinksldjump"/>
          </p:cNvPr>
          <p:cNvSpPr txBox="1"/>
          <p:nvPr/>
        </p:nvSpPr>
        <p:spPr>
          <a:xfrm>
            <a:off x="4355975" y="2017124"/>
            <a:ext cx="237865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u="sng" dirty="0" smtClean="0">
                <a:solidFill>
                  <a:srgbClr val="002060"/>
                </a:solidFill>
              </a:rPr>
              <a:t>osmi</a:t>
            </a:r>
            <a:endParaRPr lang="cs-CZ" sz="4800" b="1" u="sng" dirty="0">
              <a:solidFill>
                <a:srgbClr val="002060"/>
              </a:solidFill>
            </a:endParaRPr>
          </a:p>
        </p:txBody>
      </p:sp>
      <p:sp>
        <p:nvSpPr>
          <p:cNvPr id="11" name="TextovéPole 10">
            <a:hlinkClick r:id="rId9" action="ppaction://hlinksldjump"/>
          </p:cNvPr>
          <p:cNvSpPr txBox="1"/>
          <p:nvPr/>
        </p:nvSpPr>
        <p:spPr>
          <a:xfrm>
            <a:off x="4321018" y="2710988"/>
            <a:ext cx="241360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u="sng" dirty="0" smtClean="0">
                <a:solidFill>
                  <a:srgbClr val="002060"/>
                </a:solidFill>
              </a:rPr>
              <a:t>devíti</a:t>
            </a:r>
            <a:endParaRPr lang="cs-CZ" sz="4800" b="1" u="sng" dirty="0">
              <a:solidFill>
                <a:srgbClr val="002060"/>
              </a:solidFill>
            </a:endParaRPr>
          </a:p>
        </p:txBody>
      </p:sp>
      <p:sp>
        <p:nvSpPr>
          <p:cNvPr id="12" name="TextovéPole 11">
            <a:hlinkClick r:id="rId10" action="ppaction://hlinksldjump"/>
          </p:cNvPr>
          <p:cNvSpPr txBox="1"/>
          <p:nvPr/>
        </p:nvSpPr>
        <p:spPr>
          <a:xfrm>
            <a:off x="4321019" y="3462384"/>
            <a:ext cx="241361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u="sng" dirty="0" smtClean="0">
                <a:solidFill>
                  <a:srgbClr val="002060"/>
                </a:solidFill>
              </a:rPr>
              <a:t>deseti</a:t>
            </a:r>
            <a:endParaRPr lang="cs-CZ" sz="4800" b="1" u="sng" dirty="0">
              <a:solidFill>
                <a:srgbClr val="002060"/>
              </a:solidFill>
            </a:endParaRPr>
          </a:p>
        </p:txBody>
      </p:sp>
      <p:sp>
        <p:nvSpPr>
          <p:cNvPr id="13" name="TextovéPole 12">
            <a:hlinkClick r:id="rId11" action="ppaction://hlinksldjump"/>
          </p:cNvPr>
          <p:cNvSpPr txBox="1"/>
          <p:nvPr/>
        </p:nvSpPr>
        <p:spPr>
          <a:xfrm>
            <a:off x="4313765" y="4209858"/>
            <a:ext cx="24208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u="sng" dirty="0" smtClean="0">
                <a:solidFill>
                  <a:srgbClr val="002060"/>
                </a:solidFill>
              </a:rPr>
              <a:t>stem</a:t>
            </a:r>
            <a:endParaRPr lang="cs-CZ" sz="4800" b="1" u="sng" dirty="0">
              <a:solidFill>
                <a:srgbClr val="002060"/>
              </a:solidFill>
            </a:endParaRPr>
          </a:p>
        </p:txBody>
      </p:sp>
      <p:sp>
        <p:nvSpPr>
          <p:cNvPr id="14" name="TextovéPole 13">
            <a:hlinkClick r:id="" action="ppaction://hlinkshowjump?jump=lastslide"/>
          </p:cNvPr>
          <p:cNvSpPr txBox="1"/>
          <p:nvPr/>
        </p:nvSpPr>
        <p:spPr>
          <a:xfrm>
            <a:off x="7631832" y="6273949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u="sng" dirty="0" smtClean="0">
                <a:solidFill>
                  <a:srgbClr val="C00000"/>
                </a:solidFill>
              </a:rPr>
              <a:t>KONEC</a:t>
            </a:r>
            <a:endParaRPr lang="cs-CZ" sz="3200" b="1" i="1" u="sng" dirty="0">
              <a:solidFill>
                <a:srgbClr val="C00000"/>
              </a:solidFill>
            </a:endParaRPr>
          </a:p>
        </p:txBody>
      </p:sp>
      <p:pic>
        <p:nvPicPr>
          <p:cNvPr id="1026" name="Picture 2" descr="C:\Users\charousekz\AppData\Local\Microsoft\Windows\Temporary Internet Files\Content.IE5\LFILPP4I\MC900397526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8758" y="11069"/>
            <a:ext cx="2923652" cy="2586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778098"/>
          </a:xfrm>
        </p:spPr>
        <p:txBody>
          <a:bodyPr>
            <a:normAutofit/>
          </a:bodyPr>
          <a:lstStyle/>
          <a:p>
            <a:r>
              <a:rPr lang="cs-CZ" b="1" i="1" u="sng" dirty="0" smtClean="0"/>
              <a:t>Znaky dělitelnosti</a:t>
            </a:r>
            <a:endParaRPr lang="cs-CZ" b="1" i="1" u="sng" dirty="0"/>
          </a:p>
        </p:txBody>
      </p:sp>
    </p:spTree>
    <p:extLst>
      <p:ext uri="{BB962C8B-B14F-4D97-AF65-F5344CB8AC3E}">
        <p14:creationId xmlns:p14="http://schemas.microsoft.com/office/powerpoint/2010/main" val="4025270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778098"/>
          </a:xfrm>
        </p:spPr>
        <p:txBody>
          <a:bodyPr>
            <a:normAutofit/>
          </a:bodyPr>
          <a:lstStyle/>
          <a:p>
            <a:r>
              <a:rPr lang="cs-CZ" dirty="0" smtClean="0"/>
              <a:t>Znaky dělitelnosti - dvěma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908720"/>
            <a:ext cx="86409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Přirozené číslo je dělitelné dvěma, je-li jeho poslední cifra 2, 4, 6, 8 nebo 0.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2114" y="2447310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u="sng" dirty="0" smtClean="0">
                <a:solidFill>
                  <a:srgbClr val="0070C0"/>
                </a:solidFill>
              </a:rPr>
              <a:t>Příklady:</a:t>
            </a:r>
            <a:endParaRPr lang="cs-CZ" sz="2800" i="1" u="sng" dirty="0">
              <a:solidFill>
                <a:srgbClr val="0070C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899951" y="2678142"/>
            <a:ext cx="4392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čísla dělitelná dvěma: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95536" y="3501008"/>
            <a:ext cx="85282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37	, 52	, 9 87		, 7	, 1 29		, 785 63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841209" y="3501008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391980" y="3501008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0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016290" y="3501008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8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941862" y="3501008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4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5758107" y="3501008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746575" y="3501008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4</a:t>
            </a:r>
          </a:p>
        </p:txBody>
      </p:sp>
      <p:grpSp>
        <p:nvGrpSpPr>
          <p:cNvPr id="22" name="Skupina 21"/>
          <p:cNvGrpSpPr/>
          <p:nvPr/>
        </p:nvGrpSpPr>
        <p:grpSpPr>
          <a:xfrm>
            <a:off x="8135888" y="6165304"/>
            <a:ext cx="1008112" cy="692696"/>
            <a:chOff x="8135888" y="6165304"/>
            <a:chExt cx="1008112" cy="692696"/>
          </a:xfrm>
        </p:grpSpPr>
        <p:sp>
          <p:nvSpPr>
            <p:cNvPr id="23" name="Šipka doprava 22">
              <a:hlinkClick r:id="rId2" action="ppaction://hlinksldjump"/>
            </p:cNvPr>
            <p:cNvSpPr/>
            <p:nvPr/>
          </p:nvSpPr>
          <p:spPr>
            <a:xfrm>
              <a:off x="8135888" y="6165304"/>
              <a:ext cx="1008112" cy="692696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4" name="TextovéPole 23">
              <a:hlinkClick r:id="rId2" action="ppaction://hlinksldjump"/>
            </p:cNvPr>
            <p:cNvSpPr txBox="1"/>
            <p:nvPr/>
          </p:nvSpPr>
          <p:spPr>
            <a:xfrm>
              <a:off x="8172400" y="6326986"/>
              <a:ext cx="9716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 zpět</a:t>
              </a:r>
              <a:endParaRPr lang="cs-CZ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157994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500"/>
                            </p:stCondLst>
                            <p:childTnLst>
                              <p:par>
                                <p:cTn id="37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38" dur="500" tmFilter="0, 0; .2, .5; .8, .5; 1, 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9" dur="250" autoRev="1" fill="hold"/>
                                        <p:tgtEl>
                                          <p:spTgt spid="2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0" presetID="3" presetClass="emph" presetSubtype="2" fill="hold" grpId="2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4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A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500"/>
                            </p:stCondLst>
                            <p:childTnLst>
                              <p:par>
                                <p:cTn id="43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5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6" presetID="3" presetClass="emph" presetSubtype="2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A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1" dur="25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2" presetID="3" presetClass="emph" presetSubtype="2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A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7500"/>
                            </p:stCondLst>
                            <p:childTnLst>
                              <p:par>
                                <p:cTn id="55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7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8" presetID="3" presetClass="emph" presetSubtype="2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A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9500"/>
                            </p:stCondLst>
                            <p:childTnLst>
                              <p:par>
                                <p:cTn id="61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5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3" dur="25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64" presetID="3" presetClass="emph" presetSubtype="2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A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1500"/>
                            </p:stCondLst>
                            <p:childTnLst>
                              <p:par>
                                <p:cTn id="67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500" tmFilter="0, 0; .2, .5; .8, .5; 1, 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9" dur="250" autoRev="1" fill="hold"/>
                                        <p:tgtEl>
                                          <p:spTgt spid="1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70" presetID="3" presetClass="emph" presetSubtype="2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A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6" grpId="1"/>
      <p:bldP spid="16" grpId="2"/>
      <p:bldP spid="17" grpId="0"/>
      <p:bldP spid="17" grpId="1"/>
      <p:bldP spid="17" grpId="2"/>
      <p:bldP spid="18" grpId="0"/>
      <p:bldP spid="18" grpId="1"/>
      <p:bldP spid="18" grpId="2"/>
      <p:bldP spid="19" grpId="0"/>
      <p:bldP spid="19" grpId="1"/>
      <p:bldP spid="19" grpId="2"/>
      <p:bldP spid="20" grpId="0"/>
      <p:bldP spid="20" grpId="1"/>
      <p:bldP spid="20" grpId="2"/>
      <p:bldP spid="21" grpId="0"/>
      <p:bldP spid="21" grpId="1"/>
      <p:bldP spid="21" grpId="2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778098"/>
          </a:xfrm>
        </p:spPr>
        <p:txBody>
          <a:bodyPr>
            <a:normAutofit/>
          </a:bodyPr>
          <a:lstStyle/>
          <a:p>
            <a:r>
              <a:rPr lang="cs-CZ" dirty="0" smtClean="0"/>
              <a:t>Znaky dělitelnosti - třemi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908720"/>
            <a:ext cx="86409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Přirozené číslo je dělitelné třemi, je-li jeho ciferný  součet dělitelný třemi.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2114" y="2447310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u="sng" dirty="0" smtClean="0">
                <a:solidFill>
                  <a:srgbClr val="0070C0"/>
                </a:solidFill>
              </a:rPr>
              <a:t>Příklady:</a:t>
            </a:r>
            <a:endParaRPr lang="cs-CZ" sz="2800" i="1" u="sng" dirty="0">
              <a:solidFill>
                <a:srgbClr val="0070C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899951" y="2678142"/>
            <a:ext cx="4392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čísla dělitelná třemi: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95536" y="3501008"/>
            <a:ext cx="85282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372	, 528	, 9 87		, 72	, 123		, 78561</a:t>
            </a:r>
            <a:endParaRPr lang="cs-CZ" sz="2800" dirty="0"/>
          </a:p>
        </p:txBody>
      </p:sp>
      <p:grpSp>
        <p:nvGrpSpPr>
          <p:cNvPr id="22" name="Skupina 21"/>
          <p:cNvGrpSpPr/>
          <p:nvPr/>
        </p:nvGrpSpPr>
        <p:grpSpPr>
          <a:xfrm>
            <a:off x="8135888" y="6165304"/>
            <a:ext cx="1008112" cy="692696"/>
            <a:chOff x="8135888" y="6165304"/>
            <a:chExt cx="1008112" cy="692696"/>
          </a:xfrm>
        </p:grpSpPr>
        <p:sp>
          <p:nvSpPr>
            <p:cNvPr id="23" name="Šipka doprava 22">
              <a:hlinkClick r:id="rId2" action="ppaction://hlinksldjump"/>
            </p:cNvPr>
            <p:cNvSpPr/>
            <p:nvPr/>
          </p:nvSpPr>
          <p:spPr>
            <a:xfrm>
              <a:off x="8135888" y="6165304"/>
              <a:ext cx="1008112" cy="692696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4" name="TextovéPole 23">
              <a:hlinkClick r:id="rId2" action="ppaction://hlinksldjump"/>
            </p:cNvPr>
            <p:cNvSpPr txBox="1"/>
            <p:nvPr/>
          </p:nvSpPr>
          <p:spPr>
            <a:xfrm>
              <a:off x="8172400" y="6326986"/>
              <a:ext cx="9716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 zpět</a:t>
              </a:r>
              <a:endParaRPr lang="cs-CZ" b="1" dirty="0"/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0" y="4024228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3+7+2=</a:t>
            </a:r>
            <a:r>
              <a:rPr lang="cs-CZ" sz="3200" dirty="0" smtClean="0">
                <a:solidFill>
                  <a:srgbClr val="FF0000"/>
                </a:solidFill>
              </a:rPr>
              <a:t>12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251520" y="4591719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12</a:t>
            </a:r>
            <a:r>
              <a:rPr lang="cs-CZ" sz="3200" dirty="0" smtClean="0"/>
              <a:t>:3=4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1066782" y="4016974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5+2+8=</a:t>
            </a:r>
            <a:r>
              <a:rPr lang="cs-CZ" sz="3200" dirty="0" smtClean="0">
                <a:solidFill>
                  <a:srgbClr val="FF0000"/>
                </a:solidFill>
              </a:rPr>
              <a:t>15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1335294" y="4575766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15</a:t>
            </a:r>
            <a:r>
              <a:rPr lang="cs-CZ" sz="3200" dirty="0" smtClean="0"/>
              <a:t>:3=5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2119050" y="4024234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9+8+7=</a:t>
            </a:r>
            <a:r>
              <a:rPr lang="cs-CZ" sz="3200" dirty="0" smtClean="0">
                <a:solidFill>
                  <a:srgbClr val="FF0000"/>
                </a:solidFill>
              </a:rPr>
              <a:t>24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2096946" y="4562690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24</a:t>
            </a:r>
            <a:r>
              <a:rPr lang="cs-CZ" sz="3200" dirty="0" smtClean="0"/>
              <a:t>:3=8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4005870" y="4038748"/>
            <a:ext cx="14079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7+2=</a:t>
            </a:r>
            <a:r>
              <a:rPr lang="cs-CZ" sz="3200" dirty="0" smtClean="0">
                <a:solidFill>
                  <a:srgbClr val="FF0000"/>
                </a:solidFill>
              </a:rPr>
              <a:t>9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4056672" y="4539484"/>
            <a:ext cx="14079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9</a:t>
            </a:r>
            <a:r>
              <a:rPr lang="cs-CZ" sz="3200" dirty="0" smtClean="0"/>
              <a:t>:3=3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5130708" y="4031494"/>
            <a:ext cx="18506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1+2+3=</a:t>
            </a:r>
            <a:r>
              <a:rPr lang="cs-CZ" sz="3200" dirty="0">
                <a:solidFill>
                  <a:srgbClr val="FF0000"/>
                </a:solidFill>
              </a:rPr>
              <a:t>6</a:t>
            </a:r>
            <a:endParaRPr lang="cs-CZ" sz="3200" dirty="0" smtClean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137873" y="4586800"/>
            <a:ext cx="14079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6</a:t>
            </a:r>
            <a:r>
              <a:rPr lang="cs-CZ" sz="3200" dirty="0" smtClean="0"/>
              <a:t>:3=2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6545824" y="4041793"/>
            <a:ext cx="285156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7+8+5+6+1=</a:t>
            </a:r>
            <a:r>
              <a:rPr lang="cs-CZ" sz="3200" dirty="0" smtClean="0">
                <a:solidFill>
                  <a:srgbClr val="FF0000"/>
                </a:solidFill>
              </a:rPr>
              <a:t>27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7231993" y="4539483"/>
            <a:ext cx="14079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27</a:t>
            </a:r>
            <a:r>
              <a:rPr lang="cs-CZ" sz="3200" dirty="0" smtClean="0"/>
              <a:t>:3=9</a:t>
            </a:r>
            <a:endParaRPr lang="cs-CZ" sz="3200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10289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10" presetClass="emph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0"/>
                            </p:stCondLst>
                            <p:childTnLst>
                              <p:par>
                                <p:cTn id="29" presetID="10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3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7500"/>
                            </p:stCondLst>
                            <p:childTnLst>
                              <p:par>
                                <p:cTn id="36" presetID="10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8000"/>
                            </p:stCondLst>
                            <p:childTnLst>
                              <p:par>
                                <p:cTn id="43" presetID="10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4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0000"/>
                            </p:stCondLst>
                            <p:childTnLst>
                              <p:par>
                                <p:cTn id="49" presetID="10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5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2000"/>
                            </p:stCondLst>
                            <p:childTnLst>
                              <p:par>
                                <p:cTn id="52" presetID="10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2500"/>
                            </p:stCondLst>
                            <p:childTnLst>
                              <p:par>
                                <p:cTn id="56" presetID="10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3000"/>
                            </p:stCondLst>
                            <p:childTnLst>
                              <p:par>
                                <p:cTn id="63" presetID="10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6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5000"/>
                            </p:stCondLst>
                            <p:childTnLst>
                              <p:par>
                                <p:cTn id="69" presetID="10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7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7000"/>
                            </p:stCondLst>
                            <p:childTnLst>
                              <p:par>
                                <p:cTn id="72" presetID="10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7500"/>
                            </p:stCondLst>
                            <p:childTnLst>
                              <p:par>
                                <p:cTn id="76" presetID="10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18000"/>
                            </p:stCondLst>
                            <p:childTnLst>
                              <p:par>
                                <p:cTn id="83" presetID="10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8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0000"/>
                            </p:stCondLst>
                            <p:childTnLst>
                              <p:par>
                                <p:cTn id="89" presetID="10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9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22000"/>
                            </p:stCondLst>
                            <p:childTnLst>
                              <p:par>
                                <p:cTn id="92" presetID="10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22500"/>
                            </p:stCondLst>
                            <p:childTnLst>
                              <p:par>
                                <p:cTn id="96" presetID="10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23000"/>
                            </p:stCondLst>
                            <p:childTnLst>
                              <p:par>
                                <p:cTn id="103" presetID="10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104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25000"/>
                            </p:stCondLst>
                            <p:childTnLst>
                              <p:par>
                                <p:cTn id="109" presetID="10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110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27000"/>
                            </p:stCondLst>
                            <p:childTnLst>
                              <p:par>
                                <p:cTn id="112" presetID="10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27500"/>
                            </p:stCondLst>
                            <p:childTnLst>
                              <p:par>
                                <p:cTn id="116" presetID="10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28000"/>
                            </p:stCondLst>
                            <p:childTnLst>
                              <p:par>
                                <p:cTn id="1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28500"/>
                            </p:stCondLst>
                            <p:childTnLst>
                              <p:par>
                                <p:cTn id="124" presetID="10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125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" fill="hold">
                            <p:stCondLst>
                              <p:cond delay="30500"/>
                            </p:stCondLst>
                            <p:childTnLst>
                              <p:par>
                                <p:cTn id="130" presetID="10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13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32500"/>
                            </p:stCondLst>
                            <p:childTnLst>
                              <p:par>
                                <p:cTn id="133" presetID="10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33000"/>
                            </p:stCondLst>
                            <p:childTnLst>
                              <p:par>
                                <p:cTn id="137" presetID="10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4" grpId="0"/>
      <p:bldP spid="4" grpId="1"/>
      <p:bldP spid="4" grpId="2"/>
      <p:bldP spid="25" grpId="0"/>
      <p:bldP spid="25" grpId="1"/>
      <p:bldP spid="25" grpId="2"/>
      <p:bldP spid="26" grpId="0"/>
      <p:bldP spid="26" grpId="1"/>
      <p:bldP spid="26" grpId="2"/>
      <p:bldP spid="27" grpId="0"/>
      <p:bldP spid="27" grpId="1"/>
      <p:bldP spid="27" grpId="2"/>
      <p:bldP spid="28" grpId="0"/>
      <p:bldP spid="28" grpId="1"/>
      <p:bldP spid="28" grpId="2"/>
      <p:bldP spid="29" grpId="0"/>
      <p:bldP spid="29" grpId="1"/>
      <p:bldP spid="29" grpId="2"/>
      <p:bldP spid="30" grpId="0"/>
      <p:bldP spid="30" grpId="1"/>
      <p:bldP spid="30" grpId="2"/>
      <p:bldP spid="31" grpId="0"/>
      <p:bldP spid="31" grpId="1"/>
      <p:bldP spid="31" grpId="2"/>
      <p:bldP spid="32" grpId="0"/>
      <p:bldP spid="32" grpId="1"/>
      <p:bldP spid="32" grpId="2"/>
      <p:bldP spid="33" grpId="0"/>
      <p:bldP spid="33" grpId="1"/>
      <p:bldP spid="33" grpId="2"/>
      <p:bldP spid="34" grpId="0"/>
      <p:bldP spid="34" grpId="1"/>
      <p:bldP spid="34" grpId="2"/>
      <p:bldP spid="35" grpId="0"/>
      <p:bldP spid="35" grpId="1"/>
      <p:bldP spid="35" grpId="2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778098"/>
          </a:xfrm>
        </p:spPr>
        <p:txBody>
          <a:bodyPr>
            <a:normAutofit/>
          </a:bodyPr>
          <a:lstStyle/>
          <a:p>
            <a:r>
              <a:rPr lang="cs-CZ" dirty="0" smtClean="0"/>
              <a:t>Znaky dělitelnosti - čtyřmi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908720"/>
            <a:ext cx="86409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Přirozené číslo je dělitelné čtyřmi, je-li jeho poslední dvojčíslí dělitelné čtyřmi.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2114" y="2447310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u="sng" dirty="0" smtClean="0">
                <a:solidFill>
                  <a:srgbClr val="0070C0"/>
                </a:solidFill>
              </a:rPr>
              <a:t>Příklady:</a:t>
            </a:r>
            <a:endParaRPr lang="cs-CZ" sz="2800" i="1" u="sng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899951" y="2678142"/>
            <a:ext cx="4392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čísla dělitelná čtyřmi: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3501008"/>
            <a:ext cx="85282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37	, 52	, 9 87		, 7	, 1 29		, 5 63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841209" y="3501008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16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391980" y="3501008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20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016290" y="3501008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28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581822" y="3501008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24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58107" y="3501008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56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746575" y="3501008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04</a:t>
            </a:r>
            <a:endParaRPr lang="cs-CZ" sz="2800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8135888" y="6165304"/>
            <a:ext cx="1008112" cy="692696"/>
            <a:chOff x="8135888" y="6165304"/>
            <a:chExt cx="1008112" cy="692696"/>
          </a:xfrm>
        </p:grpSpPr>
        <p:sp>
          <p:nvSpPr>
            <p:cNvPr id="16" name="Šipka doprava 15">
              <a:hlinkClick r:id="rId2" action="ppaction://hlinksldjump"/>
            </p:cNvPr>
            <p:cNvSpPr/>
            <p:nvPr/>
          </p:nvSpPr>
          <p:spPr>
            <a:xfrm>
              <a:off x="8135888" y="6165304"/>
              <a:ext cx="1008112" cy="692696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7" name="TextovéPole 16">
              <a:hlinkClick r:id="rId2" action="ppaction://hlinksldjump"/>
            </p:cNvPr>
            <p:cNvSpPr txBox="1"/>
            <p:nvPr/>
          </p:nvSpPr>
          <p:spPr>
            <a:xfrm>
              <a:off x="8172400" y="6326986"/>
              <a:ext cx="9716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 zpět</a:t>
              </a:r>
              <a:endParaRPr lang="cs-CZ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2872588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500"/>
                            </p:stCondLst>
                            <p:childTnLst>
                              <p:par>
                                <p:cTn id="37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38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9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0" presetID="3" presetClass="emph" presetSubtype="2" fill="hold" grpId="2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4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A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500"/>
                            </p:stCondLst>
                            <p:childTnLst>
                              <p:par>
                                <p:cTn id="43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5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6" presetID="3" presetClass="emph" presetSubtype="2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A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1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2" presetID="3" presetClass="emph" presetSubtype="2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A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7500"/>
                            </p:stCondLst>
                            <p:childTnLst>
                              <p:par>
                                <p:cTn id="55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7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8" presetID="3" presetClass="emph" presetSubtype="2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A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9500"/>
                            </p:stCondLst>
                            <p:childTnLst>
                              <p:par>
                                <p:cTn id="61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3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64" presetID="3" presetClass="emph" presetSubtype="2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A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1500"/>
                            </p:stCondLst>
                            <p:childTnLst>
                              <p:par>
                                <p:cTn id="67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9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70" presetID="3" presetClass="emph" presetSubtype="2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A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9" grpId="1"/>
      <p:bldP spid="9" grpId="2"/>
      <p:bldP spid="10" grpId="0"/>
      <p:bldP spid="10" grpId="1"/>
      <p:bldP spid="10" grpId="2"/>
      <p:bldP spid="11" grpId="0"/>
      <p:bldP spid="11" grpId="1"/>
      <p:bldP spid="11" grpId="2"/>
      <p:bldP spid="12" grpId="0"/>
      <p:bldP spid="12" grpId="1"/>
      <p:bldP spid="12" grpId="2"/>
      <p:bldP spid="13" grpId="0"/>
      <p:bldP spid="13" grpId="1"/>
      <p:bldP spid="13" grpId="2"/>
      <p:bldP spid="14" grpId="0"/>
      <p:bldP spid="14" grpId="1"/>
      <p:bldP spid="14" grpId="2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778098"/>
          </a:xfrm>
        </p:spPr>
        <p:txBody>
          <a:bodyPr>
            <a:normAutofit/>
          </a:bodyPr>
          <a:lstStyle/>
          <a:p>
            <a:r>
              <a:rPr lang="cs-CZ" dirty="0" smtClean="0"/>
              <a:t>Znaky dělitelnosti - pěti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908720"/>
            <a:ext cx="86409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Přirozené číslo je dělitelné pěti, je-li jeho poslední cifra 5 nebo 0.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2114" y="2447310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u="sng" dirty="0" smtClean="0">
                <a:solidFill>
                  <a:srgbClr val="0070C0"/>
                </a:solidFill>
              </a:rPr>
              <a:t>Příklady:</a:t>
            </a:r>
            <a:endParaRPr lang="cs-CZ" sz="2800" i="1" u="sng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899951" y="2678142"/>
            <a:ext cx="4392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čísla dělitelná pěti: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3501008"/>
            <a:ext cx="85282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37	, 52	, 9 87		, 7	, 1 29		, 785 63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841209" y="3501008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5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391980" y="3501008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0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016290" y="3501008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941862" y="3501008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0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758107" y="3501008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5</a:t>
            </a:r>
            <a:endParaRPr lang="cs-CZ" sz="2800" dirty="0" smtClean="0"/>
          </a:p>
        </p:txBody>
      </p:sp>
      <p:sp>
        <p:nvSpPr>
          <p:cNvPr id="14" name="TextovéPole 13"/>
          <p:cNvSpPr txBox="1"/>
          <p:nvPr/>
        </p:nvSpPr>
        <p:spPr>
          <a:xfrm>
            <a:off x="746575" y="3501008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0</a:t>
            </a:r>
          </a:p>
        </p:txBody>
      </p:sp>
      <p:grpSp>
        <p:nvGrpSpPr>
          <p:cNvPr id="15" name="Skupina 14"/>
          <p:cNvGrpSpPr/>
          <p:nvPr/>
        </p:nvGrpSpPr>
        <p:grpSpPr>
          <a:xfrm>
            <a:off x="8135888" y="6165304"/>
            <a:ext cx="1008112" cy="692696"/>
            <a:chOff x="8135888" y="6165304"/>
            <a:chExt cx="1008112" cy="692696"/>
          </a:xfrm>
        </p:grpSpPr>
        <p:sp>
          <p:nvSpPr>
            <p:cNvPr id="16" name="Šipka doprava 15">
              <a:hlinkClick r:id="rId2" action="ppaction://hlinksldjump"/>
            </p:cNvPr>
            <p:cNvSpPr/>
            <p:nvPr/>
          </p:nvSpPr>
          <p:spPr>
            <a:xfrm>
              <a:off x="8135888" y="6165304"/>
              <a:ext cx="1008112" cy="692696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7" name="TextovéPole 16">
              <a:hlinkClick r:id="rId2" action="ppaction://hlinksldjump"/>
            </p:cNvPr>
            <p:cNvSpPr txBox="1"/>
            <p:nvPr/>
          </p:nvSpPr>
          <p:spPr>
            <a:xfrm>
              <a:off x="8172400" y="6326986"/>
              <a:ext cx="9716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 zpět</a:t>
              </a:r>
              <a:endParaRPr lang="cs-CZ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898979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500"/>
                            </p:stCondLst>
                            <p:childTnLst>
                              <p:par>
                                <p:cTn id="37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38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9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0" presetID="3" presetClass="emph" presetSubtype="2" fill="hold" grpId="2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4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A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500"/>
                            </p:stCondLst>
                            <p:childTnLst>
                              <p:par>
                                <p:cTn id="43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5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6" presetID="3" presetClass="emph" presetSubtype="2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A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1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2" presetID="3" presetClass="emph" presetSubtype="2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A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7500"/>
                            </p:stCondLst>
                            <p:childTnLst>
                              <p:par>
                                <p:cTn id="55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7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8" presetID="3" presetClass="emph" presetSubtype="2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A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9500"/>
                            </p:stCondLst>
                            <p:childTnLst>
                              <p:par>
                                <p:cTn id="61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3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64" presetID="3" presetClass="emph" presetSubtype="2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A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1500"/>
                            </p:stCondLst>
                            <p:childTnLst>
                              <p:par>
                                <p:cTn id="67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9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70" presetID="3" presetClass="emph" presetSubtype="2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A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9" grpId="1"/>
      <p:bldP spid="9" grpId="2"/>
      <p:bldP spid="10" grpId="0"/>
      <p:bldP spid="10" grpId="1"/>
      <p:bldP spid="10" grpId="2"/>
      <p:bldP spid="11" grpId="0"/>
      <p:bldP spid="11" grpId="1"/>
      <p:bldP spid="11" grpId="2"/>
      <p:bldP spid="12" grpId="0"/>
      <p:bldP spid="12" grpId="1"/>
      <p:bldP spid="12" grpId="2"/>
      <p:bldP spid="13" grpId="0"/>
      <p:bldP spid="13" grpId="1"/>
      <p:bldP spid="13" grpId="2"/>
      <p:bldP spid="14" grpId="0"/>
      <p:bldP spid="14" grpId="1"/>
      <p:bldP spid="14" grpId="2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14514"/>
            <a:ext cx="8229600" cy="778098"/>
          </a:xfrm>
        </p:spPr>
        <p:txBody>
          <a:bodyPr>
            <a:normAutofit/>
          </a:bodyPr>
          <a:lstStyle/>
          <a:p>
            <a:r>
              <a:rPr lang="cs-CZ" dirty="0" smtClean="0"/>
              <a:t>Znaky dělitelnosti - šesti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908720"/>
            <a:ext cx="86409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Přirozené číslo je dělitelné šesti, je-li číslo dělitelné 2 a 3 zároveň.</a:t>
            </a:r>
            <a:endParaRPr lang="cs-CZ" sz="32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332114" y="2447310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u="sng" dirty="0" smtClean="0">
                <a:solidFill>
                  <a:srgbClr val="0070C0"/>
                </a:solidFill>
              </a:rPr>
              <a:t>Příklady:</a:t>
            </a:r>
            <a:endParaRPr lang="cs-CZ" sz="2800" i="1" u="sng" dirty="0">
              <a:solidFill>
                <a:srgbClr val="0070C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1899951" y="2678142"/>
            <a:ext cx="4392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čísla dělitelná šesti:</a:t>
            </a:r>
            <a:endParaRPr lang="cs-CZ" sz="32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95536" y="3501008"/>
            <a:ext cx="85282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372,	 	528,	 	  72,	 		  785 64</a:t>
            </a:r>
            <a:endParaRPr lang="cs-CZ" sz="2800" dirty="0"/>
          </a:p>
        </p:txBody>
      </p:sp>
      <p:grpSp>
        <p:nvGrpSpPr>
          <p:cNvPr id="43" name="Skupina 42"/>
          <p:cNvGrpSpPr/>
          <p:nvPr/>
        </p:nvGrpSpPr>
        <p:grpSpPr>
          <a:xfrm>
            <a:off x="8135888" y="6165304"/>
            <a:ext cx="1008112" cy="692696"/>
            <a:chOff x="8135888" y="6165304"/>
            <a:chExt cx="1008112" cy="692696"/>
          </a:xfrm>
        </p:grpSpPr>
        <p:sp>
          <p:nvSpPr>
            <p:cNvPr id="44" name="Šipka doprava 43">
              <a:hlinkClick r:id="rId2" action="ppaction://hlinksldjump"/>
            </p:cNvPr>
            <p:cNvSpPr/>
            <p:nvPr/>
          </p:nvSpPr>
          <p:spPr>
            <a:xfrm>
              <a:off x="8135888" y="6165304"/>
              <a:ext cx="1008112" cy="692696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5" name="TextovéPole 44">
              <a:hlinkClick r:id="rId2" action="ppaction://hlinksldjump"/>
            </p:cNvPr>
            <p:cNvSpPr txBox="1"/>
            <p:nvPr/>
          </p:nvSpPr>
          <p:spPr>
            <a:xfrm>
              <a:off x="8172400" y="6326986"/>
              <a:ext cx="9716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 zpět</a:t>
              </a:r>
              <a:endParaRPr lang="cs-CZ" b="1" dirty="0"/>
            </a:p>
          </p:txBody>
        </p:sp>
      </p:grpSp>
      <p:sp>
        <p:nvSpPr>
          <p:cNvPr id="46" name="TextovéPole 45"/>
          <p:cNvSpPr txBox="1"/>
          <p:nvPr/>
        </p:nvSpPr>
        <p:spPr>
          <a:xfrm>
            <a:off x="0" y="4024228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3+7+2=</a:t>
            </a:r>
            <a:r>
              <a:rPr lang="cs-CZ" sz="3200" dirty="0" smtClean="0">
                <a:solidFill>
                  <a:srgbClr val="FF0000"/>
                </a:solidFill>
              </a:rPr>
              <a:t>12</a:t>
            </a:r>
          </a:p>
        </p:txBody>
      </p:sp>
      <p:sp>
        <p:nvSpPr>
          <p:cNvPr id="47" name="TextovéPole 46"/>
          <p:cNvSpPr txBox="1"/>
          <p:nvPr/>
        </p:nvSpPr>
        <p:spPr>
          <a:xfrm>
            <a:off x="251520" y="4591719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12</a:t>
            </a:r>
            <a:r>
              <a:rPr lang="cs-CZ" sz="3200" dirty="0" smtClean="0"/>
              <a:t>:3=4</a:t>
            </a:r>
          </a:p>
        </p:txBody>
      </p:sp>
      <p:sp>
        <p:nvSpPr>
          <p:cNvPr id="48" name="TextovéPole 47"/>
          <p:cNvSpPr txBox="1"/>
          <p:nvPr/>
        </p:nvSpPr>
        <p:spPr>
          <a:xfrm>
            <a:off x="1647353" y="4016974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5+2+8=</a:t>
            </a:r>
            <a:r>
              <a:rPr lang="cs-CZ" sz="3200" dirty="0" smtClean="0">
                <a:solidFill>
                  <a:srgbClr val="FF0000"/>
                </a:solidFill>
              </a:rPr>
              <a:t>15</a:t>
            </a:r>
          </a:p>
        </p:txBody>
      </p:sp>
      <p:sp>
        <p:nvSpPr>
          <p:cNvPr id="49" name="TextovéPole 48"/>
          <p:cNvSpPr txBox="1"/>
          <p:nvPr/>
        </p:nvSpPr>
        <p:spPr>
          <a:xfrm>
            <a:off x="1899951" y="4575766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15</a:t>
            </a:r>
            <a:r>
              <a:rPr lang="cs-CZ" sz="3200" dirty="0" smtClean="0"/>
              <a:t>:3=5</a:t>
            </a:r>
          </a:p>
        </p:txBody>
      </p:sp>
      <p:sp>
        <p:nvSpPr>
          <p:cNvPr id="52" name="TextovéPole 51"/>
          <p:cNvSpPr txBox="1"/>
          <p:nvPr/>
        </p:nvSpPr>
        <p:spPr>
          <a:xfrm>
            <a:off x="4005870" y="4038748"/>
            <a:ext cx="14079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7+2=</a:t>
            </a:r>
            <a:r>
              <a:rPr lang="cs-CZ" sz="3200" dirty="0" smtClean="0">
                <a:solidFill>
                  <a:srgbClr val="FF0000"/>
                </a:solidFill>
              </a:rPr>
              <a:t>9</a:t>
            </a:r>
          </a:p>
        </p:txBody>
      </p:sp>
      <p:sp>
        <p:nvSpPr>
          <p:cNvPr id="53" name="TextovéPole 52"/>
          <p:cNvSpPr txBox="1"/>
          <p:nvPr/>
        </p:nvSpPr>
        <p:spPr>
          <a:xfrm>
            <a:off x="4056672" y="4539484"/>
            <a:ext cx="14079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9</a:t>
            </a:r>
            <a:r>
              <a:rPr lang="cs-CZ" sz="3200" dirty="0" smtClean="0"/>
              <a:t>:3=3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6545824" y="4041793"/>
            <a:ext cx="285156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7+8+5+6+4=</a:t>
            </a:r>
            <a:r>
              <a:rPr lang="cs-CZ" sz="3200" dirty="0" smtClean="0">
                <a:solidFill>
                  <a:srgbClr val="FF0000"/>
                </a:solidFill>
              </a:rPr>
              <a:t>30</a:t>
            </a:r>
          </a:p>
        </p:txBody>
      </p:sp>
      <p:sp>
        <p:nvSpPr>
          <p:cNvPr id="57" name="TextovéPole 56"/>
          <p:cNvSpPr txBox="1"/>
          <p:nvPr/>
        </p:nvSpPr>
        <p:spPr>
          <a:xfrm>
            <a:off x="7231993" y="4539483"/>
            <a:ext cx="166048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30</a:t>
            </a:r>
            <a:r>
              <a:rPr lang="cs-CZ" sz="3200" dirty="0" smtClean="0"/>
              <a:t>:3=10</a:t>
            </a:r>
            <a:endParaRPr lang="cs-CZ" sz="3200" dirty="0" smtClean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74024" y="3493033"/>
            <a:ext cx="4306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58" name="TextovéPole 57"/>
          <p:cNvSpPr txBox="1"/>
          <p:nvPr/>
        </p:nvSpPr>
        <p:spPr>
          <a:xfrm>
            <a:off x="2610048" y="3500293"/>
            <a:ext cx="4306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8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4409784" y="3500293"/>
            <a:ext cx="4306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60" name="TextovéPole 59"/>
          <p:cNvSpPr txBox="1"/>
          <p:nvPr/>
        </p:nvSpPr>
        <p:spPr>
          <a:xfrm>
            <a:off x="7769778" y="3493039"/>
            <a:ext cx="4306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4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5906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5" presetClass="emph" presetSubtype="0" grpId="3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23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10" presetClass="emph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29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000"/>
                            </p:stCondLst>
                            <p:childTnLst>
                              <p:par>
                                <p:cTn id="34" presetID="10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35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6000"/>
                            </p:stCondLst>
                            <p:childTnLst>
                              <p:par>
                                <p:cTn id="3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4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6500"/>
                            </p:stCondLst>
                            <p:childTnLst>
                              <p:par>
                                <p:cTn id="44" presetID="10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5" presetClass="emph" presetSubtype="0" grpId="2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54" dur="indefinite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7000"/>
                            </p:stCondLst>
                            <p:childTnLst>
                              <p:par>
                                <p:cTn id="56" presetID="10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57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9000"/>
                            </p:stCondLst>
                            <p:childTnLst>
                              <p:par>
                                <p:cTn id="62" presetID="10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63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1000"/>
                            </p:stCondLst>
                            <p:childTnLst>
                              <p:par>
                                <p:cTn id="65" presetID="10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69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1500"/>
                            </p:stCondLst>
                            <p:childTnLst>
                              <p:par>
                                <p:cTn id="72" presetID="10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3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5" presetClass="emph" presetSubtype="0" grpId="2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82" dur="indefinite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12000"/>
                            </p:stCondLst>
                            <p:childTnLst>
                              <p:par>
                                <p:cTn id="84" presetID="10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85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14000"/>
                            </p:stCondLst>
                            <p:childTnLst>
                              <p:par>
                                <p:cTn id="90" presetID="10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91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16000"/>
                            </p:stCondLst>
                            <p:childTnLst>
                              <p:par>
                                <p:cTn id="93" presetID="10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4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9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16500"/>
                            </p:stCondLst>
                            <p:childTnLst>
                              <p:par>
                                <p:cTn id="100" presetID="10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1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17000"/>
                            </p:stCondLst>
                            <p:childTnLst>
                              <p:par>
                                <p:cTn id="10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15" presetClass="emph" presetSubtype="0" grpId="2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11" dur="indefinite"/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17500"/>
                            </p:stCondLst>
                            <p:childTnLst>
                              <p:par>
                                <p:cTn id="113" presetID="10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114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19500"/>
                            </p:stCondLst>
                            <p:childTnLst>
                              <p:par>
                                <p:cTn id="119" presetID="10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120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21500"/>
                            </p:stCondLst>
                            <p:childTnLst>
                              <p:par>
                                <p:cTn id="122" presetID="10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3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12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22000"/>
                            </p:stCondLst>
                            <p:childTnLst>
                              <p:par>
                                <p:cTn id="129" presetID="10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0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</p:childTnLst>
        </p:cTn>
      </p:par>
    </p:tnLst>
    <p:bldLst>
      <p:bldP spid="40" grpId="0"/>
      <p:bldP spid="41" grpId="0"/>
      <p:bldP spid="42" grpId="0"/>
      <p:bldP spid="46" grpId="0"/>
      <p:bldP spid="46" grpId="1"/>
      <p:bldP spid="46" grpId="2"/>
      <p:bldP spid="47" grpId="0"/>
      <p:bldP spid="47" grpId="1"/>
      <p:bldP spid="47" grpId="2"/>
      <p:bldP spid="48" grpId="0"/>
      <p:bldP spid="48" grpId="1"/>
      <p:bldP spid="48" grpId="2"/>
      <p:bldP spid="49" grpId="0"/>
      <p:bldP spid="49" grpId="1"/>
      <p:bldP spid="49" grpId="2"/>
      <p:bldP spid="52" grpId="0"/>
      <p:bldP spid="52" grpId="1"/>
      <p:bldP spid="52" grpId="2"/>
      <p:bldP spid="53" grpId="0"/>
      <p:bldP spid="53" grpId="1"/>
      <p:bldP spid="53" grpId="2"/>
      <p:bldP spid="56" grpId="0"/>
      <p:bldP spid="56" grpId="1"/>
      <p:bldP spid="56" grpId="2"/>
      <p:bldP spid="57" grpId="0"/>
      <p:bldP spid="57" grpId="1"/>
      <p:bldP spid="57" grpId="2"/>
      <p:bldP spid="2" grpId="0"/>
      <p:bldP spid="2" grpId="1"/>
      <p:bldP spid="2" grpId="3"/>
      <p:bldP spid="58" grpId="0"/>
      <p:bldP spid="58" grpId="1"/>
      <p:bldP spid="58" grpId="2"/>
      <p:bldP spid="59" grpId="0"/>
      <p:bldP spid="59" grpId="1"/>
      <p:bldP spid="59" grpId="2"/>
      <p:bldP spid="60" grpId="0"/>
      <p:bldP spid="60" grpId="1"/>
      <p:bldP spid="60" grpId="2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778098"/>
          </a:xfrm>
        </p:spPr>
        <p:txBody>
          <a:bodyPr>
            <a:normAutofit/>
          </a:bodyPr>
          <a:lstStyle/>
          <a:p>
            <a:r>
              <a:rPr lang="cs-CZ" dirty="0" smtClean="0"/>
              <a:t>Znaky dělitelnosti - sedmi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908720"/>
            <a:ext cx="86409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Těžké pravidla =&gt;</a:t>
            </a:r>
          </a:p>
          <a:p>
            <a:r>
              <a:rPr lang="cs-CZ" sz="3200" dirty="0" smtClean="0"/>
              <a:t> budeme dělit a zbytek musí byt nula. 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2114" y="2447310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u="sng" dirty="0" smtClean="0">
                <a:solidFill>
                  <a:srgbClr val="0070C0"/>
                </a:solidFill>
              </a:rPr>
              <a:t>Příklady:</a:t>
            </a:r>
            <a:endParaRPr lang="cs-CZ" sz="2800" i="1" u="sng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899951" y="2678142"/>
            <a:ext cx="4392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čísla dělitelná sedmi: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3501008"/>
            <a:ext cx="852825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371:7=53 (zb.0)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21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0</a:t>
            </a:r>
            <a:endParaRPr lang="cs-CZ" sz="2800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8135888" y="6165304"/>
            <a:ext cx="1008112" cy="692696"/>
            <a:chOff x="8135888" y="6165304"/>
            <a:chExt cx="1008112" cy="692696"/>
          </a:xfrm>
        </p:grpSpPr>
        <p:sp>
          <p:nvSpPr>
            <p:cNvPr id="16" name="Šipka doprava 15">
              <a:hlinkClick r:id="rId2" action="ppaction://hlinksldjump"/>
            </p:cNvPr>
            <p:cNvSpPr/>
            <p:nvPr/>
          </p:nvSpPr>
          <p:spPr>
            <a:xfrm>
              <a:off x="8135888" y="6165304"/>
              <a:ext cx="1008112" cy="692696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7" name="TextovéPole 16">
              <a:hlinkClick r:id="rId2" action="ppaction://hlinksldjump"/>
            </p:cNvPr>
            <p:cNvSpPr txBox="1"/>
            <p:nvPr/>
          </p:nvSpPr>
          <p:spPr>
            <a:xfrm>
              <a:off x="8172400" y="6326986"/>
              <a:ext cx="9716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 zpět</a:t>
              </a:r>
              <a:endParaRPr lang="cs-CZ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2397246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778098"/>
          </a:xfrm>
        </p:spPr>
        <p:txBody>
          <a:bodyPr>
            <a:normAutofit/>
          </a:bodyPr>
          <a:lstStyle/>
          <a:p>
            <a:r>
              <a:rPr lang="cs-CZ" dirty="0" smtClean="0"/>
              <a:t>Znaky dělitelnosti – osmi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908720"/>
            <a:ext cx="86409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Přirozené číslo je dělitelné osmi, je-li jeho poslední trojčíslí dělitelné osmi.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2114" y="2447310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u="sng" dirty="0" smtClean="0">
                <a:solidFill>
                  <a:srgbClr val="0070C0"/>
                </a:solidFill>
              </a:rPr>
              <a:t>Příklady:</a:t>
            </a:r>
            <a:endParaRPr lang="cs-CZ" sz="2800" i="1" u="sng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899951" y="2678142"/>
            <a:ext cx="4392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čísla dělitelná osmi: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3501008"/>
            <a:ext cx="85282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37	, 52	</a:t>
            </a:r>
            <a:r>
              <a:rPr lang="cs-CZ" sz="2800" dirty="0"/>
              <a:t>	</a:t>
            </a:r>
            <a:r>
              <a:rPr lang="cs-CZ" sz="2800" dirty="0" smtClean="0"/>
              <a:t>, 9 87		, 7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841208" y="3501008"/>
            <a:ext cx="15351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816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27531" y="3501008"/>
            <a:ext cx="9928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064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325497" y="3501008"/>
            <a:ext cx="13075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576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746575" y="3501008"/>
            <a:ext cx="9080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056</a:t>
            </a:r>
            <a:endParaRPr lang="cs-CZ" sz="2800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8135888" y="6165304"/>
            <a:ext cx="1008112" cy="692696"/>
            <a:chOff x="8135888" y="6165304"/>
            <a:chExt cx="1008112" cy="692696"/>
          </a:xfrm>
        </p:grpSpPr>
        <p:sp>
          <p:nvSpPr>
            <p:cNvPr id="16" name="Šipka doprava 15">
              <a:hlinkClick r:id="rId2" action="ppaction://hlinksldjump"/>
            </p:cNvPr>
            <p:cNvSpPr/>
            <p:nvPr/>
          </p:nvSpPr>
          <p:spPr>
            <a:xfrm>
              <a:off x="8135888" y="6165304"/>
              <a:ext cx="1008112" cy="692696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7" name="TextovéPole 16">
              <a:hlinkClick r:id="rId2" action="ppaction://hlinksldjump"/>
            </p:cNvPr>
            <p:cNvSpPr txBox="1"/>
            <p:nvPr/>
          </p:nvSpPr>
          <p:spPr>
            <a:xfrm>
              <a:off x="8172400" y="6326986"/>
              <a:ext cx="9716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 zpět</a:t>
              </a:r>
              <a:endParaRPr lang="cs-CZ" b="1" dirty="0"/>
            </a:p>
          </p:txBody>
        </p:sp>
      </p:grpSp>
      <p:sp>
        <p:nvSpPr>
          <p:cNvPr id="18" name="TextovéPole 17"/>
          <p:cNvSpPr txBox="1"/>
          <p:nvPr/>
        </p:nvSpPr>
        <p:spPr>
          <a:xfrm>
            <a:off x="4920342" y="4136571"/>
            <a:ext cx="306251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576</a:t>
            </a:r>
            <a:r>
              <a:rPr lang="cs-CZ" sz="2800" dirty="0" smtClean="0"/>
              <a:t>:8=72 (zb.0)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16</a:t>
            </a:r>
          </a:p>
          <a:p>
            <a:r>
              <a:rPr lang="cs-CZ" sz="2800" dirty="0" smtClean="0"/>
              <a:t>      0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65756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4" presetID="3" presetClass="emph" presetSubtype="2" fill="hold" grpId="2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3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A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500"/>
                            </p:stCondLst>
                            <p:childTnLst>
                              <p:par>
                                <p:cTn id="37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9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0" presetID="3" presetClass="emph" presetSubtype="2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A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500"/>
                            </p:stCondLst>
                            <p:childTnLst>
                              <p:par>
                                <p:cTn id="43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5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6" presetID="3" presetClass="emph" presetSubtype="2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A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7500"/>
                            </p:stCondLst>
                            <p:childTnLst>
                              <p:par>
                                <p:cTn id="49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1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2" presetID="3" presetClass="emph" presetSubtype="2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A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9500"/>
                            </p:stCondLst>
                            <p:childTnLst>
                              <p:par>
                                <p:cTn id="5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9" grpId="1"/>
      <p:bldP spid="9" grpId="2"/>
      <p:bldP spid="10" grpId="0"/>
      <p:bldP spid="10" grpId="1"/>
      <p:bldP spid="10" grpId="2"/>
      <p:bldP spid="13" grpId="0"/>
      <p:bldP spid="13" grpId="1"/>
      <p:bldP spid="13" grpId="2"/>
      <p:bldP spid="14" grpId="0"/>
      <p:bldP spid="14" grpId="1"/>
      <p:bldP spid="14" grpId="2"/>
      <p:bldP spid="1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778098"/>
          </a:xfrm>
        </p:spPr>
        <p:txBody>
          <a:bodyPr>
            <a:normAutofit/>
          </a:bodyPr>
          <a:lstStyle/>
          <a:p>
            <a:r>
              <a:rPr lang="cs-CZ" dirty="0" smtClean="0"/>
              <a:t>Znaky dělitelnosti - devíti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908720"/>
            <a:ext cx="86409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Přirozené číslo je dělitelné devíti, je-li jeho ciferný  součet dělitelný devíti.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2114" y="2447310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u="sng" dirty="0" smtClean="0">
                <a:solidFill>
                  <a:srgbClr val="0070C0"/>
                </a:solidFill>
              </a:rPr>
              <a:t>Příklady:</a:t>
            </a:r>
            <a:endParaRPr lang="cs-CZ" sz="2800" i="1" u="sng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899951" y="2678142"/>
            <a:ext cx="4392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čísla dělitelná devíti: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3501008"/>
            <a:ext cx="85282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378,		 9 873	,	 72,	 12321,	 785 61</a:t>
            </a:r>
            <a:endParaRPr lang="cs-CZ" sz="2800" dirty="0"/>
          </a:p>
        </p:txBody>
      </p:sp>
      <p:grpSp>
        <p:nvGrpSpPr>
          <p:cNvPr id="9" name="Skupina 8"/>
          <p:cNvGrpSpPr/>
          <p:nvPr/>
        </p:nvGrpSpPr>
        <p:grpSpPr>
          <a:xfrm>
            <a:off x="8135888" y="6165304"/>
            <a:ext cx="1008112" cy="692696"/>
            <a:chOff x="8135888" y="6165304"/>
            <a:chExt cx="1008112" cy="692696"/>
          </a:xfrm>
        </p:grpSpPr>
        <p:sp>
          <p:nvSpPr>
            <p:cNvPr id="10" name="Šipka doprava 9">
              <a:hlinkClick r:id="rId2" action="ppaction://hlinksldjump"/>
            </p:cNvPr>
            <p:cNvSpPr/>
            <p:nvPr/>
          </p:nvSpPr>
          <p:spPr>
            <a:xfrm>
              <a:off x="8135888" y="6165304"/>
              <a:ext cx="1008112" cy="692696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1" name="TextovéPole 10">
              <a:hlinkClick r:id="rId2" action="ppaction://hlinksldjump"/>
            </p:cNvPr>
            <p:cNvSpPr txBox="1"/>
            <p:nvPr/>
          </p:nvSpPr>
          <p:spPr>
            <a:xfrm>
              <a:off x="8172400" y="6326986"/>
              <a:ext cx="9716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 zpět</a:t>
              </a:r>
              <a:endParaRPr lang="cs-CZ" b="1" dirty="0"/>
            </a:p>
          </p:txBody>
        </p:sp>
      </p:grpSp>
      <p:sp>
        <p:nvSpPr>
          <p:cNvPr id="12" name="TextovéPole 11"/>
          <p:cNvSpPr txBox="1"/>
          <p:nvPr/>
        </p:nvSpPr>
        <p:spPr>
          <a:xfrm>
            <a:off x="0" y="4024228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3+7+8=</a:t>
            </a:r>
            <a:r>
              <a:rPr lang="cs-CZ" sz="3200" dirty="0" smtClean="0">
                <a:solidFill>
                  <a:srgbClr val="FF0000"/>
                </a:solidFill>
              </a:rPr>
              <a:t>18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51520" y="4591719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18</a:t>
            </a:r>
            <a:r>
              <a:rPr lang="cs-CZ" sz="3200" dirty="0" smtClean="0"/>
              <a:t>:9=2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1944216" y="4024234"/>
            <a:ext cx="24529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9+8+7+3=</a:t>
            </a:r>
            <a:r>
              <a:rPr lang="cs-CZ" sz="3200" dirty="0" smtClean="0">
                <a:solidFill>
                  <a:srgbClr val="FF0000"/>
                </a:solidFill>
              </a:rPr>
              <a:t>27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2096946" y="4562690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27</a:t>
            </a:r>
            <a:r>
              <a:rPr lang="cs-CZ" sz="3200" dirty="0" smtClean="0"/>
              <a:t>:9=3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4005870" y="4038748"/>
            <a:ext cx="14079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7+2=</a:t>
            </a:r>
            <a:r>
              <a:rPr lang="cs-CZ" sz="3200" dirty="0" smtClean="0">
                <a:solidFill>
                  <a:srgbClr val="FF0000"/>
                </a:solidFill>
              </a:rPr>
              <a:t>9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4056672" y="4539484"/>
            <a:ext cx="14079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9</a:t>
            </a:r>
            <a:r>
              <a:rPr lang="cs-CZ" sz="3200" dirty="0" smtClean="0"/>
              <a:t>:9=1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4760647" y="4031494"/>
            <a:ext cx="2598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1+2+3+2+1=</a:t>
            </a:r>
            <a:r>
              <a:rPr lang="cs-CZ" sz="3200" dirty="0" smtClean="0">
                <a:solidFill>
                  <a:srgbClr val="FF0000"/>
                </a:solidFill>
              </a:rPr>
              <a:t>9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5137873" y="4586800"/>
            <a:ext cx="14079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9</a:t>
            </a:r>
            <a:r>
              <a:rPr lang="cs-CZ" sz="3200" dirty="0" smtClean="0"/>
              <a:t>:9=1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6545824" y="4041793"/>
            <a:ext cx="285156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7+8+5+6+1=</a:t>
            </a:r>
            <a:r>
              <a:rPr lang="cs-CZ" sz="3200" dirty="0" smtClean="0">
                <a:solidFill>
                  <a:srgbClr val="FF0000"/>
                </a:solidFill>
              </a:rPr>
              <a:t>27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7231993" y="4539483"/>
            <a:ext cx="14079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27</a:t>
            </a:r>
            <a:r>
              <a:rPr lang="cs-CZ" sz="3200" dirty="0" smtClean="0"/>
              <a:t>:9=3</a:t>
            </a:r>
            <a:endParaRPr lang="cs-CZ" sz="3200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9044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10" presetClass="emph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2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0"/>
                            </p:stCondLst>
                            <p:childTnLst>
                              <p:par>
                                <p:cTn id="29" presetID="10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3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7500"/>
                            </p:stCondLst>
                            <p:childTnLst>
                              <p:par>
                                <p:cTn id="36" presetID="10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8000"/>
                            </p:stCondLst>
                            <p:childTnLst>
                              <p:par>
                                <p:cTn id="43" presetID="10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4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0000"/>
                            </p:stCondLst>
                            <p:childTnLst>
                              <p:par>
                                <p:cTn id="49" presetID="10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5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2000"/>
                            </p:stCondLst>
                            <p:childTnLst>
                              <p:par>
                                <p:cTn id="52" presetID="10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2500"/>
                            </p:stCondLst>
                            <p:childTnLst>
                              <p:par>
                                <p:cTn id="56" presetID="10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3000"/>
                            </p:stCondLst>
                            <p:childTnLst>
                              <p:par>
                                <p:cTn id="63" presetID="10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6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5000"/>
                            </p:stCondLst>
                            <p:childTnLst>
                              <p:par>
                                <p:cTn id="69" presetID="10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7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7000"/>
                            </p:stCondLst>
                            <p:childTnLst>
                              <p:par>
                                <p:cTn id="72" presetID="10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7500"/>
                            </p:stCondLst>
                            <p:childTnLst>
                              <p:par>
                                <p:cTn id="76" presetID="10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18000"/>
                            </p:stCondLst>
                            <p:childTnLst>
                              <p:par>
                                <p:cTn id="83" presetID="10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8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0000"/>
                            </p:stCondLst>
                            <p:childTnLst>
                              <p:par>
                                <p:cTn id="89" presetID="10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9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22000"/>
                            </p:stCondLst>
                            <p:childTnLst>
                              <p:par>
                                <p:cTn id="92" presetID="10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22500"/>
                            </p:stCondLst>
                            <p:childTnLst>
                              <p:par>
                                <p:cTn id="96" presetID="10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23000"/>
                            </p:stCondLst>
                            <p:childTnLst>
                              <p:par>
                                <p:cTn id="10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23500"/>
                            </p:stCondLst>
                            <p:childTnLst>
                              <p:par>
                                <p:cTn id="104" presetID="10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10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25500"/>
                            </p:stCondLst>
                            <p:childTnLst>
                              <p:par>
                                <p:cTn id="110" presetID="10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11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12" grpId="0"/>
      <p:bldP spid="12" grpId="1"/>
      <p:bldP spid="12" grpId="2"/>
      <p:bldP spid="13" grpId="0"/>
      <p:bldP spid="13" grpId="1"/>
      <p:bldP spid="13" grpId="2"/>
      <p:bldP spid="16" grpId="0"/>
      <p:bldP spid="16" grpId="1"/>
      <p:bldP spid="16" grpId="2"/>
      <p:bldP spid="17" grpId="0"/>
      <p:bldP spid="17" grpId="1"/>
      <p:bldP spid="17" grpId="2"/>
      <p:bldP spid="18" grpId="0"/>
      <p:bldP spid="18" grpId="1"/>
      <p:bldP spid="18" grpId="2"/>
      <p:bldP spid="19" grpId="0"/>
      <p:bldP spid="19" grpId="1"/>
      <p:bldP spid="19" grpId="2"/>
      <p:bldP spid="20" grpId="0"/>
      <p:bldP spid="20" grpId="1"/>
      <p:bldP spid="20" grpId="2"/>
      <p:bldP spid="21" grpId="0"/>
      <p:bldP spid="21" grpId="1"/>
      <p:bldP spid="21" grpId="2"/>
      <p:bldP spid="22" grpId="0"/>
      <p:bldP spid="22" grpId="1"/>
      <p:bldP spid="23" grpId="0"/>
      <p:bldP spid="23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778098"/>
          </a:xfrm>
        </p:spPr>
        <p:txBody>
          <a:bodyPr>
            <a:normAutofit/>
          </a:bodyPr>
          <a:lstStyle/>
          <a:p>
            <a:r>
              <a:rPr lang="cs-CZ" dirty="0" smtClean="0"/>
              <a:t>Znaky dělitelnosti - deseti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51520" y="908720"/>
            <a:ext cx="86409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Přirozené číslo je dělitelné deseti, je-li jeho poslední cifra 0.</a:t>
            </a:r>
            <a:endParaRPr lang="cs-CZ" sz="32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32114" y="2447310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u="sng" dirty="0" smtClean="0">
                <a:solidFill>
                  <a:srgbClr val="0070C0"/>
                </a:solidFill>
              </a:rPr>
              <a:t>Příklady:</a:t>
            </a:r>
            <a:endParaRPr lang="cs-CZ" sz="2800" i="1" u="sng" dirty="0">
              <a:solidFill>
                <a:srgbClr val="0070C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899951" y="2678142"/>
            <a:ext cx="4392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čísla dělitelná deseti:</a:t>
            </a:r>
            <a:endParaRPr lang="cs-CZ" sz="3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95536" y="3501008"/>
            <a:ext cx="85282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37	, 52	, 9 87		, 7	, 1 29		, 785 63</a:t>
            </a:r>
            <a:endParaRPr lang="cs-CZ" sz="28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841209" y="3501008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0</a:t>
            </a:r>
            <a:endParaRPr lang="cs-CZ" sz="28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391980" y="3501008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0</a:t>
            </a:r>
            <a:endParaRPr lang="cs-CZ" sz="28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016290" y="3501008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0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7941862" y="3501008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0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5758107" y="3501008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0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746575" y="3501008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0</a:t>
            </a:r>
          </a:p>
        </p:txBody>
      </p:sp>
      <p:grpSp>
        <p:nvGrpSpPr>
          <p:cNvPr id="35" name="Skupina 34"/>
          <p:cNvGrpSpPr/>
          <p:nvPr/>
        </p:nvGrpSpPr>
        <p:grpSpPr>
          <a:xfrm>
            <a:off x="8135888" y="6165304"/>
            <a:ext cx="1008112" cy="692696"/>
            <a:chOff x="8135888" y="6165304"/>
            <a:chExt cx="1008112" cy="692696"/>
          </a:xfrm>
        </p:grpSpPr>
        <p:sp>
          <p:nvSpPr>
            <p:cNvPr id="36" name="Šipka doprava 35">
              <a:hlinkClick r:id="rId2" action="ppaction://hlinksldjump"/>
            </p:cNvPr>
            <p:cNvSpPr/>
            <p:nvPr/>
          </p:nvSpPr>
          <p:spPr>
            <a:xfrm>
              <a:off x="8135888" y="6165304"/>
              <a:ext cx="1008112" cy="692696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7" name="TextovéPole 36">
              <a:hlinkClick r:id="rId2" action="ppaction://hlinksldjump"/>
            </p:cNvPr>
            <p:cNvSpPr txBox="1"/>
            <p:nvPr/>
          </p:nvSpPr>
          <p:spPr>
            <a:xfrm>
              <a:off x="8172400" y="6326986"/>
              <a:ext cx="9716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 zpět</a:t>
              </a:r>
              <a:endParaRPr lang="cs-CZ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1285364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500"/>
                            </p:stCondLst>
                            <p:childTnLst>
                              <p:par>
                                <p:cTn id="37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38" dur="500" tmFilter="0, 0; .2, .5; .8, .5; 1, 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9" dur="250" autoRev="1" fill="hold"/>
                                        <p:tgtEl>
                                          <p:spTgt spid="3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0" presetID="3" presetClass="emph" presetSubtype="2" fill="hold" grpId="2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4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A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500"/>
                            </p:stCondLst>
                            <p:childTnLst>
                              <p:par>
                                <p:cTn id="43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500" tmFilter="0, 0; .2, .5; .8, .5; 1, 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5" dur="250" autoRev="1" fill="hold"/>
                                        <p:tgtEl>
                                          <p:spTgt spid="2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6" presetID="3" presetClass="emph" presetSubtype="2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A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 tmFilter="0, 0; .2, .5; .8, .5; 1, 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1" dur="250" autoRev="1" fill="hold"/>
                                        <p:tgtEl>
                                          <p:spTgt spid="3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2" presetID="3" presetClass="emph" presetSubtype="2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3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A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7500"/>
                            </p:stCondLst>
                            <p:childTnLst>
                              <p:par>
                                <p:cTn id="55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 tmFilter="0, 0; .2, .5; .8, .5; 1, 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7" dur="250" autoRev="1" fill="hold"/>
                                        <p:tgtEl>
                                          <p:spTgt spid="3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8" presetID="3" presetClass="emph" presetSubtype="2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9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A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9500"/>
                            </p:stCondLst>
                            <p:childTnLst>
                              <p:par>
                                <p:cTn id="61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500" tmFilter="0, 0; .2, .5; .8, .5; 1, 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3" dur="250" autoRev="1" fill="hold"/>
                                        <p:tgtEl>
                                          <p:spTgt spid="3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64" presetID="3" presetClass="emph" presetSubtype="2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5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A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1500"/>
                            </p:stCondLst>
                            <p:childTnLst>
                              <p:par>
                                <p:cTn id="67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500" tmFilter="0, 0; .2, .5; .8, .5; 1, 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9" dur="250" autoRev="1" fill="hold"/>
                                        <p:tgtEl>
                                          <p:spTgt spid="3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70" presetID="3" presetClass="emph" presetSubtype="2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A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26" grpId="0"/>
      <p:bldP spid="27" grpId="0"/>
      <p:bldP spid="28" grpId="0"/>
      <p:bldP spid="29" grpId="0"/>
      <p:bldP spid="29" grpId="1"/>
      <p:bldP spid="29" grpId="2"/>
      <p:bldP spid="30" grpId="0"/>
      <p:bldP spid="30" grpId="1"/>
      <p:bldP spid="30" grpId="2"/>
      <p:bldP spid="31" grpId="0"/>
      <p:bldP spid="31" grpId="1"/>
      <p:bldP spid="31" grpId="2"/>
      <p:bldP spid="32" grpId="0"/>
      <p:bldP spid="32" grpId="1"/>
      <p:bldP spid="32" grpId="2"/>
      <p:bldP spid="33" grpId="0"/>
      <p:bldP spid="33" grpId="1"/>
      <p:bldP spid="33" grpId="2"/>
      <p:bldP spid="34" grpId="0"/>
      <p:bldP spid="34" grpId="1"/>
      <p:bldP spid="34" grpId="2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778098"/>
          </a:xfrm>
        </p:spPr>
        <p:txBody>
          <a:bodyPr>
            <a:normAutofit/>
          </a:bodyPr>
          <a:lstStyle/>
          <a:p>
            <a:r>
              <a:rPr lang="cs-CZ" dirty="0" smtClean="0"/>
              <a:t>Znaky dělitelnosti - stem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51520" y="908720"/>
            <a:ext cx="86409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Přirozené číslo je dělitelné stem, jsou-li jeho poslední dvě číslice  00.</a:t>
            </a:r>
            <a:endParaRPr lang="cs-CZ" sz="32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32114" y="2447310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u="sng" dirty="0" smtClean="0">
                <a:solidFill>
                  <a:srgbClr val="0070C0"/>
                </a:solidFill>
              </a:rPr>
              <a:t>Příklady:</a:t>
            </a:r>
            <a:endParaRPr lang="cs-CZ" sz="2800" i="1" u="sng" dirty="0">
              <a:solidFill>
                <a:srgbClr val="0070C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899951" y="2678142"/>
            <a:ext cx="4392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čísla dělitelná deseti:</a:t>
            </a:r>
            <a:endParaRPr lang="cs-CZ" sz="3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95536" y="3501008"/>
            <a:ext cx="85282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37	, 52	, 9 87		, 7	, 1 29		, 785 63</a:t>
            </a:r>
            <a:endParaRPr lang="cs-CZ" sz="28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841209" y="3501008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00</a:t>
            </a:r>
            <a:endParaRPr lang="cs-CZ" sz="28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391980" y="3501008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00</a:t>
            </a:r>
            <a:endParaRPr lang="cs-CZ" sz="28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016290" y="3501008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00</a:t>
            </a:r>
            <a:endParaRPr lang="cs-CZ" sz="28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7941862" y="3501008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00</a:t>
            </a:r>
            <a:endParaRPr lang="cs-CZ" sz="28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758107" y="3501008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00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746575" y="3501008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00</a:t>
            </a:r>
            <a:endParaRPr lang="cs-CZ" sz="2800" dirty="0"/>
          </a:p>
        </p:txBody>
      </p:sp>
      <p:grpSp>
        <p:nvGrpSpPr>
          <p:cNvPr id="35" name="Skupina 34"/>
          <p:cNvGrpSpPr/>
          <p:nvPr/>
        </p:nvGrpSpPr>
        <p:grpSpPr>
          <a:xfrm>
            <a:off x="8135888" y="6165304"/>
            <a:ext cx="1008112" cy="692696"/>
            <a:chOff x="8135888" y="6165304"/>
            <a:chExt cx="1008112" cy="692696"/>
          </a:xfrm>
        </p:grpSpPr>
        <p:sp>
          <p:nvSpPr>
            <p:cNvPr id="36" name="Šipka doprava 35">
              <a:hlinkClick r:id="rId2" action="ppaction://hlinksldjump"/>
            </p:cNvPr>
            <p:cNvSpPr/>
            <p:nvPr/>
          </p:nvSpPr>
          <p:spPr>
            <a:xfrm>
              <a:off x="8135888" y="6165304"/>
              <a:ext cx="1008112" cy="692696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7" name="TextovéPole 36">
              <a:hlinkClick r:id="rId2" action="ppaction://hlinksldjump"/>
            </p:cNvPr>
            <p:cNvSpPr txBox="1"/>
            <p:nvPr/>
          </p:nvSpPr>
          <p:spPr>
            <a:xfrm>
              <a:off x="8172400" y="6326986"/>
              <a:ext cx="9716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 zpět</a:t>
              </a:r>
              <a:endParaRPr lang="cs-CZ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122666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500"/>
                            </p:stCondLst>
                            <p:childTnLst>
                              <p:par>
                                <p:cTn id="37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38" dur="500" tmFilter="0, 0; .2, .5; .8, .5; 1, 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9" dur="250" autoRev="1" fill="hold"/>
                                        <p:tgtEl>
                                          <p:spTgt spid="3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0" presetID="3" presetClass="emph" presetSubtype="2" fill="hold" grpId="2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4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A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500"/>
                            </p:stCondLst>
                            <p:childTnLst>
                              <p:par>
                                <p:cTn id="43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500" tmFilter="0, 0; .2, .5; .8, .5; 1, 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5" dur="250" autoRev="1" fill="hold"/>
                                        <p:tgtEl>
                                          <p:spTgt spid="2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6" presetID="3" presetClass="emph" presetSubtype="2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A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 tmFilter="0, 0; .2, .5; .8, .5; 1, 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1" dur="250" autoRev="1" fill="hold"/>
                                        <p:tgtEl>
                                          <p:spTgt spid="3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2" presetID="3" presetClass="emph" presetSubtype="2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3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A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7500"/>
                            </p:stCondLst>
                            <p:childTnLst>
                              <p:par>
                                <p:cTn id="55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 tmFilter="0, 0; .2, .5; .8, .5; 1, 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7" dur="250" autoRev="1" fill="hold"/>
                                        <p:tgtEl>
                                          <p:spTgt spid="3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8" presetID="3" presetClass="emph" presetSubtype="2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9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A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9500"/>
                            </p:stCondLst>
                            <p:childTnLst>
                              <p:par>
                                <p:cTn id="61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500" tmFilter="0, 0; .2, .5; .8, .5; 1, 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3" dur="250" autoRev="1" fill="hold"/>
                                        <p:tgtEl>
                                          <p:spTgt spid="3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64" presetID="3" presetClass="emph" presetSubtype="2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5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A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1500"/>
                            </p:stCondLst>
                            <p:childTnLst>
                              <p:par>
                                <p:cTn id="67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500" tmFilter="0, 0; .2, .5; .8, .5; 1, 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9" dur="250" autoRev="1" fill="hold"/>
                                        <p:tgtEl>
                                          <p:spTgt spid="3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70" presetID="3" presetClass="emph" presetSubtype="2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DA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26" grpId="0"/>
      <p:bldP spid="27" grpId="0"/>
      <p:bldP spid="28" grpId="0"/>
      <p:bldP spid="29" grpId="0"/>
      <p:bldP spid="29" grpId="1"/>
      <p:bldP spid="29" grpId="2"/>
      <p:bldP spid="30" grpId="0"/>
      <p:bldP spid="30" grpId="1"/>
      <p:bldP spid="30" grpId="2"/>
      <p:bldP spid="31" grpId="0"/>
      <p:bldP spid="31" grpId="1"/>
      <p:bldP spid="31" grpId="2"/>
      <p:bldP spid="32" grpId="0"/>
      <p:bldP spid="32" grpId="1"/>
      <p:bldP spid="32" grpId="2"/>
      <p:bldP spid="33" grpId="0"/>
      <p:bldP spid="33" grpId="1"/>
      <p:bldP spid="33" grpId="2"/>
      <p:bldP spid="34" grpId="0"/>
      <p:bldP spid="34" grpId="1"/>
      <p:bldP spid="34" grpId="2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778098"/>
          </a:xfrm>
        </p:spPr>
        <p:txBody>
          <a:bodyPr>
            <a:normAutofit/>
          </a:bodyPr>
          <a:lstStyle/>
          <a:p>
            <a:r>
              <a:rPr lang="cs-CZ" b="1" i="1" u="sng" dirty="0" smtClean="0"/>
              <a:t>Znaky dělitelnosti</a:t>
            </a:r>
            <a:endParaRPr lang="cs-CZ" b="1" i="1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r>
              <a:rPr lang="cs-CZ" dirty="0"/>
              <a:t>Použitá literatura:</a:t>
            </a:r>
          </a:p>
          <a:p>
            <a:pPr lvl="1"/>
            <a:r>
              <a:rPr lang="cs-CZ" sz="1050" dirty="0"/>
              <a:t>ODVÁRKO; KADLEČEK. </a:t>
            </a:r>
            <a:r>
              <a:rPr lang="cs-CZ" sz="1050" i="1" dirty="0"/>
              <a:t>Matematika pro 7. ročník základní školy</a:t>
            </a:r>
            <a:r>
              <a:rPr lang="cs-CZ" sz="1050" dirty="0"/>
              <a:t>. Čestmírova 10, 140 00 Praha 4: Prometheus, 2007, ISBN 9711255. </a:t>
            </a:r>
            <a:endParaRPr lang="cs-CZ" sz="1050" dirty="0" smtClean="0"/>
          </a:p>
          <a:p>
            <a:pPr lvl="1"/>
            <a:r>
              <a:rPr lang="cs-CZ" sz="1050" dirty="0"/>
              <a:t>http://cs.wikipedia.org/wiki/D%C4%9Blitelnost</a:t>
            </a:r>
          </a:p>
          <a:p>
            <a:endParaRPr lang="cs-CZ" dirty="0"/>
          </a:p>
          <a:p>
            <a:r>
              <a:rPr lang="cs-CZ" dirty="0"/>
              <a:t>Obrázky:</a:t>
            </a:r>
          </a:p>
          <a:p>
            <a:pPr lvl="1"/>
            <a:r>
              <a:rPr lang="cs-CZ" sz="1400" dirty="0"/>
              <a:t>Obrázky ze zakoupené licence Microsoft </a:t>
            </a:r>
            <a:r>
              <a:rPr lang="cs-CZ" sz="1400" dirty="0" err="1"/>
              <a:t>office</a:t>
            </a:r>
            <a:r>
              <a:rPr lang="cs-CZ" sz="1400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5746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372</TotalTime>
  <Words>471</Words>
  <Application>Microsoft Office PowerPoint</Application>
  <PresentationFormat>Předvádění na obrazovce (4:3)</PresentationFormat>
  <Paragraphs>178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Znaky dělitelnosti</vt:lpstr>
      <vt:lpstr>Znaky dělitelnosti - dvěma</vt:lpstr>
      <vt:lpstr>Znaky dělitelnosti - třemi</vt:lpstr>
      <vt:lpstr>Znaky dělitelnosti - čtyřmi</vt:lpstr>
      <vt:lpstr>Znaky dělitelnosti - pěti</vt:lpstr>
      <vt:lpstr>Znaky dělitelnosti - šesti</vt:lpstr>
      <vt:lpstr>Znaky dělitelnosti - sedmi</vt:lpstr>
      <vt:lpstr>Znaky dělitelnosti – osmi</vt:lpstr>
      <vt:lpstr>Znaky dělitelnosti - devíti</vt:lpstr>
      <vt:lpstr>Znaky dělitelnosti - deseti</vt:lpstr>
      <vt:lpstr>Znaky dělitelnosti - stem</vt:lpstr>
      <vt:lpstr>Znaky dělitelnosti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Charousek</dc:creator>
  <cp:lastModifiedBy>Zdeněk Charousek</cp:lastModifiedBy>
  <cp:revision>24</cp:revision>
  <dcterms:created xsi:type="dcterms:W3CDTF">2013-02-12T21:13:47Z</dcterms:created>
  <dcterms:modified xsi:type="dcterms:W3CDTF">2013-03-06T10:42:47Z</dcterms:modified>
</cp:coreProperties>
</file>