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7" d="100"/>
          <a:sy n="67" d="100"/>
        </p:scale>
        <p:origin x="-102" y="-93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8655AB80-2B8A-4BDE-A2F0-E75EF42FEB2A}" type="datetimeFigureOut">
              <a:rPr lang="cs-CZ"/>
              <a:pPr>
                <a:defRPr/>
              </a:pPr>
              <a:t>17.3.2013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AEADFD19-4DD7-47D0-B153-5ED1D32ADD5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3316" name="Zástupný symbol pro záhlaví 4"/>
          <p:cNvSpPr>
            <a:spLocks noGrp="1"/>
          </p:cNvSpPr>
          <p:nvPr>
            <p:ph type="hdr" sz="quarter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494B7C-1A12-43F8-84A5-A45B8E5AE723}" type="datetimeFigureOut">
              <a:rPr lang="cs-CZ"/>
              <a:pPr>
                <a:defRPr/>
              </a:pPr>
              <a:t>17.3.2013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17CA3B-5053-4C76-BF98-8D0D479904E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252BFF-472F-4CDC-925A-8BF57AC9EDE1}" type="datetimeFigureOut">
              <a:rPr lang="cs-CZ"/>
              <a:pPr>
                <a:defRPr/>
              </a:pPr>
              <a:t>17.3.2013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BF40B7-AE90-41CF-AE1E-2C3F97C6D6E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4D8368-B0DE-4899-B671-B8723F1669A8}" type="datetimeFigureOut">
              <a:rPr lang="cs-CZ"/>
              <a:pPr>
                <a:defRPr/>
              </a:pPr>
              <a:t>17.3.2013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1BEDA7-1D14-4178-9C14-112ACA276D2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18CE60-7B7E-4264-AC91-AB68E2BED533}" type="datetimeFigureOut">
              <a:rPr lang="cs-CZ"/>
              <a:pPr>
                <a:defRPr/>
              </a:pPr>
              <a:t>17.3.2013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60006C-1884-4266-820F-649C4659454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761CA9-96A0-4503-B6F2-9CA580B26D9B}" type="datetimeFigureOut">
              <a:rPr lang="cs-CZ"/>
              <a:pPr>
                <a:defRPr/>
              </a:pPr>
              <a:t>17.3.2013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1E3D94-6CBF-4D63-875C-313092F6F5B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C48A97-87B5-485A-B782-EDEFA56109A7}" type="datetimeFigureOut">
              <a:rPr lang="cs-CZ"/>
              <a:pPr>
                <a:defRPr/>
              </a:pPr>
              <a:t>17.3.2013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E695EF-B247-455E-8179-5A69A14C983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C7DC5D-58F6-43F2-8232-A30442C6CD8C}" type="datetimeFigureOut">
              <a:rPr lang="cs-CZ"/>
              <a:pPr>
                <a:defRPr/>
              </a:pPr>
              <a:t>17.3.2013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E63EE9-B103-4498-9735-F1B5F635A2D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84E156-7A59-42CE-98BC-8B887403D143}" type="datetimeFigureOut">
              <a:rPr lang="cs-CZ"/>
              <a:pPr>
                <a:defRPr/>
              </a:pPr>
              <a:t>17.3.2013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C11112-DB90-414A-92CC-F9737073FAE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04DE82-1518-483C-9CD3-42B810FE0F69}" type="datetimeFigureOut">
              <a:rPr lang="cs-CZ"/>
              <a:pPr>
                <a:defRPr/>
              </a:pPr>
              <a:t>17.3.2013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B2A039-1D39-4E1B-B27A-3231D97963B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603E0B-C8C5-4120-8338-B588498A222A}" type="datetimeFigureOut">
              <a:rPr lang="cs-CZ"/>
              <a:pPr>
                <a:defRPr/>
              </a:pPr>
              <a:t>17.3.2013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FCB709-57B3-4B09-8B55-410D1161BEA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1074EE-70F9-4DAD-9A0A-364A38C109F9}" type="datetimeFigureOut">
              <a:rPr lang="cs-CZ"/>
              <a:pPr>
                <a:defRPr/>
              </a:pPr>
              <a:t>17.3.2013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BF28E3-C59D-4976-9AA8-5097895925B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9605B89-F10E-4A5D-B33B-EFD914C0950E}" type="datetimeFigureOut">
              <a:rPr lang="cs-CZ"/>
              <a:pPr>
                <a:defRPr/>
              </a:pPr>
              <a:t>17.3.2013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FA7A8E1-A54A-4E88-A3BE-C10271E54B4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barts.cz/index.php/elektronika/obvody/10-zesilovace1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4643438" y="1196975"/>
            <a:ext cx="4176712" cy="650875"/>
          </a:xfrm>
        </p:spPr>
        <p:txBody>
          <a:bodyPr/>
          <a:lstStyle/>
          <a:p>
            <a:r>
              <a:rPr lang="cs-CZ" sz="2800" smtClean="0"/>
              <a:t>Digitální</a:t>
            </a:r>
            <a:r>
              <a:rPr lang="cs-CZ" sz="2400" smtClean="0"/>
              <a:t> </a:t>
            </a:r>
            <a:r>
              <a:rPr lang="cs-CZ" sz="2800" smtClean="0"/>
              <a:t>učební</a:t>
            </a:r>
            <a:r>
              <a:rPr lang="cs-CZ" sz="2400" smtClean="0"/>
              <a:t> </a:t>
            </a:r>
            <a:r>
              <a:rPr lang="cs-CZ" sz="2800" smtClean="0"/>
              <a:t>materiál</a:t>
            </a:r>
            <a:endParaRPr lang="cs-CZ" sz="2400" smtClean="0"/>
          </a:p>
        </p:txBody>
      </p:sp>
      <p:pic>
        <p:nvPicPr>
          <p:cNvPr id="2051" name="Obrázek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5603875" cy="136842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027988" y="188913"/>
            <a:ext cx="946150" cy="812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323850" y="1844675"/>
          <a:ext cx="8496300" cy="4683128"/>
        </p:xfrm>
        <a:graphic>
          <a:graphicData uri="http://schemas.openxmlformats.org/drawingml/2006/table">
            <a:tbl>
              <a:tblPr/>
              <a:tblGrid>
                <a:gridCol w="1263650"/>
                <a:gridCol w="1544638"/>
                <a:gridCol w="2016125"/>
                <a:gridCol w="2305050"/>
                <a:gridCol w="863600"/>
                <a:gridCol w="503237"/>
              </a:tblGrid>
              <a:tr h="341313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Název projektu: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Inovace vzdělávání na SPŠ a VOŠ Písek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Číslo projektu: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CZ.1.07/1.5.00/34.0010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9413">
                <a:tc gridSpan="6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Škola: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Střední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 průmyslová škola a Vyšší odborná škola, Písek, Karla Čapka 402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Předmět: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Technické aplikace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Ročník: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3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4825">
                <a:tc gridSpan="3">
                  <a:txBody>
                    <a:bodyPr/>
                    <a:lstStyle/>
                    <a:p>
                      <a:pPr marL="0" marR="0" lvl="0" indent="120650" algn="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Téma: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gridSpan="3">
                  <a:txBody>
                    <a:bodyPr/>
                    <a:lstStyle/>
                    <a:p>
                      <a:pPr marL="0" marR="0" lvl="0" indent="12065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  <a:p>
                      <a:pPr marL="0" marR="0" lvl="0" indent="12065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Zesilovač s bipolárním tranzistorem </a:t>
                      </a: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31790" marR="31790" marT="0" marB="0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23850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Tematický okruh: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Lineární součástky elektronických obvodů 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363">
                <a:tc gridSpan="2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Jméno autora:</a:t>
                      </a: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Miroslav Široký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Datum tvorby: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březen 2012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84213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Kód materiálu: OPVK_1.5_DUM_III/2_TAP3_SR016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Soubor: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 09VYSTUPY</a:t>
                      </a:r>
                      <a:r>
                        <a:rPr kumimoji="0" lang="en-US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/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VY_32_INOVACE_TAP3_SR016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728788">
                <a:tc gridSpan="6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Anotace: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ahoma" pitchFamily="34" charset="0"/>
                        </a:rPr>
                        <a:t>Zesilovač s bipolárním tranzistorem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Arial" charset="0"/>
                        </a:rPr>
                        <a:t>– princip, vlastnosti a využití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Arial" charset="0"/>
                      </a:endParaRPr>
                    </a:p>
                  </a:txBody>
                  <a:tcPr marL="31790" marR="3179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ctrTitle"/>
          </p:nvPr>
        </p:nvSpPr>
        <p:spPr>
          <a:xfrm>
            <a:off x="571500" y="0"/>
            <a:ext cx="7772400" cy="1470025"/>
          </a:xfrm>
        </p:spPr>
        <p:txBody>
          <a:bodyPr/>
          <a:lstStyle/>
          <a:p>
            <a:r>
              <a:rPr lang="cs-CZ" smtClean="0"/>
              <a:t>Zesilovač s bipolárním tranzistorem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42938" y="1357313"/>
            <a:ext cx="8129587" cy="5143500"/>
          </a:xfrm>
        </p:spPr>
        <p:txBody>
          <a:bodyPr rtlCol="0">
            <a:normAutofit lnSpcReduction="10000"/>
          </a:bodyPr>
          <a:lstStyle/>
          <a:p>
            <a:pPr algn="l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tx1"/>
                </a:solidFill>
              </a:rPr>
              <a:t> Zesilovač je elektronické zařízení, které zesiluje elektrický signál. Má vstup a výstup, je to tedy čtyřpól, na jehož vstupní svorky přivádíme signál, který chceme zesílit.</a:t>
            </a:r>
            <a:endParaRPr lang="en-US" dirty="0" smtClean="0">
              <a:solidFill>
                <a:schemeClr val="tx1"/>
              </a:solidFill>
            </a:endParaRPr>
          </a:p>
          <a:p>
            <a:pPr algn="l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US" dirty="0" smtClean="0">
                <a:solidFill>
                  <a:schemeClr val="tx1"/>
                </a:solidFill>
              </a:rPr>
              <a:t>                                           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en-US" dirty="0" smtClean="0">
                <a:solidFill>
                  <a:schemeClr val="tx1"/>
                </a:solidFill>
              </a:rPr>
              <a:t>[1]</a:t>
            </a:r>
          </a:p>
          <a:p>
            <a:pPr algn="l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US" dirty="0" smtClean="0">
              <a:solidFill>
                <a:schemeClr val="tx1"/>
              </a:solidFill>
            </a:endParaRPr>
          </a:p>
          <a:p>
            <a:pPr algn="l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US" dirty="0" smtClean="0">
              <a:solidFill>
                <a:schemeClr val="tx1"/>
              </a:solidFill>
            </a:endParaRPr>
          </a:p>
          <a:p>
            <a:pPr algn="l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US" dirty="0" smtClean="0">
              <a:solidFill>
                <a:schemeClr val="tx1"/>
              </a:solidFill>
            </a:endParaRPr>
          </a:p>
          <a:p>
            <a:pPr algn="l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>
              <a:solidFill>
                <a:schemeClr val="tx1"/>
              </a:solidFill>
            </a:endParaRPr>
          </a:p>
          <a:p>
            <a:pPr algn="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US" dirty="0" smtClean="0">
                <a:solidFill>
                  <a:schemeClr val="tx1"/>
                </a:solidFill>
              </a:rPr>
              <a:t>[2]</a:t>
            </a:r>
            <a:endParaRPr lang="cs-CZ" dirty="0" smtClean="0">
              <a:solidFill>
                <a:schemeClr val="tx1"/>
              </a:solidFill>
            </a:endParaRPr>
          </a:p>
          <a:p>
            <a:pPr algn="l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>
              <a:solidFill>
                <a:schemeClr val="tx1"/>
              </a:solidFill>
            </a:endParaRPr>
          </a:p>
          <a:p>
            <a:pPr algn="l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>
              <a:solidFill>
                <a:schemeClr val="tx1"/>
              </a:solidFill>
            </a:endParaRPr>
          </a:p>
        </p:txBody>
      </p:sp>
      <p:pic>
        <p:nvPicPr>
          <p:cNvPr id="3076" name="Obrázek 3" descr="zesilovac.pn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14438" y="3643313"/>
            <a:ext cx="5572125" cy="2967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sah 2"/>
          <p:cNvSpPr>
            <a:spLocks noGrp="1"/>
          </p:cNvSpPr>
          <p:nvPr>
            <p:ph idx="1"/>
          </p:nvPr>
        </p:nvSpPr>
        <p:spPr>
          <a:xfrm>
            <a:off x="785813" y="357188"/>
            <a:ext cx="7900987" cy="6215062"/>
          </a:xfrm>
        </p:spPr>
        <p:txBody>
          <a:bodyPr/>
          <a:lstStyle/>
          <a:p>
            <a:r>
              <a:rPr lang="cs-CZ" smtClean="0"/>
              <a:t>Protože tranzistor má pouze 3 vývody, je jeden z nich využíván společně pro vstup i výstup a hovoříme o třech základních zapojeních. Se společným emitorem (SE), se společnou bází (SB) a společným kolektorem (SC).</a:t>
            </a:r>
            <a:r>
              <a:rPr lang="en-US" smtClean="0"/>
              <a:t>     [3]                    </a:t>
            </a:r>
            <a:endParaRPr lang="cs-CZ" smtClean="0"/>
          </a:p>
          <a:p>
            <a:endParaRPr lang="cs-CZ" smtClean="0"/>
          </a:p>
        </p:txBody>
      </p:sp>
      <p:pic>
        <p:nvPicPr>
          <p:cNvPr id="4099" name="Obrázek 3" descr="se.pn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2938" y="3929063"/>
            <a:ext cx="7500937" cy="2566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100" name="Obdélník 4"/>
          <p:cNvSpPr>
            <a:spLocks noChangeArrowheads="1"/>
          </p:cNvSpPr>
          <p:nvPr/>
        </p:nvSpPr>
        <p:spPr bwMode="auto">
          <a:xfrm>
            <a:off x="5072063" y="4500563"/>
            <a:ext cx="4429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>
                <a:latin typeface="Calibri" pitchFamily="34" charset="0"/>
              </a:rPr>
              <a:t>[1]</a:t>
            </a:r>
            <a:endParaRPr lang="cs-CZ">
              <a:latin typeface="Calibri" pitchFamily="34" charset="0"/>
            </a:endParaRPr>
          </a:p>
        </p:txBody>
      </p:sp>
      <p:sp>
        <p:nvSpPr>
          <p:cNvPr id="4101" name="Obdélník 6"/>
          <p:cNvSpPr>
            <a:spLocks noChangeArrowheads="1"/>
          </p:cNvSpPr>
          <p:nvPr/>
        </p:nvSpPr>
        <p:spPr bwMode="auto">
          <a:xfrm>
            <a:off x="8215313" y="6215063"/>
            <a:ext cx="71437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sz="2800">
                <a:latin typeface="Calibri" pitchFamily="34" charset="0"/>
              </a:rPr>
              <a:t>[4]</a:t>
            </a:r>
            <a:endParaRPr lang="cs-CZ" sz="280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Zástupný symbol pro obsah 2"/>
          <p:cNvSpPr>
            <a:spLocks noGrp="1"/>
          </p:cNvSpPr>
          <p:nvPr>
            <p:ph idx="1"/>
          </p:nvPr>
        </p:nvSpPr>
        <p:spPr>
          <a:xfrm>
            <a:off x="785813" y="285750"/>
            <a:ext cx="7900987" cy="5840413"/>
          </a:xfrm>
        </p:spPr>
        <p:txBody>
          <a:bodyPr/>
          <a:lstStyle/>
          <a:p>
            <a:r>
              <a:rPr lang="cs-CZ" smtClean="0"/>
              <a:t>Nejčastěji se využívá zapojení se společným emitorem, které má velké proudové , napěťové i výkonové zesílení.</a:t>
            </a:r>
          </a:p>
          <a:p>
            <a:r>
              <a:rPr lang="cs-CZ" smtClean="0"/>
              <a:t> Zapojení se společným kolektorem nalezneme u zesilovačů, kde je požadován nízký výstupní odpor. </a:t>
            </a:r>
          </a:p>
          <a:p>
            <a:r>
              <a:rPr lang="cs-CZ" smtClean="0"/>
              <a:t>Zapojení se společnou bází se pro svůj malý vstupní odpor používalo ve  vstupních obvodech vysokofrekvenčních zesilovačů z důvodů dobrého přizpůsobení impedanci kabelů a antén. </a:t>
            </a:r>
          </a:p>
          <a:p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Zástupný symbol pro obsah 2"/>
          <p:cNvSpPr>
            <a:spLocks noGrp="1"/>
          </p:cNvSpPr>
          <p:nvPr>
            <p:ph idx="1"/>
          </p:nvPr>
        </p:nvSpPr>
        <p:spPr>
          <a:xfrm>
            <a:off x="857250" y="285750"/>
            <a:ext cx="7829550" cy="6286500"/>
          </a:xfrm>
        </p:spPr>
        <p:txBody>
          <a:bodyPr/>
          <a:lstStyle/>
          <a:p>
            <a:r>
              <a:rPr lang="cs-CZ" smtClean="0"/>
              <a:t>Zesilovač ke své činnosti vyžaduje napájecí napětí. </a:t>
            </a:r>
          </a:p>
          <a:p>
            <a:r>
              <a:rPr lang="cs-CZ" smtClean="0"/>
              <a:t>Část přivedené elektrické energie se mění ve ztrátové teplo a mluvíme tedy o jeho účinnosti.</a:t>
            </a:r>
          </a:p>
          <a:p>
            <a:r>
              <a:rPr lang="cs-CZ" smtClean="0"/>
              <a:t>Tato vlastnost je podstatná zejména u výkonových zesilovačů. Vstupní i zesílený výstupní signál mají určitou velikost napětí a mohou dodávat určitý proud. Součin výstupního napětí a proudu dává udává výkon, který je zesilovač schopen odevzdat do zátěže.</a:t>
            </a:r>
          </a:p>
          <a:p>
            <a:endParaRPr lang="cs-CZ" smtClean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1"/>
          <p:cNvSpPr>
            <a:spLocks noGrp="1"/>
          </p:cNvSpPr>
          <p:nvPr>
            <p:ph type="title"/>
          </p:nvPr>
        </p:nvSpPr>
        <p:spPr>
          <a:xfrm>
            <a:off x="428625" y="142875"/>
            <a:ext cx="8229600" cy="1143000"/>
          </a:xfrm>
        </p:spPr>
        <p:txBody>
          <a:bodyPr/>
          <a:lstStyle/>
          <a:p>
            <a:r>
              <a:rPr lang="cs-CZ" smtClean="0"/>
              <a:t>Vlastnosti zesilovače</a:t>
            </a:r>
          </a:p>
        </p:txBody>
      </p:sp>
      <p:sp>
        <p:nvSpPr>
          <p:cNvPr id="7171" name="Zástupný symbol pro obsah 2"/>
          <p:cNvSpPr>
            <a:spLocks noGrp="1"/>
          </p:cNvSpPr>
          <p:nvPr>
            <p:ph idx="1"/>
          </p:nvPr>
        </p:nvSpPr>
        <p:spPr>
          <a:xfrm>
            <a:off x="914400" y="1214438"/>
            <a:ext cx="8229600" cy="4811712"/>
          </a:xfrm>
        </p:spPr>
        <p:txBody>
          <a:bodyPr/>
          <a:lstStyle/>
          <a:p>
            <a:r>
              <a:rPr lang="cs-CZ" b="1" smtClean="0"/>
              <a:t>Zesílení</a:t>
            </a:r>
            <a:r>
              <a:rPr lang="cs-CZ" smtClean="0"/>
              <a:t> je bezrozměrnou jednotkou a udává, kolikrát se změní  příslušný parametr (napětí, proud, výkon).</a:t>
            </a:r>
          </a:p>
          <a:p>
            <a:pPr>
              <a:buFont typeface="Arial" charset="0"/>
              <a:buNone/>
            </a:pPr>
            <a:r>
              <a:rPr lang="cs-CZ" smtClean="0"/>
              <a:t>	Napěťové zesílení</a:t>
            </a:r>
          </a:p>
          <a:p>
            <a:pPr>
              <a:buFont typeface="Arial" charset="0"/>
              <a:buNone/>
            </a:pPr>
            <a:r>
              <a:rPr lang="cs-CZ" smtClean="0"/>
              <a:t>	Proudové zesílení</a:t>
            </a:r>
          </a:p>
          <a:p>
            <a:pPr>
              <a:buFont typeface="Arial" charset="0"/>
              <a:buNone/>
            </a:pPr>
            <a:r>
              <a:rPr lang="cs-CZ" smtClean="0"/>
              <a:t>	Výkonové zesílení</a:t>
            </a:r>
          </a:p>
        </p:txBody>
      </p:sp>
      <p:pic>
        <p:nvPicPr>
          <p:cNvPr id="7172" name="Obrázek 3" descr="AUa.pn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00563" y="2500313"/>
            <a:ext cx="1571625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3" name="Obrázek 4" descr="av.pn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43438" y="3214688"/>
            <a:ext cx="1143000" cy="704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4" name="Obrázek 5" descr="as.pn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43438" y="4000500"/>
            <a:ext cx="1276350" cy="714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Nadpis 1"/>
          <p:cNvSpPr>
            <a:spLocks noGrp="1"/>
          </p:cNvSpPr>
          <p:nvPr>
            <p:ph idx="1"/>
          </p:nvPr>
        </p:nvSpPr>
        <p:spPr>
          <a:xfrm>
            <a:off x="857250" y="357188"/>
            <a:ext cx="7900988" cy="5768975"/>
          </a:xfrm>
        </p:spPr>
        <p:txBody>
          <a:bodyPr/>
          <a:lstStyle/>
          <a:p>
            <a:r>
              <a:rPr lang="cs-CZ" smtClean="0"/>
              <a:t>Velmi často  se zesílení vyjadřuje v dB (decibelech)</a:t>
            </a:r>
          </a:p>
          <a:p>
            <a:r>
              <a:rPr lang="cs-CZ" smtClean="0"/>
              <a:t>Napěťové a proudové zesílení vyjadřujeme v decibelech takto:</a:t>
            </a:r>
          </a:p>
          <a:p>
            <a:pPr>
              <a:buFont typeface="Arial" charset="0"/>
              <a:buNone/>
            </a:pPr>
            <a:r>
              <a:rPr lang="cs-CZ" smtClean="0"/>
              <a:t>	</a:t>
            </a:r>
          </a:p>
          <a:p>
            <a:r>
              <a:rPr lang="cs-CZ" smtClean="0"/>
              <a:t>Výkonové zesílení takto:</a:t>
            </a:r>
          </a:p>
          <a:p>
            <a:pPr>
              <a:buFont typeface="Arial" charset="0"/>
              <a:buNone/>
            </a:pPr>
            <a:r>
              <a:rPr lang="cs-CZ" smtClean="0"/>
              <a:t>	</a:t>
            </a:r>
          </a:p>
        </p:txBody>
      </p:sp>
      <p:pic>
        <p:nvPicPr>
          <p:cNvPr id="8195" name="Obrázek 4" descr="pro.pn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28688" y="2571750"/>
            <a:ext cx="2533650" cy="452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196" name="Obrázek 5" descr="vykozz.pn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71563" y="3786188"/>
            <a:ext cx="2428875" cy="5000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85813" y="214313"/>
            <a:ext cx="7900987" cy="5911850"/>
          </a:xfrm>
        </p:spPr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/>
              <a:t>Šířka pásma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	rozsah kmitočtů, který je zesilovač schopen přenést. V této souvislosti hovoříme o dolním a horním mezním kmitočtu, který odpovídá poklesu zesílení o 3dB.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/>
              <a:t>Nelineární zkreslení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/>
              <a:t>	</a:t>
            </a:r>
            <a:r>
              <a:rPr lang="cs-CZ" dirty="0" smtClean="0"/>
              <a:t>způsobeno nelinearitou aktivních součástek. Označuje se </a:t>
            </a:r>
            <a:r>
              <a:rPr lang="cs-CZ" i="1" dirty="0" smtClean="0"/>
              <a:t>k </a:t>
            </a:r>
            <a:r>
              <a:rPr lang="cs-CZ" dirty="0" smtClean="0"/>
              <a:t>a udává se v %.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i="1" dirty="0" smtClean="0"/>
              <a:t>	</a:t>
            </a:r>
            <a:r>
              <a:rPr lang="cs-CZ" dirty="0" smtClean="0"/>
              <a:t>Čím je číslo vyšší,tím je zesilovač méně kvalitní.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Zástupný symbol pro obsah 2"/>
          <p:cNvSpPr>
            <a:spLocks noGrp="1"/>
          </p:cNvSpPr>
          <p:nvPr>
            <p:ph idx="1"/>
          </p:nvPr>
        </p:nvSpPr>
        <p:spPr>
          <a:xfrm>
            <a:off x="785813" y="357188"/>
            <a:ext cx="7900987" cy="5768975"/>
          </a:xfrm>
        </p:spPr>
        <p:txBody>
          <a:bodyPr/>
          <a:lstStyle/>
          <a:p>
            <a:r>
              <a:rPr lang="cs-CZ" b="1" smtClean="0"/>
              <a:t>Stabilita </a:t>
            </a:r>
            <a:endParaRPr lang="cs-CZ" smtClean="0"/>
          </a:p>
          <a:p>
            <a:pPr>
              <a:buFont typeface="Arial" charset="0"/>
              <a:buNone/>
            </a:pPr>
            <a:r>
              <a:rPr lang="cs-CZ" b="1" smtClean="0"/>
              <a:t>	</a:t>
            </a:r>
            <a:r>
              <a:rPr lang="cs-CZ" smtClean="0"/>
              <a:t>odolnost zesilovače proti rozkmitání způsebené parazitními kladnými zpětnými vazbami.</a:t>
            </a:r>
            <a:endParaRPr lang="en-US" smtClean="0"/>
          </a:p>
          <a:p>
            <a:pPr>
              <a:buFont typeface="Arial" charset="0"/>
              <a:buNone/>
            </a:pPr>
            <a:r>
              <a:rPr lang="en-US" smtClean="0"/>
              <a:t>	[5]</a:t>
            </a:r>
            <a:endParaRPr lang="cs-CZ" smtClean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Nadpis 1"/>
          <p:cNvSpPr>
            <a:spLocks noGrp="1"/>
          </p:cNvSpPr>
          <p:nvPr>
            <p:ph type="title"/>
          </p:nvPr>
        </p:nvSpPr>
        <p:spPr>
          <a:xfrm>
            <a:off x="428625" y="0"/>
            <a:ext cx="8229600" cy="1143000"/>
          </a:xfrm>
        </p:spPr>
        <p:txBody>
          <a:bodyPr/>
          <a:lstStyle/>
          <a:p>
            <a:r>
              <a:rPr lang="cs-CZ" smtClean="0"/>
              <a:t>Zdroje</a:t>
            </a:r>
          </a:p>
        </p:txBody>
      </p:sp>
      <p:sp>
        <p:nvSpPr>
          <p:cNvPr id="11267" name="Zástupný symbol pro obsah 2"/>
          <p:cNvSpPr>
            <a:spLocks noGrp="1"/>
          </p:cNvSpPr>
          <p:nvPr>
            <p:ph idx="1"/>
          </p:nvPr>
        </p:nvSpPr>
        <p:spPr>
          <a:xfrm>
            <a:off x="457200" y="1000125"/>
            <a:ext cx="8229600" cy="5643563"/>
          </a:xfrm>
        </p:spPr>
        <p:txBody>
          <a:bodyPr/>
          <a:lstStyle/>
          <a:p>
            <a:r>
              <a:rPr lang="it-IT" sz="1200" smtClean="0"/>
              <a:t>[1]. In: [online]. [cit. 2013-03-14]. Dostupné z: </a:t>
            </a:r>
            <a:r>
              <a:rPr lang="it-IT" sz="1200" smtClean="0">
                <a:hlinkClick r:id="rId2"/>
              </a:rPr>
              <a:t>http://www.barts.cz/index.php/elektronika/obvody/10-zesilovace1</a:t>
            </a:r>
            <a:endParaRPr lang="it-IT" sz="1200" smtClean="0"/>
          </a:p>
          <a:p>
            <a:endParaRPr lang="it-IT" sz="1200" smtClean="0"/>
          </a:p>
          <a:p>
            <a:r>
              <a:rPr lang="it-IT" sz="1200" smtClean="0"/>
              <a:t>[2]. In: [online]. [cit. 2013-03-14]. Dostupné z: </a:t>
            </a:r>
            <a:r>
              <a:rPr lang="it-IT" sz="1200" smtClean="0">
                <a:hlinkClick r:id="rId2"/>
              </a:rPr>
              <a:t>http://www.barts.cz/index.php/elektronika/obvody/10-zesilovace1</a:t>
            </a:r>
            <a:endParaRPr lang="it-IT" sz="1200" smtClean="0"/>
          </a:p>
          <a:p>
            <a:endParaRPr lang="it-IT" sz="1200" smtClean="0"/>
          </a:p>
          <a:p>
            <a:r>
              <a:rPr lang="it-IT" sz="1200" smtClean="0"/>
              <a:t>[3]. In: [online]. [cit. 2013-03-14]. Dostupné z: </a:t>
            </a:r>
            <a:r>
              <a:rPr lang="it-IT" sz="1200" smtClean="0">
                <a:hlinkClick r:id="rId2"/>
              </a:rPr>
              <a:t>http://www.barts.cz/index.php/elektronika/obvody/10-zesilovace1</a:t>
            </a:r>
            <a:endParaRPr lang="it-IT" sz="1200" smtClean="0"/>
          </a:p>
          <a:p>
            <a:endParaRPr lang="it-IT" sz="1200" smtClean="0"/>
          </a:p>
          <a:p>
            <a:r>
              <a:rPr lang="it-IT" sz="1200" smtClean="0"/>
              <a:t>[4]. In: [online]. [cit. 2013-03-14]. Dostupné z: </a:t>
            </a:r>
            <a:r>
              <a:rPr lang="it-IT" sz="1200" smtClean="0">
                <a:hlinkClick r:id="rId2"/>
              </a:rPr>
              <a:t>http://www.barts.cz/index.php/elektronika/obvody/10-zesilovace1</a:t>
            </a:r>
            <a:endParaRPr lang="it-IT" sz="1200" smtClean="0"/>
          </a:p>
          <a:p>
            <a:endParaRPr lang="it-IT" sz="1200" smtClean="0"/>
          </a:p>
          <a:p>
            <a:r>
              <a:rPr lang="it-IT" sz="1200" smtClean="0"/>
              <a:t>[5]. In: [online]. [cit. 2013-03-14]. Dostupné z: </a:t>
            </a:r>
            <a:r>
              <a:rPr lang="it-IT" sz="1200" smtClean="0">
                <a:hlinkClick r:id="rId2"/>
              </a:rPr>
              <a:t>http://www.barts.cz/index.php/elektronika/obvody/10-zesilovace1</a:t>
            </a:r>
            <a:endParaRPr lang="it-IT" sz="1200" smtClean="0"/>
          </a:p>
          <a:p>
            <a:endParaRPr lang="it-IT" sz="1200" smtClean="0"/>
          </a:p>
          <a:p>
            <a:endParaRPr lang="cs-CZ" sz="1200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167</TotalTime>
  <Words>428</Words>
  <Application>Microsoft Office PowerPoint</Application>
  <PresentationFormat>Předvádění na obrazovce (4:3)</PresentationFormat>
  <Paragraphs>63</Paragraphs>
  <Slides>10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6" baseType="lpstr">
      <vt:lpstr>Calibri</vt:lpstr>
      <vt:lpstr>Arial</vt:lpstr>
      <vt:lpstr>Garamond</vt:lpstr>
      <vt:lpstr>Tahoma</vt:lpstr>
      <vt:lpstr>Times New Roman</vt:lpstr>
      <vt:lpstr>Motiv sady Office</vt:lpstr>
      <vt:lpstr>Digitální učební materiál</vt:lpstr>
      <vt:lpstr>Zesilovač s bipolárním tranzistorem</vt:lpstr>
      <vt:lpstr>Snímek 3</vt:lpstr>
      <vt:lpstr>Snímek 4</vt:lpstr>
      <vt:lpstr>Snímek 5</vt:lpstr>
      <vt:lpstr>Vlastnosti zesilovače</vt:lpstr>
      <vt:lpstr>Snímek 7</vt:lpstr>
      <vt:lpstr>Snímek 8</vt:lpstr>
      <vt:lpstr>Snímek 9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Digitální učební materiál</dc:title>
  <dc:creator>Windows User</dc:creator>
  <cp:lastModifiedBy>siroky</cp:lastModifiedBy>
  <cp:revision>17</cp:revision>
  <dcterms:created xsi:type="dcterms:W3CDTF">2013-03-14T15:49:36Z</dcterms:created>
  <dcterms:modified xsi:type="dcterms:W3CDTF">2013-03-17T21:52:07Z</dcterms:modified>
</cp:coreProperties>
</file>