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F189937-FEAB-43B8-95F8-2C8BFAFFD45C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8C15F3-87BE-477A-AE42-ED37A80F1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B6C5D-7CCE-4E62-8C8B-4066FE156A7B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98928-BCD4-42F6-875B-D91D43EF1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1E4D2-9939-40B8-8528-3E4EEE241730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9A1BF-B396-4F97-A3D1-C5575AADF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0F8FD-4744-4F29-960A-84CCCAC64054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B90A2-BF85-41B3-9923-C173A215C2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5A8A6-3E8F-43B1-8327-5B95C242811B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6FB7B-3982-4990-BF2A-24E94FB26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50F5C-911B-45AF-8B94-EA7D02FAAD8A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97052-9179-4C9D-9C26-1C354BA11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5FFB5-F52B-4774-BA10-38886B913715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0ED32-7FAE-46CC-896D-AFEFEE732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EAC73-87BF-44E5-A08A-25E5629895C7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71F4C-2B2D-4930-9C7C-051B4FF24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D2D68-1685-450B-8338-C780018B1CC3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62BC4-4975-4F0F-A321-22F0A2C43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FC104-897D-46E5-A8CE-495FD207A50E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C01E9E-3BAD-464C-8B1E-79D49845A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F757E-EE81-4C69-9EA3-CF4F06924552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5706D-8ED8-4319-9B50-E97ACBE97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4767-D62A-4CB6-82F6-46D1D5ACB73E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10555-092E-4CB0-911B-361AF63AF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2550B5-E719-4890-B468-1FCDC1AE7CEF}" type="datetimeFigureOut">
              <a:rPr lang="cs-CZ"/>
              <a:pPr>
                <a:defRPr/>
              </a:pPr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77426A-BB39-4CC5-933F-EC8DFEA11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Vlastnosti ideálních a skutečných operačních zesilovačů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březen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OPVK_1.5_DUM_III/2_TAP3_SR017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Vlastnosti ideálních a skutečných operačních zesilovačů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Arial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42938" y="0"/>
            <a:ext cx="7772400" cy="1470025"/>
          </a:xfrm>
        </p:spPr>
        <p:txBody>
          <a:bodyPr/>
          <a:lstStyle/>
          <a:p>
            <a:r>
              <a:rPr lang="cs-CZ" smtClean="0"/>
              <a:t>Vlastnosti ideálních a skutečných operačních zesilovačů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813" y="1357313"/>
            <a:ext cx="7643812" cy="5214937"/>
          </a:xfrm>
        </p:spPr>
        <p:txBody>
          <a:bodyPr rtlCol="0">
            <a:normAutofit fontScale="925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První operační zesilovače byly určeny pro analogové počítače, kde prováděly matematické operace (sčítání, odčítání, násobení, dělení a další složitější funkce). Tyto OZ byly realizovány pomocí elektronek, takže byly velké, málo spolehlivé a měly velkou spotřebu energie. Přechod na polovodičové prvky umožnil velké snížení jejich rozměrů a výrobních a provozních nákladů a zároveň došlo k podstatnému vzrůstu spolehlivosti. Proto se OZ velmi rychle rozšířily.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Ideální operační zesilovač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572125"/>
          </a:xfrm>
        </p:spPr>
        <p:txBody>
          <a:bodyPr/>
          <a:lstStyle/>
          <a:p>
            <a:r>
              <a:rPr lang="cs-CZ" smtClean="0"/>
              <a:t>Výstupní napětí operačního zesilovače se vypočítá jako: U</a:t>
            </a:r>
            <a:r>
              <a:rPr lang="cs-CZ" sz="1600" smtClean="0"/>
              <a:t>out </a:t>
            </a:r>
            <a:r>
              <a:rPr lang="cs-CZ" sz="2400" smtClean="0"/>
              <a:t>=</a:t>
            </a:r>
            <a:r>
              <a:rPr lang="cs-CZ" smtClean="0"/>
              <a:t> A</a:t>
            </a:r>
            <a:r>
              <a:rPr lang="cs-CZ" sz="2400" smtClean="0"/>
              <a:t>* (</a:t>
            </a:r>
            <a:r>
              <a:rPr lang="cs-CZ" smtClean="0"/>
              <a:t>U</a:t>
            </a:r>
            <a:r>
              <a:rPr lang="cs-CZ" sz="1800" smtClean="0"/>
              <a:t>+</a:t>
            </a:r>
            <a:r>
              <a:rPr lang="cs-CZ" sz="2400" smtClean="0"/>
              <a:t> </a:t>
            </a:r>
            <a:r>
              <a:rPr lang="cs-CZ" sz="4400" smtClean="0"/>
              <a:t>- </a:t>
            </a:r>
            <a:r>
              <a:rPr lang="cs-CZ" smtClean="0"/>
              <a:t>U</a:t>
            </a:r>
            <a:r>
              <a:rPr lang="cs-CZ" sz="1800" smtClean="0"/>
              <a:t>-</a:t>
            </a:r>
            <a:r>
              <a:rPr lang="cs-CZ" sz="2400" smtClean="0"/>
              <a:t>)</a:t>
            </a:r>
            <a:endParaRPr lang="cs-CZ" smtClean="0"/>
          </a:p>
          <a:p>
            <a:r>
              <a:rPr lang="cs-CZ" smtClean="0"/>
              <a:t>U</a:t>
            </a:r>
            <a:r>
              <a:rPr lang="cs-CZ" baseline="-25000" smtClean="0"/>
              <a:t>out</a:t>
            </a:r>
            <a:r>
              <a:rPr lang="cs-CZ" smtClean="0"/>
              <a:t> je výstupní napětí</a:t>
            </a:r>
          </a:p>
          <a:p>
            <a:r>
              <a:rPr lang="cs-CZ" smtClean="0"/>
              <a:t>U</a:t>
            </a:r>
            <a:r>
              <a:rPr lang="cs-CZ" baseline="-25000" smtClean="0"/>
              <a:t>+</a:t>
            </a:r>
            <a:r>
              <a:rPr lang="cs-CZ" smtClean="0"/>
              <a:t> je napětí na neinvertujícím vstupu</a:t>
            </a:r>
          </a:p>
          <a:p>
            <a:r>
              <a:rPr lang="cs-CZ" smtClean="0"/>
              <a:t>U</a:t>
            </a:r>
            <a:r>
              <a:rPr lang="cs-CZ" baseline="-25000" smtClean="0"/>
              <a:t>-</a:t>
            </a:r>
            <a:r>
              <a:rPr lang="cs-CZ" smtClean="0"/>
              <a:t> je napětí na invertujícím vstupu</a:t>
            </a:r>
          </a:p>
          <a:p>
            <a:r>
              <a:rPr lang="cs-CZ" smtClean="0"/>
              <a:t>A je zesílení operačního zesilovače v otevřené smyčce (bez zpětné vazby)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785813" y="285750"/>
            <a:ext cx="7900987" cy="58404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Ideální operační zesilovač má následující vlastnosti:</a:t>
            </a:r>
          </a:p>
          <a:p>
            <a:r>
              <a:rPr lang="cs-CZ" smtClean="0"/>
              <a:t>nekonečné zesílení A</a:t>
            </a:r>
          </a:p>
          <a:p>
            <a:r>
              <a:rPr lang="cs-CZ" smtClean="0"/>
              <a:t>nekonečná vstupní impedance</a:t>
            </a:r>
          </a:p>
          <a:p>
            <a:r>
              <a:rPr lang="cs-CZ" smtClean="0"/>
              <a:t>nulová výstupní impedance</a:t>
            </a:r>
          </a:p>
          <a:p>
            <a:r>
              <a:rPr lang="cs-CZ" smtClean="0"/>
              <a:t>nekonečnou šířku pásma (zesiluje od nulové do nekonečné frekvence)</a:t>
            </a:r>
          </a:p>
          <a:p>
            <a:r>
              <a:rPr lang="cs-CZ" smtClean="0"/>
              <a:t>nekonečný vstupní odpor obou vstupů</a:t>
            </a:r>
          </a:p>
          <a:p>
            <a:r>
              <a:rPr lang="cs-CZ" smtClean="0"/>
              <a:t>nulový výstupní odpor</a:t>
            </a:r>
          </a:p>
          <a:p>
            <a:r>
              <a:rPr lang="cs-CZ" smtClean="0"/>
              <a:t>nulový šum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idx="1"/>
          </p:nvPr>
        </p:nvSpPr>
        <p:spPr>
          <a:xfrm>
            <a:off x="457200" y="142875"/>
            <a:ext cx="8229600" cy="5983288"/>
          </a:xfrm>
        </p:spPr>
        <p:txBody>
          <a:bodyPr/>
          <a:lstStyle/>
          <a:p>
            <a:r>
              <a:rPr lang="cs-CZ" smtClean="0"/>
              <a:t>nulové offsetové napětí (jsou-li napětí na vstupech shodná, je na výstupu skutečně přesně nulové napětí)</a:t>
            </a:r>
          </a:p>
          <a:p>
            <a:r>
              <a:rPr lang="cs-CZ" smtClean="0"/>
              <a:t>fázový posun vstupní ku výstupnímu je 0 nebo π</a:t>
            </a:r>
          </a:p>
          <a:p>
            <a:r>
              <a:rPr lang="cs-CZ" smtClean="0"/>
              <a:t>žádný z parametrů nezávisí na teplotě</a:t>
            </a:r>
            <a:endParaRPr lang="en-US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3857625"/>
            <a:ext cx="2865437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Obdélník 7"/>
          <p:cNvSpPr>
            <a:spLocks noChangeArrowheads="1"/>
          </p:cNvSpPr>
          <p:nvPr/>
        </p:nvSpPr>
        <p:spPr bwMode="auto">
          <a:xfrm>
            <a:off x="6572250" y="3357563"/>
            <a:ext cx="4429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i="1">
                <a:latin typeface="Calibri" pitchFamily="34" charset="0"/>
              </a:rPr>
              <a:t>[1]</a:t>
            </a:r>
            <a:endParaRPr lang="cs-CZ">
              <a:latin typeface="Calibri" pitchFamily="34" charset="0"/>
            </a:endParaRPr>
          </a:p>
        </p:txBody>
      </p:sp>
      <p:sp>
        <p:nvSpPr>
          <p:cNvPr id="6149" name="Obdélník 8"/>
          <p:cNvSpPr>
            <a:spLocks noChangeArrowheads="1"/>
          </p:cNvSpPr>
          <p:nvPr/>
        </p:nvSpPr>
        <p:spPr bwMode="auto">
          <a:xfrm>
            <a:off x="2643188" y="5715000"/>
            <a:ext cx="442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i="1">
                <a:latin typeface="Calibri" pitchFamily="34" charset="0"/>
              </a:rPr>
              <a:t>[2]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Reálný operační zesilovač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857250" y="714375"/>
            <a:ext cx="7829550" cy="5411788"/>
          </a:xfrm>
        </p:spPr>
        <p:txBody>
          <a:bodyPr/>
          <a:lstStyle/>
          <a:p>
            <a:r>
              <a:rPr lang="cs-CZ" i="1" smtClean="0"/>
              <a:t>Stejnosměrné parametry</a:t>
            </a:r>
          </a:p>
          <a:p>
            <a:pPr>
              <a:buFont typeface="Arial" charset="0"/>
              <a:buNone/>
            </a:pPr>
            <a:r>
              <a:rPr lang="cs-CZ" smtClean="0"/>
              <a:t>	Zisk není nekonečný </a:t>
            </a:r>
          </a:p>
          <a:p>
            <a:pPr>
              <a:buFont typeface="Arial" charset="0"/>
              <a:buNone/>
            </a:pPr>
            <a:r>
              <a:rPr lang="cs-CZ" smtClean="0"/>
              <a:t>	Vstupní odpor není nekonečný </a:t>
            </a:r>
          </a:p>
          <a:p>
            <a:pPr>
              <a:buFont typeface="Arial" charset="0"/>
              <a:buNone/>
            </a:pPr>
            <a:r>
              <a:rPr lang="cs-CZ" smtClean="0"/>
              <a:t>	Nenulový výstupní odpor </a:t>
            </a:r>
          </a:p>
          <a:p>
            <a:pPr>
              <a:buFont typeface="Arial" charset="0"/>
              <a:buNone/>
            </a:pPr>
            <a:r>
              <a:rPr lang="cs-CZ" smtClean="0"/>
              <a:t>	Nenulový vstupní proud </a:t>
            </a:r>
          </a:p>
          <a:p>
            <a:pPr>
              <a:buFont typeface="Arial" charset="0"/>
              <a:buNone/>
            </a:pPr>
            <a:r>
              <a:rPr lang="cs-CZ" smtClean="0"/>
              <a:t>	Nenulové offsetové napětí 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idx="1"/>
          </p:nvPr>
        </p:nvSpPr>
        <p:spPr>
          <a:xfrm>
            <a:off x="857250" y="357188"/>
            <a:ext cx="7829550" cy="5768975"/>
          </a:xfrm>
        </p:spPr>
        <p:txBody>
          <a:bodyPr/>
          <a:lstStyle/>
          <a:p>
            <a:r>
              <a:rPr lang="cs-CZ" i="1" smtClean="0"/>
              <a:t>Střídavé parametry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 Konečná šířka pásma 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 Vstupní kapacita </a:t>
            </a:r>
          </a:p>
          <a:p>
            <a:pPr>
              <a:buFont typeface="Arial" charset="0"/>
              <a:buNone/>
            </a:pPr>
            <a:endParaRPr lang="cs-CZ" i="1" smtClean="0"/>
          </a:p>
          <a:p>
            <a:r>
              <a:rPr lang="cs-CZ" i="1" smtClean="0"/>
              <a:t>Nelinearity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Saturace - výstupní napětí je omezené 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Rychlost přeběhu - rychlost změny                        výstupního napětí není nekonečná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Nelineární přenosová funkce - výstupní   napětí není přesně lineárně </a:t>
            </a:r>
            <a:endParaRPr lang="cs-CZ" i="1" smtClean="0"/>
          </a:p>
          <a:p>
            <a:pPr>
              <a:buFont typeface="Arial" charset="0"/>
              <a:buNone/>
            </a:pPr>
            <a:endParaRPr lang="cs-CZ" i="1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642938" y="142875"/>
            <a:ext cx="8043862" cy="5983288"/>
          </a:xfrm>
        </p:spPr>
        <p:txBody>
          <a:bodyPr/>
          <a:lstStyle/>
          <a:p>
            <a:r>
              <a:rPr lang="cs-CZ" i="1" smtClean="0"/>
              <a:t>Výkonové parametry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 Omezený výstupní výkon 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 Omezený výstupní proud </a:t>
            </a:r>
          </a:p>
          <a:p>
            <a:pPr>
              <a:buFont typeface="Arial" charset="0"/>
              <a:buNone/>
            </a:pPr>
            <a:r>
              <a:rPr lang="en-US" i="1" smtClean="0"/>
              <a:t>    [3]</a:t>
            </a:r>
            <a:endParaRPr lang="cs-CZ" i="1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28625" y="142875"/>
            <a:ext cx="8229600" cy="1143000"/>
          </a:xfrm>
        </p:spPr>
        <p:txBody>
          <a:bodyPr/>
          <a:lstStyle/>
          <a:p>
            <a:r>
              <a:rPr lang="en-US" smtClean="0"/>
              <a:t>Zdroje</a:t>
            </a:r>
            <a:endParaRPr 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143000"/>
            <a:ext cx="7900987" cy="5429250"/>
          </a:xfrm>
        </p:spPr>
        <p:txBody>
          <a:bodyPr/>
          <a:lstStyle/>
          <a:p>
            <a:r>
              <a:rPr lang="it-IT" sz="1400" smtClean="0"/>
              <a:t>[1]. In: [online]. [cit. 2013-03-14]. Dostupné z: http://www.google.cz/url?sa=t&amp;rct=j&amp;q=&amp;esrc=s&amp;source=web&amp;cd=3&amp;sqi=2&amp;ved=0CDsQFjAC&amp;url=http%3A%2F%2Fmanik.korh.cz%2Ffiles%2F%25C5%25A1kola%2Fss%2Felektronika%2520-%2520maturitni%2520otazky%2F07%2520opera%25C4%258Dn%25C3%25AD%2520zesilova%25C4%258De_bilovsk%25C3%25BD%26feren%25C4%258D%25C3%25A1k.doc&amp;ei=bB9CUe74MsWdtQa7poCYBw&amp;usg=AFQjCNF4lvwVjyReBQQn5h5HO4XTywZOwA&amp;bvm=bv.43287494,d.Yms </a:t>
            </a:r>
          </a:p>
          <a:p>
            <a:endParaRPr lang="it-IT" sz="1400" smtClean="0"/>
          </a:p>
          <a:p>
            <a:r>
              <a:rPr lang="it-IT" sz="1400" smtClean="0"/>
              <a:t>[2]. In: [online]. [cit. 2013-03-14]. Dostupné z: http://www.google.cz/url?sa=t&amp;rct=j&amp;q=&amp;esrc=s&amp;source=web&amp;cd=3&amp;sqi=2&amp;ved=0CDsQFjAC&amp;url=http%3A%2F%2Fmanik.korh.cz%2Ffiles%2F%25C5%25A1kola%2Fss%2Felektronika%2520-%2520maturitni%2520otazky%2F07%2520opera%25C4%258Dn%25C3%25AD%2520zesilova%25C4%258De_bilovsk%25C3%25BD%26feren%25C4%258D%25C3%25A1k.doc&amp;ei=bB9CUe74MsWdtQa7poCYBw&amp;usg=AFQjCNF4lvwVjyReBQQn5h5HO4XTywZOwA&amp;bvm=bv.43287494,d.Yms </a:t>
            </a:r>
          </a:p>
          <a:p>
            <a:endParaRPr lang="it-IT" sz="1400" smtClean="0"/>
          </a:p>
          <a:p>
            <a:r>
              <a:rPr lang="it-IT" sz="1400" smtClean="0"/>
              <a:t>[3]. In: [online]. [cit. 2013-03-14]. Dostupné z: http://www.google.cz/url?sa=t&amp;rct=j&amp;q=&amp;esrc=s&amp;source=web&amp;cd=3&amp;sqi=2&amp;ved=0CDsQFjAC&amp;url=http%3A%2F%2Fmanik.korh.cz%2Ffiles%2F%25C5%25A1kola%2Fss%2Felektronika%2520-%2520maturitni%2520otazky%2F07%2520opera%25C4%258Dn%25C3%25AD%2520zesilova%25C4%258De_bilovsk%25C3%25BD%26feren%25C4%258D%25C3%25A1k.doc&amp;ei=bB9CUe74MsWdtQa7poCYBw&amp;usg=AFQjCNF4lvwVjyReBQQn5h5HO4XTywZOwA&amp;bvm=bv.43287494,d.Yms </a:t>
            </a:r>
            <a:endParaRPr lang="cs-CZ" sz="1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336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Vlastnosti ideálních a skutečných operačních zesilovačů</vt:lpstr>
      <vt:lpstr>Ideální operační zesilovač </vt:lpstr>
      <vt:lpstr>Snímek 4</vt:lpstr>
      <vt:lpstr>Snímek 5</vt:lpstr>
      <vt:lpstr>Reálný operační zesilovač 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siroky</cp:lastModifiedBy>
  <cp:revision>4</cp:revision>
  <dcterms:created xsi:type="dcterms:W3CDTF">2013-03-14T19:09:10Z</dcterms:created>
  <dcterms:modified xsi:type="dcterms:W3CDTF">2013-03-17T21:54:14Z</dcterms:modified>
</cp:coreProperties>
</file>