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9" r:id="rId2"/>
    <p:sldId id="266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FDDFFB3-C76B-42EA-9588-E6944AF566B9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C2D4F30-E655-4022-91B8-CF8E84162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2F663-81A5-4D4C-9681-E43E040D65B1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27D4A-1006-4596-8A21-0ECE269CD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0BB5B-860D-4927-94FD-6DDA8FED596C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A759D-25FD-451A-9A9A-7C4E9813A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D04DE-8BEC-4B28-84F1-E9C073FF2EEB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BAEC7-0C3C-45A3-AE6E-B9629C4EE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82D75-B9A1-4FD8-9AF4-42EAAA6509B9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43294-BFB2-449C-90DC-4D1DA7230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3191C-E52C-4CC2-BE38-901B51C45D30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F7C75-8039-4B1F-A50B-872E78EA6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31A17-77A0-40C5-9944-7C46E8440AF0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8436F-B04B-4936-89E9-802C698F4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877C0-94CC-497D-91AE-68EEB82FED7B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CBC29-476A-48BB-8575-EA4E3A59B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E555D-59AB-4EEE-93FC-20707DE649B6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16053-5D1E-4B4D-A55D-DE8BA6B06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C5E82-99F5-4468-A4A0-9A2C0E966311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AB535-779B-4587-9DF4-97200F6AA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CB16B-7792-410A-9E2F-88053E170172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E39D0-BBD5-410E-86A1-FBC4ECC0F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242CA-1D24-4AB8-816D-D9E62E8C0DD5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8136E-C9A7-4619-96B7-AD3534543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D5B64D-8EF1-4CF9-80A0-7F9A462DFEFF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74D925-2347-4CA9-BB77-2C91DAE89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14338" name="Obrázek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24863" cy="4768850"/>
        </p:xfrm>
        <a:graphic>
          <a:graphicData uri="http://schemas.openxmlformats.org/drawingml/2006/table">
            <a:tbl>
              <a:tblPr/>
              <a:tblGrid>
                <a:gridCol w="1252988"/>
                <a:gridCol w="1531605"/>
                <a:gridCol w="1999114"/>
                <a:gridCol w="2285602"/>
                <a:gridCol w="856314"/>
                <a:gridCol w="498991"/>
              </a:tblGrid>
              <a:tr h="299894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3370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632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3563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Základní zapojení tranzistorů jako zesilovací a spínací součástky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45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632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březen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101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18995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Základní zapojení tranzistorů jako zesilovací a spínací součástky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zapojení tranzistoru: SE, SB, SC</a:t>
            </a:r>
          </a:p>
        </p:txBody>
      </p:sp>
      <p:pic>
        <p:nvPicPr>
          <p:cNvPr id="16386" name="Zástupný symbol pro obsah 3" descr="se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2000250"/>
            <a:ext cx="8056563" cy="2857500"/>
          </a:xfrm>
        </p:spPr>
      </p:pic>
      <p:sp>
        <p:nvSpPr>
          <p:cNvPr id="16387" name="Obdélník 4"/>
          <p:cNvSpPr>
            <a:spLocks noChangeArrowheads="1"/>
          </p:cNvSpPr>
          <p:nvPr/>
        </p:nvSpPr>
        <p:spPr bwMode="auto">
          <a:xfrm>
            <a:off x="857250" y="4786313"/>
            <a:ext cx="442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[1]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50" y="214313"/>
            <a:ext cx="7629525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zapojení tranzistorů jako zesilovací a spínací součástky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88" y="1643063"/>
            <a:ext cx="7572375" cy="50720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i="1" dirty="0" smtClean="0">
                <a:solidFill>
                  <a:schemeClr val="tx1"/>
                </a:solidFill>
              </a:rPr>
              <a:t>Tranzistor jako spínač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Když tranzistor zapojíme podle schématu, bude malý proud tekoucí do báze </a:t>
            </a:r>
            <a:r>
              <a:rPr lang="cs-CZ" i="1" dirty="0" smtClean="0">
                <a:solidFill>
                  <a:schemeClr val="tx1"/>
                </a:solidFill>
              </a:rPr>
              <a:t>I</a:t>
            </a:r>
            <a:r>
              <a:rPr lang="cs-CZ" i="1" baseline="-25000" dirty="0" smtClean="0">
                <a:solidFill>
                  <a:schemeClr val="tx1"/>
                </a:solidFill>
              </a:rPr>
              <a:t>BE</a:t>
            </a:r>
            <a:r>
              <a:rPr lang="cs-CZ" dirty="0" smtClean="0">
                <a:solidFill>
                  <a:schemeClr val="tx1"/>
                </a:solidFill>
              </a:rPr>
              <a:t> určovat, jestli bude sepnut větší proud </a:t>
            </a:r>
            <a:r>
              <a:rPr lang="cs-CZ" i="1" dirty="0" smtClean="0">
                <a:solidFill>
                  <a:schemeClr val="tx1"/>
                </a:solidFill>
              </a:rPr>
              <a:t>I</a:t>
            </a:r>
            <a:r>
              <a:rPr lang="cs-CZ" i="1" baseline="-25000" dirty="0" smtClean="0">
                <a:solidFill>
                  <a:schemeClr val="tx1"/>
                </a:solidFill>
              </a:rPr>
              <a:t>CE</a:t>
            </a:r>
            <a:r>
              <a:rPr lang="cs-CZ" dirty="0" smtClean="0">
                <a:solidFill>
                  <a:schemeClr val="tx1"/>
                </a:solidFill>
              </a:rPr>
              <a:t> tekoucí ze zdroje skrz žárovku do kolektoru: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7411" name="Obrázek 3" descr="tarnzistor_spinac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4572000"/>
            <a:ext cx="2714625" cy="203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Obdélník 4"/>
          <p:cNvSpPr>
            <a:spLocks noChangeArrowheads="1"/>
          </p:cNvSpPr>
          <p:nvPr/>
        </p:nvSpPr>
        <p:spPr bwMode="auto">
          <a:xfrm>
            <a:off x="7715250" y="4286250"/>
            <a:ext cx="44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[2]</a:t>
            </a:r>
            <a:endParaRPr lang="cs-CZ">
              <a:latin typeface="Calibri" pitchFamily="34" charset="0"/>
            </a:endParaRPr>
          </a:p>
        </p:txBody>
      </p:sp>
      <p:sp>
        <p:nvSpPr>
          <p:cNvPr id="17413" name="Obdélník 5"/>
          <p:cNvSpPr>
            <a:spLocks noChangeArrowheads="1"/>
          </p:cNvSpPr>
          <p:nvPr/>
        </p:nvSpPr>
        <p:spPr bwMode="auto">
          <a:xfrm>
            <a:off x="3214688" y="6286500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[3]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idx="1"/>
          </p:nvPr>
        </p:nvSpPr>
        <p:spPr>
          <a:xfrm>
            <a:off x="857250" y="214313"/>
            <a:ext cx="7829550" cy="5911850"/>
          </a:xfrm>
        </p:spPr>
        <p:txBody>
          <a:bodyPr/>
          <a:lstStyle/>
          <a:p>
            <a:pPr eaLnBrk="1" hangingPunct="1"/>
            <a:r>
              <a:rPr lang="cs-CZ" smtClean="0"/>
              <a:t>Aby tranzistor spínal a vypínal kolektorový proud, stačí do báze pustit výrazně menší proud.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dirty="0" smtClean="0"/>
              <a:t>Zapojení tranzistoru jako zesilovače</a:t>
            </a:r>
            <a:r>
              <a:rPr lang="pl-PL" b="1" dirty="0" smtClean="0"/>
              <a:t/>
            </a:r>
            <a:br>
              <a:rPr lang="pl-PL" b="1" dirty="0" smtClean="0"/>
            </a:br>
            <a:endParaRPr lang="cs-CZ" dirty="0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785813" y="857250"/>
            <a:ext cx="7900987" cy="5715000"/>
          </a:xfrm>
        </p:spPr>
        <p:txBody>
          <a:bodyPr/>
          <a:lstStyle/>
          <a:p>
            <a:pPr eaLnBrk="1" hangingPunct="1"/>
            <a:r>
              <a:rPr lang="cs-CZ" smtClean="0"/>
              <a:t>Ve třech následujících zapojeních přidáme k tranzistoru několik rezistorů a kondenzátorů, aby obvod sloužil jako napěťový a nebo proudový zesilovač.</a:t>
            </a:r>
          </a:p>
          <a:p>
            <a:pPr eaLnBrk="1" hangingPunct="1"/>
            <a:r>
              <a:rPr lang="cs-CZ" b="1" smtClean="0"/>
              <a:t>Zesilovač se společným emitorem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Toto zapojení má velké proudové i napěťové zesílení. Používá se nejčastěji.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Nejdříve nastavíme tzv. pracovní bod tranzistoru.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"/>
            <a:ext cx="7900987" cy="59832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pl-PL" smtClean="0"/>
              <a:t>	R</a:t>
            </a:r>
            <a:r>
              <a:rPr lang="pl-PL" baseline="-25000" smtClean="0"/>
              <a:t>1</a:t>
            </a:r>
            <a:r>
              <a:rPr lang="pl-PL" smtClean="0"/>
              <a:t> </a:t>
            </a:r>
            <a:r>
              <a:rPr lang="pl-PL" smtClean="0">
                <a:latin typeface="Arial" charset="0"/>
              </a:rPr>
              <a:t>- </a:t>
            </a:r>
            <a:r>
              <a:rPr lang="pl-PL" smtClean="0"/>
              <a:t>aby protékal malý proud rezistorem do báze</a:t>
            </a:r>
          </a:p>
          <a:p>
            <a:pPr eaLnBrk="1" hangingPunct="1">
              <a:buFont typeface="Arial" charset="0"/>
              <a:buNone/>
            </a:pPr>
            <a:r>
              <a:rPr lang="pl-PL" smtClean="0"/>
              <a:t>	R</a:t>
            </a:r>
            <a:r>
              <a:rPr lang="pl-PL" baseline="-25000" smtClean="0"/>
              <a:t>3</a:t>
            </a:r>
            <a:r>
              <a:rPr lang="pl-PL" smtClean="0"/>
              <a:t> </a:t>
            </a:r>
            <a:r>
              <a:rPr lang="pl-PL" smtClean="0">
                <a:latin typeface="Arial" charset="0"/>
              </a:rPr>
              <a:t>- </a:t>
            </a:r>
            <a:r>
              <a:rPr lang="pl-PL" smtClean="0"/>
              <a:t>aby na kolektoru byla zhruba polovina napětí zdroje</a:t>
            </a:r>
            <a:endParaRPr lang="en-US" smtClean="0"/>
          </a:p>
          <a:p>
            <a:pPr eaLnBrk="1" hangingPunct="1">
              <a:buFont typeface="Arial" charset="0"/>
              <a:buNone/>
            </a:pPr>
            <a:r>
              <a:rPr lang="en-US" smtClean="0"/>
              <a:t>	</a:t>
            </a:r>
            <a:r>
              <a:rPr lang="en-US" sz="1800" smtClean="0"/>
              <a:t>[4]</a:t>
            </a:r>
            <a:endParaRPr lang="pl-PL" sz="1800" smtClean="0"/>
          </a:p>
          <a:p>
            <a:pPr eaLnBrk="1" hangingPunct="1">
              <a:buFont typeface="Arial" charset="0"/>
              <a:buNone/>
            </a:pPr>
            <a:r>
              <a:rPr lang="pl-PL" smtClean="0"/>
              <a:t>	</a:t>
            </a: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0482" name="Obrázek 3" descr="spolecny_emitor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2571750"/>
            <a:ext cx="4460875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Obdélník 4"/>
          <p:cNvSpPr>
            <a:spLocks noChangeArrowheads="1"/>
          </p:cNvSpPr>
          <p:nvPr/>
        </p:nvSpPr>
        <p:spPr bwMode="auto">
          <a:xfrm>
            <a:off x="1500188" y="5214938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[5]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Nyní protéká malý bázový proud a na </a:t>
            </a:r>
            <a:r>
              <a:rPr lang="el-GR" dirty="0" smtClean="0"/>
              <a:t>β</a:t>
            </a:r>
            <a:r>
              <a:rPr lang="cs-CZ" dirty="0" smtClean="0"/>
              <a:t>krát větší kolektorový proud. Když na vstup připojíme signál: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i="1" dirty="0" smtClean="0"/>
              <a:t>1)</a:t>
            </a:r>
            <a:r>
              <a:rPr lang="cs-CZ" dirty="0" smtClean="0"/>
              <a:t>	</a:t>
            </a:r>
            <a:r>
              <a:rPr lang="cs-CZ" i="1" dirty="0" smtClean="0"/>
              <a:t>Signál</a:t>
            </a:r>
            <a:r>
              <a:rPr lang="cs-CZ" dirty="0" smtClean="0"/>
              <a:t> prochází skrz C</a:t>
            </a:r>
            <a:r>
              <a:rPr lang="cs-CZ" baseline="-25000" dirty="0" smtClean="0"/>
              <a:t>1</a:t>
            </a:r>
            <a:r>
              <a:rPr lang="cs-CZ" dirty="0" smtClean="0"/>
              <a:t> a chce projít bází na zem. Přitom se přičítá k malému bázovému proudu, který teče trvale skrz R</a:t>
            </a:r>
            <a:r>
              <a:rPr lang="cs-CZ" baseline="-25000" dirty="0" smtClean="0"/>
              <a:t>1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i="1" dirty="0" smtClean="0"/>
              <a:t>2)</a:t>
            </a:r>
            <a:r>
              <a:rPr lang="cs-CZ" dirty="0" smtClean="0"/>
              <a:t>	</a:t>
            </a:r>
            <a:r>
              <a:rPr lang="cs-CZ" i="1" dirty="0" smtClean="0"/>
              <a:t>Při zvětšení signálu </a:t>
            </a:r>
            <a:r>
              <a:rPr lang="cs-CZ" dirty="0" smtClean="0"/>
              <a:t>tekoucího skrz bázi tranzistor propustí větší proud na kolektoru. Vzroste úbytek napětí na R</a:t>
            </a:r>
            <a:r>
              <a:rPr lang="cs-CZ" baseline="-25000" dirty="0" smtClean="0"/>
              <a:t>3</a:t>
            </a:r>
            <a:r>
              <a:rPr lang="cs-CZ" dirty="0" smtClean="0"/>
              <a:t>, poklesne napětí na výstupu.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i="1" dirty="0" smtClean="0"/>
              <a:t>3)</a:t>
            </a:r>
            <a:r>
              <a:rPr lang="cs-CZ" dirty="0" smtClean="0"/>
              <a:t>	</a:t>
            </a:r>
            <a:r>
              <a:rPr lang="cs-CZ" i="1" dirty="0" smtClean="0"/>
              <a:t>Tím se zvětší napětí </a:t>
            </a:r>
            <a:r>
              <a:rPr lang="cs-CZ" dirty="0" smtClean="0"/>
              <a:t>na R</a:t>
            </a:r>
            <a:r>
              <a:rPr lang="cs-CZ" baseline="-25000" dirty="0" smtClean="0"/>
              <a:t>4</a:t>
            </a:r>
            <a:r>
              <a:rPr lang="cs-CZ" dirty="0" smtClean="0"/>
              <a:t> a poklesne napětí na výstupu. Vzrůst napětí na R</a:t>
            </a:r>
            <a:r>
              <a:rPr lang="cs-CZ" baseline="-25000" dirty="0" smtClean="0"/>
              <a:t>4</a:t>
            </a:r>
            <a:r>
              <a:rPr lang="cs-CZ" dirty="0" smtClean="0"/>
              <a:t> ale brání bázovému proudu - takto je vytvořena zpětná vazba, která způsobí, že výsledné napěťové zesílení je poměr R</a:t>
            </a:r>
            <a:r>
              <a:rPr lang="cs-CZ" baseline="-25000" dirty="0" smtClean="0"/>
              <a:t>3</a:t>
            </a:r>
            <a:r>
              <a:rPr lang="cs-CZ" dirty="0" smtClean="0"/>
              <a:t>/R</a:t>
            </a:r>
            <a:r>
              <a:rPr lang="cs-CZ" baseline="-25000" dirty="0" smtClean="0"/>
              <a:t>4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Protože výstupní signál odebíráme za odporem, je převrácený oproti vstupu. Třeba u zvuku to vůbec nevadí.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pPr eaLnBrk="1" hangingPunct="1"/>
            <a:r>
              <a:rPr lang="cs-CZ" b="1" smtClean="0"/>
              <a:t>Napěťový zesilovač se společnou bází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Všechen proud výstupního signálu je tvořen proudem vstupního signálu. Toto zapojení tedy zesiluje jen napětí. Lze je použít i pro vysoké frekvence (~200 MHz).</a:t>
            </a:r>
            <a:r>
              <a:rPr lang="en-US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en-US" smtClean="0"/>
              <a:t>	</a:t>
            </a:r>
            <a:r>
              <a:rPr lang="en-US" sz="1800" smtClean="0"/>
              <a:t>[6]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2530" name="Obrázek 4" descr="spolecna_baze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3286125"/>
            <a:ext cx="385762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Obdélník 5"/>
          <p:cNvSpPr>
            <a:spLocks noChangeArrowheads="1"/>
          </p:cNvSpPr>
          <p:nvPr/>
        </p:nvSpPr>
        <p:spPr bwMode="auto">
          <a:xfrm>
            <a:off x="1000125" y="5857875"/>
            <a:ext cx="44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[7]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6357937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Proudový zesilovač se společným kolektorem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Vstupní signál zde v klidovém stavu musí procházet rezistorem R</a:t>
            </a:r>
            <a:r>
              <a:rPr lang="cs-CZ" baseline="-25000" dirty="0" smtClean="0"/>
              <a:t>3</a:t>
            </a:r>
            <a:r>
              <a:rPr lang="cs-CZ" dirty="0" smtClean="0"/>
              <a:t>. To ale znamená, že na výstupu musí být napětí o trochu menší než na vstupu! Pokud na výstupu odebíráme proud, sníží se na něm napětí, umožní to větší průtok bázového proudu a ten okamžitě zvýší průtok kolektorového proudu. Tím se pokles napětí hned vyrovná. V tomto zapojení se nezesílí napětí, ale jen proud.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Napětí na výstupu zesilovače sleduje napětí na vstupu. Proto se zapojení se společným kolektorem často označuje jako emitorový </a:t>
            </a:r>
            <a:r>
              <a:rPr lang="cs-CZ" dirty="0" err="1" smtClean="0"/>
              <a:t>sledovač</a:t>
            </a:r>
            <a:r>
              <a:rPr lang="cs-CZ" dirty="0" smtClean="0"/>
              <a:t>. Tento zesilovač je řízen jen velmi malým proudem.</a:t>
            </a: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	</a:t>
            </a:r>
            <a:r>
              <a:rPr lang="en-US" sz="1900" dirty="0" smtClean="0"/>
              <a:t>[8]</a:t>
            </a: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Zástupný symbol pro obsah 3" descr="spolecny_kolektor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063" y="571500"/>
            <a:ext cx="5424487" cy="3214688"/>
          </a:xfrm>
        </p:spPr>
      </p:pic>
      <p:sp>
        <p:nvSpPr>
          <p:cNvPr id="24578" name="Obdélník 4"/>
          <p:cNvSpPr>
            <a:spLocks noChangeArrowheads="1"/>
          </p:cNvSpPr>
          <p:nvPr/>
        </p:nvSpPr>
        <p:spPr bwMode="auto">
          <a:xfrm>
            <a:off x="1071563" y="3786188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[9]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857250" y="928688"/>
            <a:ext cx="7829550" cy="5715000"/>
          </a:xfrm>
        </p:spPr>
        <p:txBody>
          <a:bodyPr/>
          <a:lstStyle/>
          <a:p>
            <a:pPr eaLnBrk="1" hangingPunct="1"/>
            <a:r>
              <a:rPr lang="it-IT" sz="1200" smtClean="0"/>
              <a:t>[1]. In: [online]. [cit. 2013-03-15]. Dostupné z: http://www.barts.cz/index.php/elektronika/obvody/10-zesilovace1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[2].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en-US" sz="1200" smtClean="0"/>
          </a:p>
          <a:p>
            <a:pPr eaLnBrk="1" hangingPunct="1"/>
            <a:r>
              <a:rPr lang="it-IT" sz="1200" smtClean="0"/>
              <a:t>[3].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[4].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[5].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[6].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[7]. In: [online]. [cit. 2013-03-15]. Dostupné z: http://cs.wikibooks.org/wiki/Praktick%C3%A1_elektronika/BJT_Tranzistory#Nej.C4.8Dast.C4.9Bj.C5.A1.C3.AD_zapojen.C3.AD_tranzistoru_jako_zesilova.C4.8De</a:t>
            </a: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/>
          <a:lstStyle/>
          <a:p>
            <a:pPr eaLnBrk="1" hangingPunct="1"/>
            <a:r>
              <a:rPr lang="it-IT" sz="1200" smtClean="0"/>
              <a:t>[8]. In: [online]. [cit. 2013-03-15]. Dostupné z: http://cs.wikibooks.org/wiki/Praktick%C3%A1_elektronika/BJT_Tranzistory#Nej.C4.8Dast.C4.9Bj.C5.A1.C3.AD_zapojen.C3.AD_tranzistoru_jako_zesilova.C4.8De</a:t>
            </a:r>
          </a:p>
          <a:p>
            <a:pPr eaLnBrk="1" hangingPunct="1"/>
            <a:endParaRPr lang="it-IT" sz="1200" smtClean="0"/>
          </a:p>
          <a:p>
            <a:pPr eaLnBrk="1" hangingPunct="1"/>
            <a:r>
              <a:rPr lang="it-IT" sz="1200" smtClean="0"/>
              <a:t>[9]. In: [online]. [cit. 2013-03-15]. Dostupné z: http://cs.wikibooks.org/wiki/Praktick%C3%A1_elektronika/BJT_Tranzistory#Nej.C4.8Dast.C4.9Bj.C5.A1.C3.AD_zapojen.C3.AD_tranzistoru_jako_zesilova.C4.8De</a:t>
            </a:r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521</Words>
  <Application>Microsoft Office PowerPoint</Application>
  <PresentationFormat>On-screen Show (4:3)</PresentationFormat>
  <Paragraphs>66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Garamond</vt:lpstr>
      <vt:lpstr>Tahoma</vt:lpstr>
      <vt:lpstr>Times New Roman</vt:lpstr>
      <vt:lpstr>Motiv sady Office</vt:lpstr>
      <vt:lpstr>Digitální učební materiál</vt:lpstr>
      <vt:lpstr>Základní zapojení tranzistoru: SE, SB, SC</vt:lpstr>
      <vt:lpstr>Základní zapojení tranzistorů jako zesilovací a spínací součástky</vt:lpstr>
      <vt:lpstr>Snímek 4</vt:lpstr>
      <vt:lpstr>Zapojení tranzistoru jako zesilovače </vt:lpstr>
      <vt:lpstr>Snímek 6</vt:lpstr>
      <vt:lpstr>Snímek 7</vt:lpstr>
      <vt:lpstr>Snímek 8</vt:lpstr>
      <vt:lpstr>Snímek 9</vt:lpstr>
      <vt:lpstr>Snímek 10</vt:lpstr>
      <vt:lpstr>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DUM</cp:lastModifiedBy>
  <cp:revision>8</cp:revision>
  <dcterms:created xsi:type="dcterms:W3CDTF">2013-03-15T09:56:41Z</dcterms:created>
  <dcterms:modified xsi:type="dcterms:W3CDTF">2013-03-17T22:02:49Z</dcterms:modified>
</cp:coreProperties>
</file>