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190" autoAdjust="0"/>
  </p:normalViewPr>
  <p:slideViewPr>
    <p:cSldViewPr>
      <p:cViewPr>
        <p:scale>
          <a:sx n="100" d="100"/>
          <a:sy n="100" d="100"/>
        </p:scale>
        <p:origin x="-702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VY_32_INOVACE_9/04_STROMY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pPr algn="l" rtl="0"/>
          <a:r>
            <a:rPr lang="cs-CZ" sz="2000" dirty="0" smtClean="0"/>
            <a:t>TEMA: Stromy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VY_32_INOVACE_9/04_STROMY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Stromy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icagofarmandtable.com/wp-content/uploads/2012/05/red-apples.jpg" TargetMode="External"/><Relationship Id="rId3" Type="http://schemas.openxmlformats.org/officeDocument/2006/relationships/hyperlink" Target="http://1.bp.blogspot.com/-H6yN0HAPHGs/TawVKVxkSLI/AAAAAAAAOwo/873EuDpR7nc/s1600/MP900407351.JPG" TargetMode="External"/><Relationship Id="rId7" Type="http://schemas.openxmlformats.org/officeDocument/2006/relationships/hyperlink" Target="http://grizzlymedia.files.wordpress.com/2008/02/peach-book-award-2.jpg" TargetMode="External"/><Relationship Id="rId2" Type="http://schemas.openxmlformats.org/officeDocument/2006/relationships/hyperlink" Target="http://2.bp.blogspot.com/-hM9roVsM6g4/SjFrdz4-lrI/AAAAAAAAAAM/7sb07_-pXPs/s1600/green0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5.jxs.cz/415/883/12ae158762_77612546_o2.jpg" TargetMode="External"/><Relationship Id="rId5" Type="http://schemas.openxmlformats.org/officeDocument/2006/relationships/hyperlink" Target="http://www.au-mex.cz/foto/clanky/polena.jpg" TargetMode="External"/><Relationship Id="rId10" Type="http://schemas.openxmlformats.org/officeDocument/2006/relationships/hyperlink" Target="http://files.homeo-bachovky.cz/200000027-8dfd48ff10/j0400438.jpg" TargetMode="External"/><Relationship Id="rId4" Type="http://schemas.openxmlformats.org/officeDocument/2006/relationships/hyperlink" Target="http://laurel.lib.de.us/family%20tree.png" TargetMode="External"/><Relationship Id="rId9" Type="http://schemas.openxmlformats.org/officeDocument/2006/relationships/hyperlink" Target="http://www.vbrea.com/siteimages/mb90043099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14503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výuku předmětu Přírodověda pro druhý stupeň základní školy speciální</a:t>
            </a:r>
          </a:p>
          <a:p>
            <a:r>
              <a:rPr lang="cs-CZ" sz="2400" dirty="0" smtClean="0"/>
              <a:t>Doba vzniku – červenec 2012</a:t>
            </a:r>
          </a:p>
          <a:p>
            <a:r>
              <a:rPr lang="cs-CZ" sz="2400" dirty="0" smtClean="0"/>
              <a:t>Doba ověření – 9. 10. </a:t>
            </a:r>
            <a:r>
              <a:rPr lang="cs-CZ" sz="2400" smtClean="0"/>
              <a:t>2012</a:t>
            </a:r>
          </a:p>
          <a:p>
            <a:r>
              <a:rPr lang="cs-CZ" sz="2400" smtClean="0"/>
              <a:t>Určeno </a:t>
            </a:r>
            <a:r>
              <a:rPr lang="cs-CZ" sz="2400" dirty="0" smtClean="0"/>
              <a:t>pro procvičování učiva a pro práci na interaktivní tabuli</a:t>
            </a:r>
          </a:p>
          <a:p>
            <a:r>
              <a:rPr lang="cs-CZ" sz="2400" dirty="0" smtClean="0"/>
              <a:t>Učitel pomocí názorných obrázků vysvětlí učivo</a:t>
            </a:r>
          </a:p>
          <a:p>
            <a:r>
              <a:rPr lang="cs-CZ" sz="2400" dirty="0" smtClean="0"/>
              <a:t>Žáci se orientovali v zpracovaném materiálu a zvládli odpovědět na všechny otázky 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ln w="28575"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DRUHY STROMŮ</a:t>
            </a:r>
            <a:endParaRPr lang="cs-CZ" dirty="0">
              <a:ln w="28575"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Stromy rozlišujeme </a:t>
            </a:r>
            <a:r>
              <a:rPr lang="cs-CZ" b="1" dirty="0" smtClean="0">
                <a:solidFill>
                  <a:srgbClr val="00B050"/>
                </a:solidFill>
              </a:rPr>
              <a:t>listnaté a jehličnaté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Radek\AppData\Local\Microsoft\Windows\Temporary Internet Files\Content.IE5\T0SV72Z3\MP9004230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20704"/>
            <a:ext cx="237998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LJEV1TDN\MP9004073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48880"/>
            <a:ext cx="2484984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B74KHKEE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6" y="260648"/>
            <a:ext cx="1044000" cy="117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3071" y="4286968"/>
            <a:ext cx="7950061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3"/>
                </a:solidFill>
              </a:rPr>
              <a:t>Listnaté</a:t>
            </a:r>
            <a:r>
              <a:rPr lang="cs-CZ" dirty="0" smtClean="0"/>
              <a:t> mají na větvích listy a na podzim </a:t>
            </a:r>
            <a:r>
              <a:rPr lang="cs-CZ" b="1" dirty="0" smtClean="0">
                <a:solidFill>
                  <a:srgbClr val="FF0000"/>
                </a:solidFill>
              </a:rPr>
              <a:t>opadávají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Listnaté stromy: </a:t>
            </a:r>
            <a:r>
              <a:rPr lang="cs-CZ" dirty="0" smtClean="0"/>
              <a:t>dub, lípa, buk, jírovec (kaštan), javor, jabloň, hrušeň, trnka, broskvoň, meruňka, třešeň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3071" y="5428456"/>
            <a:ext cx="7950061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Jehličnaté </a:t>
            </a:r>
            <a:r>
              <a:rPr lang="cs-CZ" dirty="0" smtClean="0"/>
              <a:t>mají na větvích jehlice a v zimě </a:t>
            </a:r>
            <a:r>
              <a:rPr lang="cs-CZ" b="1" dirty="0" smtClean="0">
                <a:solidFill>
                  <a:srgbClr val="FF0000"/>
                </a:solidFill>
              </a:rPr>
              <a:t>neopadávají</a:t>
            </a:r>
            <a:r>
              <a:rPr lang="cs-CZ" dirty="0" smtClean="0"/>
              <a:t> kromě jednoho – </a:t>
            </a:r>
            <a:r>
              <a:rPr lang="cs-CZ" b="1" dirty="0" smtClean="0"/>
              <a:t>modřín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Jehličnaté stromy: </a:t>
            </a:r>
            <a:r>
              <a:rPr lang="cs-CZ" dirty="0" smtClean="0"/>
              <a:t>smrk, jedle, borovice, modřín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7481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POPIS STROMU</a:t>
            </a:r>
            <a:endParaRPr lang="cs-CZ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Radek\AppData\Local\Microsoft\Windows\Temporary Internet Files\Content.IE5\LJEV1TDN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984" y="1844824"/>
            <a:ext cx="3276000" cy="401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3648657" y="2273077"/>
            <a:ext cx="216024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3059832" y="2996952"/>
            <a:ext cx="273630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789984" y="3853716"/>
            <a:ext cx="3042156" cy="1513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563888" y="4680516"/>
            <a:ext cx="2232248" cy="137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868145" y="2148825"/>
            <a:ext cx="1194366" cy="40011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/>
                </a:solidFill>
              </a:rPr>
              <a:t>KORUNA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2832901"/>
            <a:ext cx="865943" cy="40011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VĚTEV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90586" y="3753688"/>
            <a:ext cx="843501" cy="40011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/>
                </a:solidFill>
              </a:rPr>
              <a:t>KMEN</a:t>
            </a:r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90586" y="4618890"/>
            <a:ext cx="925190" cy="40011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KOŘEN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6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UŽITEČNOST STROMŮ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204864"/>
            <a:ext cx="4659674" cy="92333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Vytvářejí </a:t>
            </a:r>
            <a:r>
              <a:rPr lang="cs-CZ" b="1" dirty="0" smtClean="0">
                <a:solidFill>
                  <a:srgbClr val="FF0000"/>
                </a:solidFill>
              </a:rPr>
              <a:t>kyslík</a:t>
            </a:r>
            <a:r>
              <a:rPr lang="cs-CZ" dirty="0" smtClean="0"/>
              <a:t>, který potřebujeme k dýchání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Dávají nám </a:t>
            </a:r>
            <a:r>
              <a:rPr lang="cs-CZ" b="1" dirty="0" smtClean="0">
                <a:solidFill>
                  <a:srgbClr val="FF0000"/>
                </a:solidFill>
              </a:rPr>
              <a:t>dřevo</a:t>
            </a:r>
            <a:r>
              <a:rPr lang="cs-CZ" dirty="0" smtClean="0"/>
              <a:t> a své </a:t>
            </a:r>
            <a:r>
              <a:rPr lang="cs-CZ" b="1" dirty="0" smtClean="0">
                <a:solidFill>
                  <a:srgbClr val="FF0000"/>
                </a:solidFill>
              </a:rPr>
              <a:t>plody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Picture 6" descr="C:\Users\Radek\AppData\Local\Microsoft\Windows\Temporary Internet Files\Content.IE5\LJEV1TDN\MP900289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68" y="3934284"/>
            <a:ext cx="2310445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Radek\AppData\Local\Microsoft\Windows\Temporary Internet Files\Content.IE5\LJEV1TDN\MP9004065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94828"/>
            <a:ext cx="1589578" cy="198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Radek\AppData\Local\Microsoft\Windows\Temporary Internet Files\Content.IE5\LJEV1TDN\MP9001826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23373"/>
            <a:ext cx="1296144" cy="195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Radek\AppData\Local\Microsoft\Windows\Temporary Internet Files\Content.IE5\1ALO0HV7\MP9004021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09100"/>
            <a:ext cx="1325626" cy="198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56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38100"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OPAKOVÁNÍ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5" y="1916832"/>
            <a:ext cx="82089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0000"/>
                </a:solidFill>
              </a:rPr>
              <a:t>Jak nazýváme stromy, které mají listy? (správnou odpověď zakroužkuj)</a:t>
            </a:r>
          </a:p>
          <a:p>
            <a:endParaRPr lang="cs-CZ" dirty="0" smtClean="0"/>
          </a:p>
          <a:p>
            <a:r>
              <a:rPr lang="cs-CZ" dirty="0" smtClean="0"/>
              <a:t>                </a:t>
            </a:r>
            <a:r>
              <a:rPr lang="cs-CZ" sz="2000" b="1" dirty="0" smtClean="0">
                <a:solidFill>
                  <a:srgbClr val="00B050"/>
                </a:solidFill>
              </a:rPr>
              <a:t>JEHLIČNATÉ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                                      </a:t>
            </a:r>
            <a:r>
              <a:rPr lang="cs-CZ" sz="2000" b="1" dirty="0" smtClean="0">
                <a:solidFill>
                  <a:srgbClr val="00B050"/>
                </a:solidFill>
              </a:rPr>
              <a:t>LISTNATÉ</a:t>
            </a:r>
          </a:p>
          <a:p>
            <a:endParaRPr lang="cs-CZ" sz="2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0000"/>
                </a:solidFill>
              </a:rPr>
              <a:t>Namaluj větvičku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b="1" dirty="0" smtClean="0">
                <a:solidFill>
                  <a:srgbClr val="00B050"/>
                </a:solidFill>
              </a:rPr>
              <a:t>jehličnatého</a:t>
            </a:r>
            <a:r>
              <a:rPr lang="cs-CZ" dirty="0" smtClean="0"/>
              <a:t> stromu:                                </a:t>
            </a:r>
            <a:r>
              <a:rPr lang="cs-CZ" b="1" dirty="0" smtClean="0">
                <a:solidFill>
                  <a:srgbClr val="00B050"/>
                </a:solidFill>
              </a:rPr>
              <a:t>listnatého</a:t>
            </a:r>
            <a:r>
              <a:rPr lang="cs-CZ" dirty="0" smtClean="0"/>
              <a:t> stromu: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0000"/>
                </a:solidFill>
              </a:rPr>
              <a:t>Čím jsou stromy užitečné?</a:t>
            </a:r>
            <a:r>
              <a:rPr lang="cs-CZ" sz="2000" b="1" dirty="0">
                <a:solidFill>
                  <a:srgbClr val="FF0000"/>
                </a:solidFill>
              </a:rPr>
              <a:t> (správnou odpověď zakroužkuj</a:t>
            </a:r>
            <a:r>
              <a:rPr lang="cs-CZ" sz="2000" b="1" dirty="0" smtClean="0">
                <a:solidFill>
                  <a:srgbClr val="FF0000"/>
                </a:solidFill>
              </a:rPr>
              <a:t>)</a:t>
            </a:r>
          </a:p>
          <a:p>
            <a:endParaRPr lang="cs-CZ" dirty="0"/>
          </a:p>
          <a:p>
            <a:r>
              <a:rPr lang="cs-CZ" b="1" dirty="0" smtClean="0"/>
              <a:t>        PLODY                    SVĚTLEM                KYSLÍKEM                HUDBOU</a:t>
            </a:r>
          </a:p>
          <a:p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1034" name="Picture 10" descr="C:\Users\Radek\AppData\Local\Microsoft\Windows\Temporary Internet Files\Content.IE5\AW8VN6DD\MP900430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86405"/>
            <a:ext cx="1033798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adek\AppData\Local\Microsoft\Windows\Temporary Internet Files\Content.IE5\X4BXBAFX\MP9004004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68618"/>
            <a:ext cx="1620000" cy="1079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4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38100"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OPAKOVÁNÍ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973163"/>
            <a:ext cx="5964261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C00000"/>
                </a:solidFill>
              </a:rPr>
              <a:t>Popiš strom.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C00000"/>
                </a:solidFill>
              </a:rPr>
              <a:t>Jaký je rozdíl mezi jehličnatými a listnatými stromy?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Radek\AppData\Local\Microsoft\Windows\Temporary Internet Files\Content.IE5\X4BXBAFX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108" y="1725997"/>
            <a:ext cx="2844000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5436096" y="2132856"/>
            <a:ext cx="11521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788024" y="2636912"/>
            <a:ext cx="2160240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915816" y="3068960"/>
            <a:ext cx="1584176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979712" y="3933056"/>
            <a:ext cx="223224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84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Zdroje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endParaRPr lang="cs-CZ" u="sng" smtClean="0">
              <a:hlinkClick r:id="rId2"/>
            </a:endParaRPr>
          </a:p>
          <a:p>
            <a:r>
              <a:rPr lang="cs-CZ" u="sng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://2.bp.blogspot.com/-hM9roVsM6g4/SjFrdz4-lrI/AAAAAAAAAAM/7sb07_-pXPs/s1600/green002.jpg</a:t>
            </a:r>
            <a:endParaRPr lang="cs-CZ" dirty="0"/>
          </a:p>
          <a:p>
            <a:r>
              <a:rPr lang="cs-CZ" u="sng" dirty="0">
                <a:hlinkClick r:id="rId3"/>
              </a:rPr>
              <a:t>http://1.bp.blogspot.com/-H6yN0HAPHGs/TawVKVxkSLI/AAAAAAAAOwo/873EuDpR7nc/s1600/MP900407351.JPG</a:t>
            </a:r>
            <a:endParaRPr lang="cs-CZ" dirty="0"/>
          </a:p>
          <a:p>
            <a:r>
              <a:rPr lang="cs-CZ" u="sng" dirty="0">
                <a:hlinkClick r:id="rId4"/>
              </a:rPr>
              <a:t>http://laurel.lib.de.us/family%20tree.png</a:t>
            </a:r>
            <a:endParaRPr lang="cs-CZ" dirty="0"/>
          </a:p>
          <a:p>
            <a:r>
              <a:rPr lang="cs-CZ" u="sng" dirty="0">
                <a:hlinkClick r:id="rId5"/>
              </a:rPr>
              <a:t>http://www.au-mex.cz/foto/clanky/polena.jpg</a:t>
            </a:r>
            <a:endParaRPr lang="cs-CZ" dirty="0"/>
          </a:p>
          <a:p>
            <a:r>
              <a:rPr lang="cs-CZ" u="sng" dirty="0">
                <a:hlinkClick r:id="rId6"/>
              </a:rPr>
              <a:t>http://nd05.jxs.cz/415/883/12ae158762_77612546_o2.jpg</a:t>
            </a:r>
            <a:endParaRPr lang="cs-CZ" dirty="0"/>
          </a:p>
          <a:p>
            <a:r>
              <a:rPr lang="cs-CZ" u="sng" dirty="0">
                <a:hlinkClick r:id="rId7"/>
              </a:rPr>
              <a:t>http://grizzlymedia.files.wordpress.com/2008/02/peach-book-award-2.jpg</a:t>
            </a:r>
            <a:endParaRPr lang="cs-CZ" dirty="0"/>
          </a:p>
          <a:p>
            <a:r>
              <a:rPr lang="cs-CZ" u="sng" dirty="0">
                <a:hlinkClick r:id="rId8"/>
              </a:rPr>
              <a:t>http://www.chicagofarmandtable.com/wp-content/uploads/2012/05/red-apples.jpg</a:t>
            </a:r>
            <a:endParaRPr lang="cs-CZ" dirty="0"/>
          </a:p>
          <a:p>
            <a:r>
              <a:rPr lang="cs-CZ" u="sng" dirty="0">
                <a:hlinkClick r:id="rId9"/>
              </a:rPr>
              <a:t>http://www.vbrea.com/siteimages/mb900430996.jpg</a:t>
            </a:r>
            <a:endParaRPr lang="cs-CZ" dirty="0"/>
          </a:p>
          <a:p>
            <a:r>
              <a:rPr lang="cs-CZ" u="sng" dirty="0">
                <a:hlinkClick r:id="rId10"/>
              </a:rPr>
              <a:t>http://</a:t>
            </a:r>
            <a:r>
              <a:rPr lang="cs-CZ" u="sng" dirty="0" smtClean="0">
                <a:hlinkClick r:id="rId10"/>
              </a:rPr>
              <a:t>files.homeo-bachovky.cz/200000027-8dfd48ff10/j0400438.jpg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386</TotalTime>
  <Words>259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DRUHY STROMŮ</vt:lpstr>
      <vt:lpstr>POPIS STROMU</vt:lpstr>
      <vt:lpstr>UŽITEČNOST STROMŮ</vt:lpstr>
      <vt:lpstr>OPAKOVÁNÍ</vt:lpstr>
      <vt:lpstr>OPAKOVÁNÍ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49</cp:revision>
  <dcterms:created xsi:type="dcterms:W3CDTF">2011-06-20T10:40:08Z</dcterms:created>
  <dcterms:modified xsi:type="dcterms:W3CDTF">2013-03-12T11:31:45Z</dcterms:modified>
</cp:coreProperties>
</file>