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VY_32_INOVACE_9/17_  </a:t>
          </a:r>
          <a:r>
            <a:rPr lang="cs-CZ" sz="2000" baseline="0" dirty="0" smtClean="0"/>
            <a:t>VZDUCH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Marie </a:t>
          </a:r>
          <a:r>
            <a:rPr lang="cs-CZ" sz="2000" dirty="0" err="1" smtClean="0"/>
            <a:t>Horehleďová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Vzduch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7CBB768-FB13-4E4E-9846-20DFC2ADF342}">
      <dgm:prSet/>
      <dgm:spPr/>
      <dgm:t>
        <a:bodyPr/>
        <a:lstStyle/>
        <a:p>
          <a:endParaRPr lang="cs-CZ" dirty="0"/>
        </a:p>
      </dgm:t>
    </dgm:pt>
    <dgm:pt modelId="{579CE0D1-E172-4BFD-88A3-31C965B98E94}" type="parTrans" cxnId="{1584F3B3-4CAF-43D6-B152-9144B1C72A61}">
      <dgm:prSet/>
      <dgm:spPr/>
      <dgm:t>
        <a:bodyPr/>
        <a:lstStyle/>
        <a:p>
          <a:endParaRPr lang="cs-CZ"/>
        </a:p>
      </dgm:t>
    </dgm:pt>
    <dgm:pt modelId="{D989F9F0-9AB2-41CC-A8DB-96FA592D6B49}" type="sibTrans" cxnId="{1584F3B3-4CAF-43D6-B152-9144B1C72A6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181D2E06-0C66-4AD6-921D-6F7FF7C3EEF5}" type="pres">
      <dgm:prSet presAssocID="{47CBB768-FB13-4E4E-9846-20DFC2ADF342}" presName="vertSpace6" presStyleLbl="node1" presStyleIdx="4" presStyleCnt="6"/>
      <dgm:spPr/>
    </dgm:pt>
    <dgm:pt modelId="{29355AD5-F48D-4CDA-A81B-A7BE690C3EA3}" type="pres">
      <dgm:prSet presAssocID="{47CBB768-FB13-4E4E-9846-20DFC2ADF342}" presName="circle6" presStyleLbl="node1" presStyleIdx="5" presStyleCnt="6"/>
      <dgm:spPr/>
    </dgm:pt>
    <dgm:pt modelId="{1EE4C08E-E9AF-4135-B290-9B8E5477F7A4}" type="pres">
      <dgm:prSet presAssocID="{47CBB768-FB13-4E4E-9846-20DFC2ADF342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607872-B63D-4D67-A810-BE8519BA8F90}" type="pres">
      <dgm:prSet presAssocID="{47CBB768-FB13-4E4E-9846-20DFC2ADF342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F6E8344-B4E6-4FDD-8BD1-1B3589A1E525}" type="presOf" srcId="{47CBB768-FB13-4E4E-9846-20DFC2ADF342}" destId="{1EE4C08E-E9AF-4135-B290-9B8E5477F7A4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584F3B3-4CAF-43D6-B152-9144B1C72A61}" srcId="{757F3AB3-0718-4624-B441-E567A8F0AB56}" destId="{47CBB768-FB13-4E4E-9846-20DFC2ADF342}" srcOrd="5" destOrd="0" parTransId="{579CE0D1-E172-4BFD-88A3-31C965B98E94}" sibTransId="{D989F9F0-9AB2-41CC-A8DB-96FA592D6B49}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201DB649-DA74-4D9E-B629-BA1FD1EFBFD8}" type="presOf" srcId="{47CBB768-FB13-4E4E-9846-20DFC2ADF342}" destId="{F8607872-B63D-4D67-A810-BE8519BA8F90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8B2D380B-4B1C-4774-B492-E616183300AF}" type="presParOf" srcId="{333A1088-737F-45CB-B68E-254E46348037}" destId="{181D2E06-0C66-4AD6-921D-6F7FF7C3EEF5}" srcOrd="15" destOrd="0" presId="urn:microsoft.com/office/officeart/2005/8/layout/target3"/>
    <dgm:cxn modelId="{194C8B7D-A610-4B29-99DD-559497363190}" type="presParOf" srcId="{333A1088-737F-45CB-B68E-254E46348037}" destId="{29355AD5-F48D-4CDA-A81B-A7BE690C3EA3}" srcOrd="16" destOrd="0" presId="urn:microsoft.com/office/officeart/2005/8/layout/target3"/>
    <dgm:cxn modelId="{BD7D2740-235B-4A21-B8DA-1AD3AEDD3871}" type="presParOf" srcId="{333A1088-737F-45CB-B68E-254E46348037}" destId="{1EE4C08E-E9AF-4135-B290-9B8E5477F7A4}" srcOrd="17" destOrd="0" presId="urn:microsoft.com/office/officeart/2005/8/layout/target3"/>
    <dgm:cxn modelId="{967D4CAD-956F-4FD5-9BB9-DA6AB87602B6}" type="presParOf" srcId="{333A1088-737F-45CB-B68E-254E46348037}" destId="{AED2198E-93D5-4001-81B4-73124B309672}" srcOrd="18" destOrd="0" presId="urn:microsoft.com/office/officeart/2005/8/layout/target3"/>
    <dgm:cxn modelId="{8104E280-8526-4670-AB6F-DE39693704B8}" type="presParOf" srcId="{333A1088-737F-45CB-B68E-254E46348037}" destId="{2BE915AB-18AA-4053-B92C-3BFC9ED204BB}" srcOrd="19" destOrd="0" presId="urn:microsoft.com/office/officeart/2005/8/layout/target3"/>
    <dgm:cxn modelId="{704ABDB6-F8D9-4A28-BB95-93003B1A5264}" type="presParOf" srcId="{333A1088-737F-45CB-B68E-254E46348037}" destId="{6BB5E863-4638-4E1D-BFDE-399D028AC4ED}" srcOrd="20" destOrd="0" presId="urn:microsoft.com/office/officeart/2005/8/layout/target3"/>
    <dgm:cxn modelId="{D4D0831D-6975-4C90-BA48-A80A6E1BBF89}" type="presParOf" srcId="{333A1088-737F-45CB-B68E-254E46348037}" destId="{5A5FFA88-C948-4069-8E93-59FA12366E83}" srcOrd="21" destOrd="0" presId="urn:microsoft.com/office/officeart/2005/8/layout/target3"/>
    <dgm:cxn modelId="{52412213-A338-4C97-BCDC-9576EEECC82C}" type="presParOf" srcId="{333A1088-737F-45CB-B68E-254E46348037}" destId="{890E4F0B-2866-4A3F-A3C7-2A14B1797930}" srcOrd="22" destOrd="0" presId="urn:microsoft.com/office/officeart/2005/8/layout/target3"/>
    <dgm:cxn modelId="{2AECABAE-3DE3-4103-BA87-D55AA8639176}" type="presParOf" srcId="{333A1088-737F-45CB-B68E-254E46348037}" destId="{F8607872-B63D-4D67-A810-BE8519BA8F9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 Veselí nad Moravou, Kollárova 1045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Marie </a:t>
          </a:r>
          <a:r>
            <a:rPr lang="cs-CZ" sz="2000" kern="1200" dirty="0" err="1" smtClean="0"/>
            <a:t>Horehleďová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VY_32_INOVACE_9/17_  </a:t>
          </a:r>
          <a:r>
            <a:rPr lang="cs-CZ" sz="2000" kern="1200" baseline="0" dirty="0" smtClean="0"/>
            <a:t>VZDUCH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Vzduch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29355AD5-F48D-4CDA-A81B-A7BE690C3EA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EE4C08E-E9AF-4135-B290-9B8E5477F7A4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edanasbavi.cz/obrazky/1352918304.jpg" TargetMode="External"/><Relationship Id="rId3" Type="http://schemas.openxmlformats.org/officeDocument/2006/relationships/hyperlink" Target="http://www.vfu.cz/informace-o-univerzite/organizacni-schema/institut-ekologie-zvere/images/srnky.jpg" TargetMode="External"/><Relationship Id="rId7" Type="http://schemas.openxmlformats.org/officeDocument/2006/relationships/hyperlink" Target="http://i.lidovky.cz/10/112/lngal/PKS371311_vitr.jpg" TargetMode="External"/><Relationship Id="rId2" Type="http://schemas.openxmlformats.org/officeDocument/2006/relationships/hyperlink" Target="http://perlbal.hi-pi.com/blog-images/685691/mn/13075631278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ondrouspics.com/wp-content/uploads/2011/11/red_rose-540x337.jpg" TargetMode="External"/><Relationship Id="rId5" Type="http://schemas.openxmlformats.org/officeDocument/2006/relationships/hyperlink" Target="http://fotka.pixmac.cz/4/zena-v-prirode-real-lidi-beauti-pixmac-fotka-2031051.jpg" TargetMode="External"/><Relationship Id="rId4" Type="http://schemas.openxmlformats.org/officeDocument/2006/relationships/hyperlink" Target="http://www.einrichtung-mit-stil.de/wp-content/uploads/2010/08/fototapeten-wald-autumn-forest-300x205.jpg" TargetMode="External"/><Relationship Id="rId9" Type="http://schemas.openxmlformats.org/officeDocument/2006/relationships/hyperlink" Target="http://www.chranimeprirodu.cz/upload/image/airpollution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enesovsko.info/upload/img/priroda/sazeni-stromy3.jpg" TargetMode="External"/><Relationship Id="rId3" Type="http://schemas.openxmlformats.org/officeDocument/2006/relationships/hyperlink" Target="http://www.tyden.cz/obrazek/201109/4e79d458a80fb/crop-122636-smog1_520x250.jpg" TargetMode="External"/><Relationship Id="rId7" Type="http://schemas.openxmlformats.org/officeDocument/2006/relationships/hyperlink" Target="http://bo.ckrumlov.info/img/10012115b.jpg?nocache=XOFGTDAAEO" TargetMode="External"/><Relationship Id="rId2" Type="http://schemas.openxmlformats.org/officeDocument/2006/relationships/hyperlink" Target="http://www.ojocientifico.com/sites/www.ojocientifico.com/files/imagecache/primera/El-nivel-mas-alto-en-la-historia-de-gases-de-efecto-invernadero-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idnes.cz/12/063/cl6/SOR4414a1_095101_1144437.jpg" TargetMode="External"/><Relationship Id="rId5" Type="http://schemas.openxmlformats.org/officeDocument/2006/relationships/hyperlink" Target="http://discountchimneysuffolk.com/wp-content/uploads/2012/03/chimney-smoking2.jpg" TargetMode="External"/><Relationship Id="rId10" Type="http://schemas.openxmlformats.org/officeDocument/2006/relationships/hyperlink" Target="http://www.photogic.com/wp-content/uploads/beautiful-forest.jpg" TargetMode="External"/><Relationship Id="rId4" Type="http://schemas.openxmlformats.org/officeDocument/2006/relationships/hyperlink" Target="http://img7.ct24.cz/cache/616x347/article/23/2243/224288.jpg?1318256942" TargetMode="External"/><Relationship Id="rId9" Type="http://schemas.openxmlformats.org/officeDocument/2006/relationships/hyperlink" Target="http://img.aktualne.centrum.cz/4/22/42200-kourici-komi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0524987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sz="2800" dirty="0" smtClean="0"/>
              <a:t>Materiál je určen pro výuku předmětu Přírodověda pro druhý stupeň základní školy speciální</a:t>
            </a:r>
          </a:p>
          <a:p>
            <a:r>
              <a:rPr lang="cs-CZ" sz="2800" dirty="0" smtClean="0"/>
              <a:t>Doba vzniku – říjen 2012</a:t>
            </a:r>
          </a:p>
          <a:p>
            <a:r>
              <a:rPr lang="cs-CZ" sz="2800" dirty="0" smtClean="0"/>
              <a:t>Datum ověření – 13. 11. </a:t>
            </a:r>
            <a:r>
              <a:rPr lang="cs-CZ" sz="2800" smtClean="0"/>
              <a:t>2012 </a:t>
            </a:r>
            <a:endParaRPr lang="cs-CZ" sz="2800" dirty="0" smtClean="0"/>
          </a:p>
          <a:p>
            <a:r>
              <a:rPr lang="cs-CZ" sz="2800" dirty="0" smtClean="0"/>
              <a:t>Určeno pro procvičování učiva a práci s interaktivní tabulí</a:t>
            </a:r>
          </a:p>
          <a:p>
            <a:r>
              <a:rPr lang="cs-CZ" sz="2800" dirty="0" smtClean="0"/>
              <a:t>Prezentace je vhodná jako doplněk učiva</a:t>
            </a:r>
          </a:p>
          <a:p>
            <a:r>
              <a:rPr lang="cs-CZ" sz="2800" dirty="0" smtClean="0"/>
              <a:t>Názorným způsobem vysvětluje učivo</a:t>
            </a:r>
          </a:p>
          <a:p>
            <a:r>
              <a:rPr lang="cs-CZ" sz="2800" dirty="0" smtClean="0"/>
              <a:t>Žáci pracovali aktivně a se zájmem, odpovídali na dané otázky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Vzduch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Vzduch je pro náš život důležitý, protože obsahuje kyslík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2" y="2204864"/>
            <a:ext cx="2952328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59" y="2217068"/>
            <a:ext cx="1573969" cy="104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185376"/>
            <a:ext cx="1008112" cy="1573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88701"/>
            <a:ext cx="1706453" cy="117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59" y="3280472"/>
            <a:ext cx="1604032" cy="108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155" y="4621907"/>
            <a:ext cx="1493404" cy="930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32137" y="3717032"/>
            <a:ext cx="1319783" cy="8627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rgbClr val="FF0000"/>
                </a:solidFill>
              </a:rPr>
              <a:t>Lidé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Zvířata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rostliny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7763" y="2204864"/>
            <a:ext cx="4248472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Dýchají kyslík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Lidé dýchají plícemi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Zvířata dýchají plícemi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Rostliny potřebují kyslík a vydávají více kyslíku než spotřebují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69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Vzduch a vítr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Doplň chybějící slova: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smtClean="0"/>
              <a:t>Vzduch je pro náš život nutný, protože obsahuje ………………..</a:t>
            </a:r>
          </a:p>
          <a:p>
            <a:pPr marL="0" indent="0">
              <a:buNone/>
            </a:pPr>
            <a:r>
              <a:rPr lang="cs-CZ" sz="2000" b="1" dirty="0" smtClean="0"/>
              <a:t>Vzduch………….z místa na místo.</a:t>
            </a:r>
          </a:p>
          <a:p>
            <a:pPr marL="0" indent="0">
              <a:buNone/>
            </a:pPr>
            <a:r>
              <a:rPr lang="cs-CZ" sz="2000" b="1" dirty="0" smtClean="0"/>
              <a:t>Teplý vzduch………….a studený se tlačí na jeho místo.</a:t>
            </a:r>
          </a:p>
          <a:p>
            <a:pPr marL="0" indent="0">
              <a:buNone/>
            </a:pPr>
            <a:r>
              <a:rPr lang="cs-CZ" sz="2000" b="1" dirty="0" smtClean="0"/>
              <a:t>Tak vzniká ……….</a:t>
            </a:r>
          </a:p>
          <a:p>
            <a:pPr marL="0" indent="0">
              <a:buNone/>
            </a:pPr>
            <a:r>
              <a:rPr lang="cs-CZ" sz="2000" b="1" dirty="0" smtClean="0"/>
              <a:t>Když otevřeme okno a dveře proti sobě, vznikne………….</a:t>
            </a:r>
            <a:endParaRPr lang="cs-CZ" sz="20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788024" y="2033561"/>
            <a:ext cx="1800200" cy="1467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/>
              <a:t>v</a:t>
            </a:r>
            <a:r>
              <a:rPr lang="cs-CZ" dirty="0" smtClean="0"/>
              <a:t>ítr</a:t>
            </a:r>
          </a:p>
          <a:p>
            <a:r>
              <a:rPr lang="cs-CZ" dirty="0"/>
              <a:t>s</a:t>
            </a:r>
            <a:r>
              <a:rPr lang="cs-CZ" dirty="0" smtClean="0"/>
              <a:t>toupá</a:t>
            </a:r>
          </a:p>
          <a:p>
            <a:r>
              <a:rPr lang="cs-CZ" dirty="0"/>
              <a:t>p</a:t>
            </a:r>
            <a:r>
              <a:rPr lang="cs-CZ" dirty="0" smtClean="0"/>
              <a:t>růvan</a:t>
            </a:r>
          </a:p>
          <a:p>
            <a:r>
              <a:rPr lang="cs-CZ" dirty="0"/>
              <a:t>k</a:t>
            </a:r>
            <a:r>
              <a:rPr lang="cs-CZ" dirty="0" smtClean="0"/>
              <a:t>yslík</a:t>
            </a:r>
          </a:p>
          <a:p>
            <a:r>
              <a:rPr lang="cs-CZ" dirty="0"/>
              <a:t>p</a:t>
            </a:r>
            <a:r>
              <a:rPr lang="cs-CZ" dirty="0" smtClean="0"/>
              <a:t>roudí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104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033560"/>
            <a:ext cx="2117472" cy="146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105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Proudění vzduchu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Teplý vzduch stoupá nahoru a studený se tlačí na jeho místo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Tak vzniká vítr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Proudění vzduchu má různou rychlost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      Spoj čarou co k sobě patří:</a:t>
            </a:r>
            <a:endParaRPr lang="cs-CZ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3212976"/>
            <a:ext cx="2664296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dirty="0" smtClean="0"/>
              <a:t>Vánek</a:t>
            </a:r>
          </a:p>
          <a:p>
            <a:endParaRPr lang="cs-CZ" sz="2000" dirty="0" smtClean="0"/>
          </a:p>
          <a:p>
            <a:r>
              <a:rPr lang="cs-CZ" sz="2000" dirty="0" smtClean="0"/>
              <a:t>Vítr</a:t>
            </a:r>
          </a:p>
          <a:p>
            <a:r>
              <a:rPr lang="cs-CZ" sz="2000" dirty="0" smtClean="0"/>
              <a:t> </a:t>
            </a:r>
          </a:p>
          <a:p>
            <a:r>
              <a:rPr lang="cs-CZ" sz="2000" dirty="0" smtClean="0"/>
              <a:t>Vichřice</a:t>
            </a:r>
            <a:endParaRPr lang="cs-CZ" sz="2000" dirty="0"/>
          </a:p>
        </p:txBody>
      </p:sp>
      <p:sp>
        <p:nvSpPr>
          <p:cNvPr id="7" name="Šipka doprava 6"/>
          <p:cNvSpPr/>
          <p:nvPr/>
        </p:nvSpPr>
        <p:spPr>
          <a:xfrm>
            <a:off x="1907704" y="3501008"/>
            <a:ext cx="1368152" cy="216024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1907704" y="4185084"/>
            <a:ext cx="1368152" cy="25202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1907704" y="4725144"/>
            <a:ext cx="1368152" cy="288032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067944" y="3212976"/>
            <a:ext cx="4392488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Je velmi silné proudění vzduchu, které škodí</a:t>
            </a:r>
          </a:p>
          <a:p>
            <a:endParaRPr lang="cs-CZ" dirty="0"/>
          </a:p>
          <a:p>
            <a:r>
              <a:rPr lang="cs-CZ" dirty="0" smtClean="0"/>
              <a:t>Je slabé proudění vzduchu</a:t>
            </a:r>
          </a:p>
          <a:p>
            <a:endParaRPr lang="cs-CZ" dirty="0"/>
          </a:p>
          <a:p>
            <a:r>
              <a:rPr lang="cs-CZ" dirty="0" smtClean="0"/>
              <a:t>Je střední proudění vzduchu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828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Znečištění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73195"/>
            <a:ext cx="822960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Řekni, co je největším zdrojem znečištění ovzduší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70" y="2060848"/>
            <a:ext cx="2791105" cy="191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75" y="2060848"/>
            <a:ext cx="30861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70" y="4149079"/>
            <a:ext cx="2730110" cy="195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975" y="2052861"/>
            <a:ext cx="1813135" cy="190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528" y="4149078"/>
            <a:ext cx="2629664" cy="195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506" y="4149078"/>
            <a:ext cx="2540202" cy="195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211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Ochrana ovzduší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Abychom mohli zdravě žít, jaký potřebujeme dýchat vzduch?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Jak nám škodí znečištěné ovzduší?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Jak se lidé mohou bránit znečišťování ovzduší?</a:t>
            </a:r>
          </a:p>
          <a:p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endParaRPr lang="cs-CZ" sz="2000" b="1" dirty="0">
              <a:solidFill>
                <a:srgbClr val="FF0000"/>
              </a:solidFill>
            </a:endParaRP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Pro dýchání je nejdůležitější kyslík, který dávají rostliny. Kde se nám proto nejlépe dýchá?</a:t>
            </a:r>
            <a:endParaRPr lang="cs-CZ" sz="2000" b="1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21" y="2686919"/>
            <a:ext cx="2116286" cy="1585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6246" y="4293840"/>
            <a:ext cx="211628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Zeleň ve městech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936" y="2686919"/>
            <a:ext cx="2191519" cy="1585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325936" y="4294836"/>
            <a:ext cx="2191519" cy="3590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   Sázení stromů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194" y="2636912"/>
            <a:ext cx="2404155" cy="1635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818193" y="4293840"/>
            <a:ext cx="2404155" cy="3590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 Nepálit  plasty  a jedy</a:t>
            </a:r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31" y="307876"/>
            <a:ext cx="1512168" cy="113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011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u="sng" dirty="0" smtClean="0">
                <a:hlinkClick r:id="rId2"/>
              </a:rPr>
              <a:t>http://perlbal.hi-pi.com/blog-images/685691/mn/130756312789.jpg</a:t>
            </a:r>
            <a:endParaRPr lang="cs-CZ" sz="2000" dirty="0" smtClean="0"/>
          </a:p>
          <a:p>
            <a:r>
              <a:rPr lang="cs-CZ" sz="2000" u="sng" dirty="0" smtClean="0">
                <a:hlinkClick r:id="rId3"/>
              </a:rPr>
              <a:t>http://www.</a:t>
            </a:r>
            <a:r>
              <a:rPr lang="cs-CZ" sz="2000" u="sng" dirty="0" err="1" smtClean="0">
                <a:hlinkClick r:id="rId3"/>
              </a:rPr>
              <a:t>vfu.cz</a:t>
            </a:r>
            <a:r>
              <a:rPr lang="cs-CZ" sz="2000" u="sng" dirty="0" smtClean="0">
                <a:hlinkClick r:id="rId3"/>
              </a:rPr>
              <a:t>/informace-o-</a:t>
            </a:r>
            <a:r>
              <a:rPr lang="cs-CZ" sz="2000" u="sng" dirty="0" err="1" smtClean="0">
                <a:hlinkClick r:id="rId3"/>
              </a:rPr>
              <a:t>univerzite</a:t>
            </a:r>
            <a:r>
              <a:rPr lang="cs-CZ" sz="2000" u="sng" dirty="0" smtClean="0">
                <a:hlinkClick r:id="rId3"/>
              </a:rPr>
              <a:t>/</a:t>
            </a:r>
            <a:r>
              <a:rPr lang="cs-CZ" sz="2000" u="sng" dirty="0" err="1" smtClean="0">
                <a:hlinkClick r:id="rId3"/>
              </a:rPr>
              <a:t>organizacni</a:t>
            </a:r>
            <a:r>
              <a:rPr lang="cs-CZ" sz="2000" u="sng" dirty="0" smtClean="0">
                <a:hlinkClick r:id="rId3"/>
              </a:rPr>
              <a:t>-</a:t>
            </a:r>
            <a:r>
              <a:rPr lang="cs-CZ" sz="2000" u="sng" dirty="0" err="1" smtClean="0">
                <a:hlinkClick r:id="rId3"/>
              </a:rPr>
              <a:t>schema</a:t>
            </a:r>
            <a:r>
              <a:rPr lang="cs-CZ" sz="2000" u="sng" dirty="0" smtClean="0">
                <a:hlinkClick r:id="rId3"/>
              </a:rPr>
              <a:t>/institut-ekologie-</a:t>
            </a:r>
            <a:r>
              <a:rPr lang="cs-CZ" sz="2000" u="sng" dirty="0" err="1" smtClean="0">
                <a:hlinkClick r:id="rId3"/>
              </a:rPr>
              <a:t>zvere</a:t>
            </a:r>
            <a:r>
              <a:rPr lang="cs-CZ" sz="2000" u="sng" dirty="0" smtClean="0">
                <a:hlinkClick r:id="rId3"/>
              </a:rPr>
              <a:t>/</a:t>
            </a:r>
            <a:r>
              <a:rPr lang="cs-CZ" sz="2000" u="sng" dirty="0" err="1" smtClean="0">
                <a:hlinkClick r:id="rId3"/>
              </a:rPr>
              <a:t>images</a:t>
            </a:r>
            <a:r>
              <a:rPr lang="cs-CZ" sz="2000" u="sng" dirty="0" smtClean="0">
                <a:hlinkClick r:id="rId3"/>
              </a:rPr>
              <a:t>/srnky.</a:t>
            </a:r>
            <a:r>
              <a:rPr lang="cs-CZ" sz="2000" u="sng" dirty="0" err="1" smtClean="0">
                <a:hlinkClick r:id="rId3"/>
              </a:rPr>
              <a:t>jpg</a:t>
            </a:r>
            <a:endParaRPr lang="cs-CZ" sz="2000" dirty="0" smtClean="0"/>
          </a:p>
          <a:p>
            <a:r>
              <a:rPr lang="cs-CZ" sz="2000" u="sng" dirty="0" smtClean="0">
                <a:hlinkClick r:id="rId4"/>
              </a:rPr>
              <a:t>http://www.</a:t>
            </a:r>
            <a:r>
              <a:rPr lang="cs-CZ" sz="2000" u="sng" dirty="0" err="1" smtClean="0">
                <a:hlinkClick r:id="rId4"/>
              </a:rPr>
              <a:t>einrichtung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mit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stil.de</a:t>
            </a:r>
            <a:r>
              <a:rPr lang="cs-CZ" sz="2000" u="sng" dirty="0" smtClean="0">
                <a:hlinkClick r:id="rId4"/>
              </a:rPr>
              <a:t>/</a:t>
            </a:r>
            <a:r>
              <a:rPr lang="cs-CZ" sz="2000" u="sng" dirty="0" err="1" smtClean="0">
                <a:hlinkClick r:id="rId4"/>
              </a:rPr>
              <a:t>wp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content</a:t>
            </a:r>
            <a:r>
              <a:rPr lang="cs-CZ" sz="2000" u="sng" dirty="0" smtClean="0">
                <a:hlinkClick r:id="rId4"/>
              </a:rPr>
              <a:t>/</a:t>
            </a:r>
            <a:r>
              <a:rPr lang="cs-CZ" sz="2000" u="sng" dirty="0" err="1" smtClean="0">
                <a:hlinkClick r:id="rId4"/>
              </a:rPr>
              <a:t>uploads</a:t>
            </a:r>
            <a:r>
              <a:rPr lang="cs-CZ" sz="2000" u="sng" dirty="0" smtClean="0">
                <a:hlinkClick r:id="rId4"/>
              </a:rPr>
              <a:t>/2010/08/</a:t>
            </a:r>
            <a:r>
              <a:rPr lang="cs-CZ" sz="2000" u="sng" dirty="0" err="1" smtClean="0">
                <a:hlinkClick r:id="rId4"/>
              </a:rPr>
              <a:t>fototapeten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wald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autumn</a:t>
            </a:r>
            <a:r>
              <a:rPr lang="cs-CZ" sz="2000" u="sng" dirty="0" smtClean="0">
                <a:hlinkClick r:id="rId4"/>
              </a:rPr>
              <a:t>-</a:t>
            </a:r>
            <a:r>
              <a:rPr lang="cs-CZ" sz="2000" u="sng" dirty="0" err="1" smtClean="0">
                <a:hlinkClick r:id="rId4"/>
              </a:rPr>
              <a:t>forest</a:t>
            </a:r>
            <a:r>
              <a:rPr lang="cs-CZ" sz="2000" u="sng" dirty="0" smtClean="0">
                <a:hlinkClick r:id="rId4"/>
              </a:rPr>
              <a:t>-300x205.jpg</a:t>
            </a:r>
            <a:endParaRPr lang="cs-CZ" sz="2000" dirty="0" smtClean="0"/>
          </a:p>
          <a:p>
            <a:r>
              <a:rPr lang="cs-CZ" sz="2000" u="sng" dirty="0" smtClean="0">
                <a:hlinkClick r:id="rId5"/>
              </a:rPr>
              <a:t>http://fotka.</a:t>
            </a:r>
            <a:r>
              <a:rPr lang="cs-CZ" sz="2000" u="sng" dirty="0" err="1" smtClean="0">
                <a:hlinkClick r:id="rId5"/>
              </a:rPr>
              <a:t>pixmac.cz</a:t>
            </a:r>
            <a:r>
              <a:rPr lang="cs-CZ" sz="2000" u="sng" dirty="0" smtClean="0">
                <a:hlinkClick r:id="rId5"/>
              </a:rPr>
              <a:t>/4/zena-v-</a:t>
            </a:r>
            <a:r>
              <a:rPr lang="cs-CZ" sz="2000" u="sng" dirty="0" err="1" smtClean="0">
                <a:hlinkClick r:id="rId5"/>
              </a:rPr>
              <a:t>prirode</a:t>
            </a:r>
            <a:r>
              <a:rPr lang="cs-CZ" sz="2000" u="sng" dirty="0" smtClean="0">
                <a:hlinkClick r:id="rId5"/>
              </a:rPr>
              <a:t>-</a:t>
            </a:r>
            <a:r>
              <a:rPr lang="cs-CZ" sz="2000" u="sng" dirty="0" err="1" smtClean="0">
                <a:hlinkClick r:id="rId5"/>
              </a:rPr>
              <a:t>real</a:t>
            </a:r>
            <a:r>
              <a:rPr lang="cs-CZ" sz="2000" u="sng" dirty="0" smtClean="0">
                <a:hlinkClick r:id="rId5"/>
              </a:rPr>
              <a:t>-lidi-</a:t>
            </a:r>
            <a:r>
              <a:rPr lang="cs-CZ" sz="2000" u="sng" dirty="0" err="1" smtClean="0">
                <a:hlinkClick r:id="rId5"/>
              </a:rPr>
              <a:t>beauti</a:t>
            </a:r>
            <a:r>
              <a:rPr lang="cs-CZ" sz="2000" u="sng" dirty="0" smtClean="0">
                <a:hlinkClick r:id="rId5"/>
              </a:rPr>
              <a:t>-</a:t>
            </a:r>
            <a:r>
              <a:rPr lang="cs-CZ" sz="2000" u="sng" dirty="0" err="1" smtClean="0">
                <a:hlinkClick r:id="rId5"/>
              </a:rPr>
              <a:t>pixmac</a:t>
            </a:r>
            <a:r>
              <a:rPr lang="cs-CZ" sz="2000" u="sng" dirty="0" smtClean="0">
                <a:hlinkClick r:id="rId5"/>
              </a:rPr>
              <a:t>-fotka-2031051.jpg</a:t>
            </a:r>
            <a:endParaRPr lang="cs-CZ" sz="2000" dirty="0" smtClean="0"/>
          </a:p>
          <a:p>
            <a:r>
              <a:rPr lang="cs-CZ" sz="2000" u="sng" dirty="0" smtClean="0">
                <a:hlinkClick r:id="rId6"/>
              </a:rPr>
              <a:t>http://wondrouspics.com/wp-content/uploads/2011/11/red_rose-540x337.jpg</a:t>
            </a:r>
            <a:endParaRPr lang="cs-CZ" sz="2000" dirty="0" smtClean="0"/>
          </a:p>
          <a:p>
            <a:r>
              <a:rPr lang="cs-CZ" sz="2000" u="sng" dirty="0" smtClean="0">
                <a:hlinkClick r:id="rId7"/>
              </a:rPr>
              <a:t>http://i.lidovky.</a:t>
            </a:r>
            <a:r>
              <a:rPr lang="cs-CZ" sz="2000" u="sng" dirty="0" err="1" smtClean="0">
                <a:hlinkClick r:id="rId7"/>
              </a:rPr>
              <a:t>cz</a:t>
            </a:r>
            <a:r>
              <a:rPr lang="cs-CZ" sz="2000" u="sng" dirty="0" smtClean="0">
                <a:hlinkClick r:id="rId7"/>
              </a:rPr>
              <a:t>/10/112/</a:t>
            </a:r>
            <a:r>
              <a:rPr lang="cs-CZ" sz="2000" u="sng" dirty="0" err="1" smtClean="0">
                <a:hlinkClick r:id="rId7"/>
              </a:rPr>
              <a:t>lngal</a:t>
            </a:r>
            <a:r>
              <a:rPr lang="cs-CZ" sz="2000" u="sng" dirty="0" smtClean="0">
                <a:hlinkClick r:id="rId7"/>
              </a:rPr>
              <a:t>/PKS371311_</a:t>
            </a:r>
            <a:r>
              <a:rPr lang="cs-CZ" sz="2000" u="sng" dirty="0" err="1" smtClean="0">
                <a:hlinkClick r:id="rId7"/>
              </a:rPr>
              <a:t>vitr.jpg</a:t>
            </a:r>
            <a:endParaRPr lang="cs-CZ" sz="2000" dirty="0" smtClean="0"/>
          </a:p>
          <a:p>
            <a:r>
              <a:rPr lang="cs-CZ" sz="2000" u="sng" dirty="0" smtClean="0">
                <a:hlinkClick r:id="rId8"/>
              </a:rPr>
              <a:t>http://www.</a:t>
            </a:r>
            <a:r>
              <a:rPr lang="cs-CZ" sz="2000" u="sng" dirty="0" err="1" smtClean="0">
                <a:hlinkClick r:id="rId8"/>
              </a:rPr>
              <a:t>vedanasbavi.cz</a:t>
            </a:r>
            <a:r>
              <a:rPr lang="cs-CZ" sz="2000" u="sng" dirty="0" smtClean="0">
                <a:hlinkClick r:id="rId8"/>
              </a:rPr>
              <a:t>/</a:t>
            </a:r>
            <a:r>
              <a:rPr lang="cs-CZ" sz="2000" u="sng" dirty="0" err="1" smtClean="0">
                <a:hlinkClick r:id="rId8"/>
              </a:rPr>
              <a:t>obrazky</a:t>
            </a:r>
            <a:r>
              <a:rPr lang="cs-CZ" sz="2000" u="sng" dirty="0" smtClean="0">
                <a:hlinkClick r:id="rId8"/>
              </a:rPr>
              <a:t>/1352918304.jpg</a:t>
            </a:r>
            <a:endParaRPr lang="cs-CZ" sz="2000" dirty="0" smtClean="0"/>
          </a:p>
          <a:p>
            <a:r>
              <a:rPr lang="cs-CZ" sz="2000" u="sng" dirty="0" smtClean="0">
                <a:hlinkClick r:id="rId9"/>
              </a:rPr>
              <a:t>http://www.</a:t>
            </a:r>
            <a:r>
              <a:rPr lang="cs-CZ" sz="2000" u="sng" dirty="0" err="1" smtClean="0">
                <a:hlinkClick r:id="rId9"/>
              </a:rPr>
              <a:t>chranimeprirodu.cz</a:t>
            </a:r>
            <a:r>
              <a:rPr lang="cs-CZ" sz="2000" u="sng" dirty="0" smtClean="0">
                <a:hlinkClick r:id="rId9"/>
              </a:rPr>
              <a:t>/</a:t>
            </a:r>
            <a:r>
              <a:rPr lang="cs-CZ" sz="2000" u="sng" dirty="0" err="1" smtClean="0">
                <a:hlinkClick r:id="rId9"/>
              </a:rPr>
              <a:t>upload</a:t>
            </a:r>
            <a:r>
              <a:rPr lang="cs-CZ" sz="2000" u="sng" dirty="0" smtClean="0">
                <a:hlinkClick r:id="rId9"/>
              </a:rPr>
              <a:t>/image/</a:t>
            </a:r>
            <a:r>
              <a:rPr lang="cs-CZ" sz="2000" u="sng" dirty="0" err="1" smtClean="0">
                <a:hlinkClick r:id="rId9"/>
              </a:rPr>
              <a:t>airpollution.jpg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ojocientifico.com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sites</a:t>
            </a:r>
            <a:r>
              <a:rPr lang="cs-CZ" u="sng" dirty="0" smtClean="0">
                <a:hlinkClick r:id="rId2"/>
              </a:rPr>
              <a:t>/www.</a:t>
            </a:r>
            <a:r>
              <a:rPr lang="cs-CZ" u="sng" dirty="0" err="1" smtClean="0">
                <a:hlinkClick r:id="rId2"/>
              </a:rPr>
              <a:t>ojocientifico.com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files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imagecache</a:t>
            </a:r>
            <a:r>
              <a:rPr lang="cs-CZ" u="sng" dirty="0" smtClean="0">
                <a:hlinkClick r:id="rId2"/>
              </a:rPr>
              <a:t>/</a:t>
            </a:r>
            <a:r>
              <a:rPr lang="cs-CZ" u="sng" dirty="0" err="1" smtClean="0">
                <a:hlinkClick r:id="rId2"/>
              </a:rPr>
              <a:t>primera</a:t>
            </a:r>
            <a:r>
              <a:rPr lang="cs-CZ" u="sng" dirty="0" smtClean="0">
                <a:hlinkClick r:id="rId2"/>
              </a:rPr>
              <a:t>/El-</a:t>
            </a:r>
            <a:r>
              <a:rPr lang="cs-CZ" u="sng" dirty="0" err="1" smtClean="0">
                <a:hlinkClick r:id="rId2"/>
              </a:rPr>
              <a:t>nivel</a:t>
            </a:r>
            <a:r>
              <a:rPr lang="cs-CZ" u="sng" dirty="0" smtClean="0">
                <a:hlinkClick r:id="rId2"/>
              </a:rPr>
              <a:t>-mas-</a:t>
            </a:r>
            <a:r>
              <a:rPr lang="cs-CZ" u="sng" dirty="0" err="1" smtClean="0">
                <a:hlinkClick r:id="rId2"/>
              </a:rPr>
              <a:t>alto</a:t>
            </a:r>
            <a:r>
              <a:rPr lang="cs-CZ" u="sng" dirty="0" smtClean="0">
                <a:hlinkClick r:id="rId2"/>
              </a:rPr>
              <a:t>-</a:t>
            </a:r>
            <a:r>
              <a:rPr lang="cs-CZ" u="sng" dirty="0" err="1" smtClean="0">
                <a:hlinkClick r:id="rId2"/>
              </a:rPr>
              <a:t>en</a:t>
            </a:r>
            <a:r>
              <a:rPr lang="cs-CZ" u="sng" dirty="0" smtClean="0">
                <a:hlinkClick r:id="rId2"/>
              </a:rPr>
              <a:t>-la-</a:t>
            </a:r>
            <a:r>
              <a:rPr lang="cs-CZ" u="sng" dirty="0" err="1" smtClean="0">
                <a:hlinkClick r:id="rId2"/>
              </a:rPr>
              <a:t>historia</a:t>
            </a:r>
            <a:r>
              <a:rPr lang="cs-CZ" u="sng" dirty="0" smtClean="0">
                <a:hlinkClick r:id="rId2"/>
              </a:rPr>
              <a:t>-de-</a:t>
            </a:r>
            <a:r>
              <a:rPr lang="cs-CZ" u="sng" dirty="0" err="1" smtClean="0">
                <a:hlinkClick r:id="rId2"/>
              </a:rPr>
              <a:t>gases</a:t>
            </a:r>
            <a:r>
              <a:rPr lang="cs-CZ" u="sng" dirty="0" smtClean="0">
                <a:hlinkClick r:id="rId2"/>
              </a:rPr>
              <a:t>-de-</a:t>
            </a:r>
            <a:r>
              <a:rPr lang="cs-CZ" u="sng" dirty="0" err="1" smtClean="0">
                <a:hlinkClick r:id="rId2"/>
              </a:rPr>
              <a:t>efecto</a:t>
            </a:r>
            <a:r>
              <a:rPr lang="cs-CZ" u="sng" dirty="0" smtClean="0">
                <a:hlinkClick r:id="rId2"/>
              </a:rPr>
              <a:t>-</a:t>
            </a:r>
            <a:r>
              <a:rPr lang="cs-CZ" u="sng" dirty="0" err="1" smtClean="0">
                <a:hlinkClick r:id="rId2"/>
              </a:rPr>
              <a:t>invernadero</a:t>
            </a:r>
            <a:r>
              <a:rPr lang="cs-CZ" u="sng" dirty="0" smtClean="0">
                <a:hlinkClick r:id="rId2"/>
              </a:rPr>
              <a:t>-1.jpg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http://www.</a:t>
            </a:r>
            <a:r>
              <a:rPr lang="cs-CZ" u="sng" dirty="0" err="1" smtClean="0">
                <a:hlinkClick r:id="rId3"/>
              </a:rPr>
              <a:t>tyden.cz</a:t>
            </a:r>
            <a:r>
              <a:rPr lang="cs-CZ" u="sng" dirty="0" smtClean="0">
                <a:hlinkClick r:id="rId3"/>
              </a:rPr>
              <a:t>/</a:t>
            </a:r>
            <a:r>
              <a:rPr lang="cs-CZ" u="sng" dirty="0" err="1" smtClean="0">
                <a:hlinkClick r:id="rId3"/>
              </a:rPr>
              <a:t>obrazek</a:t>
            </a:r>
            <a:r>
              <a:rPr lang="cs-CZ" u="sng" dirty="0" smtClean="0">
                <a:hlinkClick r:id="rId3"/>
              </a:rPr>
              <a:t>/201109/4e79d458a80fb/</a:t>
            </a:r>
            <a:r>
              <a:rPr lang="cs-CZ" u="sng" dirty="0" err="1" smtClean="0">
                <a:hlinkClick r:id="rId3"/>
              </a:rPr>
              <a:t>crop</a:t>
            </a:r>
            <a:r>
              <a:rPr lang="cs-CZ" u="sng" dirty="0" smtClean="0">
                <a:hlinkClick r:id="rId3"/>
              </a:rPr>
              <a:t>-122636-smog1_520x250.jpg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http://img7.ct24.cz/</a:t>
            </a:r>
            <a:r>
              <a:rPr lang="cs-CZ" u="sng" dirty="0" err="1" smtClean="0">
                <a:hlinkClick r:id="rId4"/>
              </a:rPr>
              <a:t>cache</a:t>
            </a:r>
            <a:r>
              <a:rPr lang="cs-CZ" u="sng" dirty="0" smtClean="0">
                <a:hlinkClick r:id="rId4"/>
              </a:rPr>
              <a:t>/616x347/</a:t>
            </a:r>
            <a:r>
              <a:rPr lang="cs-CZ" u="sng" dirty="0" err="1" smtClean="0">
                <a:hlinkClick r:id="rId4"/>
              </a:rPr>
              <a:t>article</a:t>
            </a:r>
            <a:r>
              <a:rPr lang="cs-CZ" u="sng" dirty="0" smtClean="0">
                <a:hlinkClick r:id="rId4"/>
              </a:rPr>
              <a:t>/23/2243/224288.jpg?1318256942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http://discountchimneysuffolk.com/wp-content/uploads/2012/03/chimney-smoking2.jpg</a:t>
            </a:r>
            <a:endParaRPr lang="cs-CZ" dirty="0" smtClean="0"/>
          </a:p>
          <a:p>
            <a:r>
              <a:rPr lang="cs-CZ" u="sng" dirty="0" smtClean="0">
                <a:hlinkClick r:id="rId6"/>
              </a:rPr>
              <a:t>http://oidnes.cz/12/063/cl6/SOR4414a1_095101_1144437.jpg</a:t>
            </a:r>
            <a:endParaRPr lang="cs-CZ" dirty="0" smtClean="0"/>
          </a:p>
          <a:p>
            <a:r>
              <a:rPr lang="cs-CZ" u="sng" dirty="0" smtClean="0">
                <a:hlinkClick r:id="rId7"/>
              </a:rPr>
              <a:t>http://bo.ckrumlov.info/img/10012115b.jpg?nocache=XOFGTDAAEO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http://www.</a:t>
            </a:r>
            <a:r>
              <a:rPr lang="cs-CZ" u="sng" dirty="0" err="1" smtClean="0">
                <a:hlinkClick r:id="rId8"/>
              </a:rPr>
              <a:t>benesovsko.info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upload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img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priroda</a:t>
            </a:r>
            <a:r>
              <a:rPr lang="cs-CZ" u="sng" dirty="0" smtClean="0">
                <a:hlinkClick r:id="rId8"/>
              </a:rPr>
              <a:t>/sazeni-stromy3.jpg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http://img.aktualne.centrum.cz/4/22/42200-kourici-komin.jpg</a:t>
            </a:r>
            <a:endParaRPr lang="cs-CZ" dirty="0" smtClean="0"/>
          </a:p>
          <a:p>
            <a:r>
              <a:rPr lang="cs-CZ" u="sng" dirty="0" smtClean="0">
                <a:hlinkClick r:id="rId10"/>
              </a:rPr>
              <a:t>http://www.</a:t>
            </a:r>
            <a:r>
              <a:rPr lang="cs-CZ" u="sng" dirty="0" err="1" smtClean="0">
                <a:hlinkClick r:id="rId10"/>
              </a:rPr>
              <a:t>photogic.com</a:t>
            </a:r>
            <a:r>
              <a:rPr lang="cs-CZ" u="sng" dirty="0" smtClean="0">
                <a:hlinkClick r:id="rId10"/>
              </a:rPr>
              <a:t>/</a:t>
            </a:r>
            <a:r>
              <a:rPr lang="cs-CZ" u="sng" dirty="0" err="1" smtClean="0">
                <a:hlinkClick r:id="rId10"/>
              </a:rPr>
              <a:t>wp</a:t>
            </a:r>
            <a:r>
              <a:rPr lang="cs-CZ" u="sng" dirty="0" smtClean="0">
                <a:hlinkClick r:id="rId10"/>
              </a:rPr>
              <a:t>-</a:t>
            </a:r>
            <a:r>
              <a:rPr lang="cs-CZ" u="sng" dirty="0" err="1" smtClean="0">
                <a:hlinkClick r:id="rId10"/>
              </a:rPr>
              <a:t>content</a:t>
            </a:r>
            <a:r>
              <a:rPr lang="cs-CZ" u="sng" dirty="0" smtClean="0">
                <a:hlinkClick r:id="rId10"/>
              </a:rPr>
              <a:t>/</a:t>
            </a:r>
            <a:r>
              <a:rPr lang="cs-CZ" u="sng" dirty="0" err="1" smtClean="0">
                <a:hlinkClick r:id="rId10"/>
              </a:rPr>
              <a:t>uploads</a:t>
            </a:r>
            <a:r>
              <a:rPr lang="cs-CZ" u="sng" dirty="0" smtClean="0">
                <a:hlinkClick r:id="rId10"/>
              </a:rPr>
              <a:t>/</a:t>
            </a:r>
            <a:r>
              <a:rPr lang="cs-CZ" u="sng" dirty="0" err="1" smtClean="0">
                <a:hlinkClick r:id="rId10"/>
              </a:rPr>
              <a:t>beautiful</a:t>
            </a:r>
            <a:r>
              <a:rPr lang="cs-CZ" u="sng" dirty="0" smtClean="0">
                <a:hlinkClick r:id="rId10"/>
              </a:rPr>
              <a:t>-</a:t>
            </a:r>
            <a:r>
              <a:rPr lang="cs-CZ" u="sng" dirty="0" err="1" smtClean="0">
                <a:hlinkClick r:id="rId10"/>
              </a:rPr>
              <a:t>forest.jpg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339</Words>
  <Application>Microsoft Office PowerPoint</Application>
  <PresentationFormat>Předvádění na obrazovce (4:3)</PresentationFormat>
  <Paragraphs>89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Vzduch</vt:lpstr>
      <vt:lpstr>Vzduch a vítr</vt:lpstr>
      <vt:lpstr>Proudění vzduchu</vt:lpstr>
      <vt:lpstr>Znečištění ovzduší</vt:lpstr>
      <vt:lpstr>Ochrana ovzduší</vt:lpstr>
      <vt:lpstr>Zdroje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33</cp:revision>
  <dcterms:created xsi:type="dcterms:W3CDTF">2011-06-20T10:40:08Z</dcterms:created>
  <dcterms:modified xsi:type="dcterms:W3CDTF">2013-03-12T11:31:23Z</dcterms:modified>
</cp:coreProperties>
</file>