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8" r:id="rId4"/>
    <p:sldId id="259" r:id="rId5"/>
    <p:sldId id="265" r:id="rId6"/>
    <p:sldId id="260" r:id="rId7"/>
    <p:sldId id="263" r:id="rId8"/>
    <p:sldId id="262" r:id="rId9"/>
    <p:sldId id="267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40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505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467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539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250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46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607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89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87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558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849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7E5A1-D6C2-4681-A192-9EBA60436B67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A4803-7C0F-4759-BFE5-59C997A019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8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468280"/>
              </p:ext>
            </p:extLst>
          </p:nvPr>
        </p:nvGraphicFramePr>
        <p:xfrm>
          <a:off x="1547664" y="1124744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</a:t>
                      </a:r>
                      <a:r>
                        <a:rPr lang="cs-CZ" sz="2400" baseline="0" dirty="0" smtClean="0"/>
                        <a:t> s hláskou P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P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539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991355"/>
              </p:ext>
            </p:extLst>
          </p:nvPr>
        </p:nvGraphicFramePr>
        <p:xfrm>
          <a:off x="755576" y="1052736"/>
          <a:ext cx="7560840" cy="4958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3 procvičuje čtení</a:t>
                      </a:r>
                      <a:r>
                        <a:rPr lang="cs-CZ" baseline="0" dirty="0" smtClean="0"/>
                        <a:t> slov s hláskou 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snímku 4 žáci spojí správný obrázek se slovem, snímek 5 obsahuje řešení snímku 4.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6 žáci dopisují první</a:t>
                      </a:r>
                      <a:r>
                        <a:rPr lang="cs-CZ" baseline="0" dirty="0" smtClean="0"/>
                        <a:t> slabiku k obrázku, snímek 7 obsahuje řešení snímku 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slouží jako pracovní list, žáci spojením slabik</a:t>
                      </a:r>
                      <a:r>
                        <a:rPr lang="cs-CZ" baseline="0" dirty="0" smtClean="0"/>
                        <a:t> tvoří slova, snímek 9 je řešením snímku 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296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179512" y="188640"/>
            <a:ext cx="8712968" cy="640871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Přečti správně slova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763960" y="1863459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PES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06363" y="1863459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PUSA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52464" y="3234507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PEPA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4008" y="3229744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PÍPÁ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80112" y="4796999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PAVEL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4797152"/>
            <a:ext cx="2096616" cy="11521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POLE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106363" y="4797152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TOPÍ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589678" y="1863459"/>
            <a:ext cx="1872208" cy="100811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LEPÍ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7596336" y="5805264"/>
            <a:ext cx="1224136" cy="720080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4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571184" cy="778098"/>
          </a:xfrm>
        </p:spPr>
        <p:txBody>
          <a:bodyPr/>
          <a:lstStyle/>
          <a:p>
            <a:r>
              <a:rPr lang="cs-CZ" dirty="0" smtClean="0"/>
              <a:t>Spo</a:t>
            </a:r>
            <a:r>
              <a:rPr lang="cs-CZ" dirty="0" smtClean="0"/>
              <a:t>j správný obrázek se slovem</a:t>
            </a:r>
            <a:endParaRPr lang="cs-CZ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3491879" y="4761138"/>
            <a:ext cx="2016224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pípá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726738" y="4761138"/>
            <a:ext cx="2016224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spí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012160" y="4748582"/>
            <a:ext cx="2160240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pálí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PVN96PFP\MP900407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391" y="1075706"/>
            <a:ext cx="2166529" cy="324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II8N9LKO\MP900442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58" y="1081346"/>
            <a:ext cx="2188638" cy="324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Z2WWN8GO\MP9003093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1081346"/>
            <a:ext cx="2102265" cy="324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596336" y="6093296"/>
            <a:ext cx="1512168" cy="720080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80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571184" cy="778098"/>
          </a:xfrm>
        </p:spPr>
        <p:txBody>
          <a:bodyPr/>
          <a:lstStyle/>
          <a:p>
            <a:r>
              <a:rPr lang="cs-CZ" dirty="0" smtClean="0"/>
              <a:t>Řešení listu č. 4</a:t>
            </a:r>
            <a:endParaRPr lang="cs-CZ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3491879" y="4761138"/>
            <a:ext cx="2016224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pípá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726738" y="4761138"/>
            <a:ext cx="2016224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spí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994841" y="4748582"/>
            <a:ext cx="2160240" cy="1224136"/>
          </a:xfrm>
          <a:prstGeom prst="flowChartAlternateProces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pálí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PVN96PFP\MP900407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391" y="1075706"/>
            <a:ext cx="2166529" cy="324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II8N9LKO\MP900442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58" y="1081346"/>
            <a:ext cx="2188638" cy="324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Z2WWN8GO\MP9003093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1081346"/>
            <a:ext cx="2102265" cy="324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1734850" y="4323914"/>
            <a:ext cx="4565342" cy="76127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819727" y="4247714"/>
            <a:ext cx="2723284" cy="6858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39952" y="4323914"/>
            <a:ext cx="2592288" cy="6096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596336" y="6093296"/>
            <a:ext cx="1512168" cy="720080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46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/>
          <a:lstStyle/>
          <a:p>
            <a:r>
              <a:rPr lang="cs-CZ" dirty="0" smtClean="0"/>
              <a:t>Napiš první slabiku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Z2WWN8GO\MP900401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198022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7Y4UPKLY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724" y="136216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Z2WWN8GO\MC900280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97" y="3532865"/>
            <a:ext cx="2356919" cy="209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ový popisek 13"/>
          <p:cNvSpPr/>
          <p:nvPr/>
        </p:nvSpPr>
        <p:spPr>
          <a:xfrm>
            <a:off x="1331640" y="5445224"/>
            <a:ext cx="1872208" cy="1048693"/>
          </a:xfrm>
          <a:prstGeom prst="wedgeRoundRectCallout">
            <a:avLst>
              <a:gd name="adj1" fmla="val -76764"/>
              <a:gd name="adj2" fmla="val -4579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3337421" y="3641844"/>
            <a:ext cx="1872208" cy="1048693"/>
          </a:xfrm>
          <a:prstGeom prst="wedgeRoundRectCallout">
            <a:avLst>
              <a:gd name="adj1" fmla="val 20130"/>
              <a:gd name="adj2" fmla="val -10626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2637045" y="1281555"/>
            <a:ext cx="1718931" cy="1048693"/>
          </a:xfrm>
          <a:prstGeom prst="wedgeRoundRectCallout">
            <a:avLst>
              <a:gd name="adj1" fmla="val -64947"/>
              <a:gd name="adj2" fmla="val 4839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8" name="Picture 10" descr="C:\Users\Speciální školy\AppData\Local\Microsoft\Windows\Temporary Internet Files\Content.IE5\Z2WWN8GO\MC900384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126" y="2076035"/>
            <a:ext cx="1816913" cy="168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6804248" y="837815"/>
            <a:ext cx="1718931" cy="1048693"/>
          </a:xfrm>
          <a:prstGeom prst="wedgeRoundRectCallout">
            <a:avLst>
              <a:gd name="adj1" fmla="val -36633"/>
              <a:gd name="adj2" fmla="val 7515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0" name="Picture 12" descr="C:\Users\Speciální školy\AppData\Local\Microsoft\Windows\Temporary Internet Files\Content.IE5\7Y4UPKLY\MP90038694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284" y="3927836"/>
            <a:ext cx="2862244" cy="204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aoblený obdélníkový popisek 22"/>
          <p:cNvSpPr/>
          <p:nvPr/>
        </p:nvSpPr>
        <p:spPr>
          <a:xfrm>
            <a:off x="3474720" y="5445224"/>
            <a:ext cx="1872208" cy="1048693"/>
          </a:xfrm>
          <a:prstGeom prst="wedgeRoundRectCallout">
            <a:avLst>
              <a:gd name="adj1" fmla="val 100481"/>
              <a:gd name="adj2" fmla="val -5844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663713" y="6165304"/>
            <a:ext cx="1372783" cy="648072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21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197984" cy="850106"/>
          </a:xfrm>
        </p:spPr>
        <p:txBody>
          <a:bodyPr/>
          <a:lstStyle/>
          <a:p>
            <a:r>
              <a:rPr lang="cs-CZ" dirty="0" smtClean="0"/>
              <a:t>Řešení listu č. 6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Z2WWN8GO\MP900401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198022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7Y4UPKLY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724" y="136216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Z2WWN8GO\MC900280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97" y="3532865"/>
            <a:ext cx="2356919" cy="209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ový popisek 13"/>
          <p:cNvSpPr/>
          <p:nvPr/>
        </p:nvSpPr>
        <p:spPr>
          <a:xfrm>
            <a:off x="1331640" y="5445224"/>
            <a:ext cx="1872208" cy="1048693"/>
          </a:xfrm>
          <a:prstGeom prst="wedgeRoundRectCallout">
            <a:avLst>
              <a:gd name="adj1" fmla="val -76764"/>
              <a:gd name="adj2" fmla="val -4579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3337421" y="3641844"/>
            <a:ext cx="1872208" cy="1048693"/>
          </a:xfrm>
          <a:prstGeom prst="wedgeRoundRectCallout">
            <a:avLst>
              <a:gd name="adj1" fmla="val 20130"/>
              <a:gd name="adj2" fmla="val -10626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2637045" y="1281555"/>
            <a:ext cx="1718931" cy="1048693"/>
          </a:xfrm>
          <a:prstGeom prst="wedgeRoundRectCallout">
            <a:avLst>
              <a:gd name="adj1" fmla="val -64947"/>
              <a:gd name="adj2" fmla="val 4839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PA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2058" name="Picture 10" descr="C:\Users\Speciální školy\AppData\Local\Microsoft\Windows\Temporary Internet Files\Content.IE5\Z2WWN8GO\MC900384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61177"/>
            <a:ext cx="1816913" cy="168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7092280" y="837815"/>
            <a:ext cx="1718931" cy="1048693"/>
          </a:xfrm>
          <a:prstGeom prst="wedgeRoundRectCallout">
            <a:avLst>
              <a:gd name="adj1" fmla="val -36633"/>
              <a:gd name="adj2" fmla="val 7515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2060" name="Picture 12" descr="C:\Users\Speciální školy\AppData\Local\Microsoft\Windows\Temporary Internet Files\Content.IE5\7Y4UPKLY\MP90038694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56702"/>
            <a:ext cx="2862244" cy="204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aoblený obdélníkový popisek 22"/>
          <p:cNvSpPr/>
          <p:nvPr/>
        </p:nvSpPr>
        <p:spPr>
          <a:xfrm>
            <a:off x="3474720" y="5445224"/>
            <a:ext cx="1872208" cy="1048693"/>
          </a:xfrm>
          <a:prstGeom prst="wedgeRoundRectCallout">
            <a:avLst>
              <a:gd name="adj1" fmla="val 100481"/>
              <a:gd name="adj2" fmla="val -58447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596336" y="6093296"/>
            <a:ext cx="1368152" cy="720080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78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– spoj slabiky do slova</a:t>
            </a:r>
            <a:endParaRPr lang="cs-CZ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116394" y="141277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1116394" y="2543210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1116394" y="3645024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1126758" y="465313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PŮ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1099951" y="5661248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5220072" y="2543210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LÍ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5220072" y="3645024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5230436" y="465313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5230436" y="5666928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LE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5219235" y="141277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596336" y="5949280"/>
            <a:ext cx="1440160" cy="864096"/>
          </a:xfrm>
          <a:prstGeom prst="actionButtonForwardNex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01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– řešení</a:t>
            </a:r>
            <a:endParaRPr lang="cs-CZ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116394" y="141277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1116394" y="2543210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1116394" y="3645024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1126758" y="465313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PŮ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1099951" y="5661248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5220072" y="2543210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LÍ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5220072" y="3645024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5230436" y="465313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5230436" y="5666928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LE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5219235" y="1412776"/>
            <a:ext cx="1656184" cy="79208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PE</a:t>
            </a:r>
            <a:endParaRPr lang="cs-CZ" sz="54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83768" y="1808820"/>
            <a:ext cx="3096344" cy="223224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350155" y="5049180"/>
            <a:ext cx="3384376" cy="101379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439931" y="3077344"/>
            <a:ext cx="3160988" cy="197183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458596" y="1808820"/>
            <a:ext cx="3096344" cy="223224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483768" y="3070827"/>
            <a:ext cx="3117151" cy="309447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668344" y="5949280"/>
            <a:ext cx="1368152" cy="864096"/>
          </a:xfrm>
          <a:prstGeom prst="actionButtonForwardNex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24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6957392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Jsi šikula.</a:t>
            </a:r>
            <a:endParaRPr lang="cs-CZ" sz="6600" dirty="0"/>
          </a:p>
        </p:txBody>
      </p:sp>
      <p:pic>
        <p:nvPicPr>
          <p:cNvPr id="1026" name="Picture 2" descr="C:\Users\Speciální školy\AppData\Local\Microsoft\Windows\Temporary Internet Files\Content.IE5\9609O7X9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3960439" cy="302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514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15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244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Přečti správně slova</vt:lpstr>
      <vt:lpstr>Spoj správný obrázek se slovem</vt:lpstr>
      <vt:lpstr>Řešení listu č. 4</vt:lpstr>
      <vt:lpstr>Napiš první slabiku</vt:lpstr>
      <vt:lpstr>Řešení listu č. 6</vt:lpstr>
      <vt:lpstr>Pracovní list – spoj slabiky do slova</vt:lpstr>
      <vt:lpstr>Pracovní list – řešení</vt:lpstr>
      <vt:lpstr>Jsi šikula.</vt:lpstr>
      <vt:lpstr>Zdroje :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15</cp:revision>
  <dcterms:created xsi:type="dcterms:W3CDTF">2013-03-14T13:45:11Z</dcterms:created>
  <dcterms:modified xsi:type="dcterms:W3CDTF">2013-03-18T09:46:33Z</dcterms:modified>
</cp:coreProperties>
</file>