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2"/>
  </p:notesMasterIdLst>
  <p:sldIdLst>
    <p:sldId id="256" r:id="rId2"/>
    <p:sldId id="257" r:id="rId3"/>
    <p:sldId id="259" r:id="rId4"/>
    <p:sldId id="260" r:id="rId5"/>
    <p:sldId id="261" r:id="rId6"/>
    <p:sldId id="262" r:id="rId7"/>
    <p:sldId id="263" r:id="rId8"/>
    <p:sldId id="264" r:id="rId9"/>
    <p:sldId id="258" r:id="rId10"/>
    <p:sldId id="265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90" d="100"/>
          <a:sy n="90" d="100"/>
        </p:scale>
        <p:origin x="-1002" y="-4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5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dirty="0" smtClean="0"/>
            <a:t>NÁZEV:</a:t>
          </a:r>
          <a:r>
            <a:rPr lang="cs-CZ" sz="2000" baseline="0" dirty="0" smtClean="0"/>
            <a:t> </a:t>
          </a:r>
          <a:r>
            <a:rPr lang="cs-CZ" sz="2000" baseline="0" dirty="0" smtClean="0"/>
            <a:t>VY_32_INOVACE_9/13_ZIMA</a:t>
          </a:r>
          <a:endParaRPr lang="cs-CZ" sz="200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>
        <a:solidFill>
          <a:schemeClr val="tx2">
            <a:lumMod val="60000"/>
            <a:lumOff val="40000"/>
            <a:alpha val="90000"/>
          </a:schemeClr>
        </a:solidFill>
      </dgm:spPr>
      <dgm:t>
        <a:bodyPr/>
        <a:lstStyle/>
        <a:p>
          <a:pPr algn="l" rtl="0"/>
          <a:r>
            <a:rPr lang="cs-CZ" sz="2000" dirty="0" smtClean="0"/>
            <a:t>NÁZEV ŠKOLY: MŠ a ZŠ Veselí nad Moravou, Kollárova 1045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Mgr. Marie </a:t>
          </a:r>
          <a:r>
            <a:rPr lang="cs-CZ" sz="2000" dirty="0" err="1" smtClean="0"/>
            <a:t>Horehleďová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TEMA: Zima</a:t>
          </a:r>
          <a:endParaRPr lang="cs-CZ" sz="2000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dirty="0" smtClean="0"/>
            <a:t>ČÍSLO PROJEKTU: CZ.1.07/1.4.00/21.0822 </a:t>
          </a:r>
          <a:endParaRPr lang="cs-CZ" sz="2000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5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  <dgm:t>
        <a:bodyPr/>
        <a:lstStyle/>
        <a:p>
          <a:endParaRPr lang="cs-CZ"/>
        </a:p>
      </dgm:t>
    </dgm:pt>
    <dgm:pt modelId="{A52A0455-90FF-4808-ABD0-F02540D31D5A}" type="pres">
      <dgm:prSet presAssocID="{D1B46980-6531-4606-95E6-44980827E919}" presName="circle2" presStyleLbl="node1" presStyleIdx="1" presStyleCnt="5"/>
      <dgm:spPr/>
      <dgm:t>
        <a:bodyPr/>
        <a:lstStyle/>
        <a:p>
          <a:endParaRPr lang="cs-CZ"/>
        </a:p>
      </dgm:t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  <dgm:t>
        <a:bodyPr/>
        <a:lstStyle/>
        <a:p>
          <a:endParaRPr lang="cs-CZ"/>
        </a:p>
      </dgm:t>
    </dgm:pt>
    <dgm:pt modelId="{313FC574-E1CD-4FB4-B054-0B805CE0447D}" type="pres">
      <dgm:prSet presAssocID="{B651F6E3-6281-48DB-9319-2AEAFDAE7572}" presName="circle3" presStyleLbl="node1" presStyleIdx="2" presStyleCnt="5"/>
      <dgm:spPr/>
      <dgm:t>
        <a:bodyPr/>
        <a:lstStyle/>
        <a:p>
          <a:endParaRPr lang="cs-CZ"/>
        </a:p>
      </dgm:t>
    </dgm:pt>
    <dgm:pt modelId="{619D679B-A015-4ECF-8348-D1034C574F40}" type="pres">
      <dgm:prSet presAssocID="{B651F6E3-6281-48DB-9319-2AEAFDAE7572}" presName="rect3" presStyleLbl="alignAcc1" presStyleIdx="2" presStyleCnt="5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  <dgm:t>
        <a:bodyPr/>
        <a:lstStyle/>
        <a:p>
          <a:endParaRPr lang="cs-CZ"/>
        </a:p>
      </dgm:t>
    </dgm:pt>
    <dgm:pt modelId="{FFC9F71D-1B4F-4AD9-A4A6-86ADEFC8AF5C}" type="pres">
      <dgm:prSet presAssocID="{D8197B8C-B260-4A16-BDF4-0947B075E274}" presName="circle4" presStyleLbl="node1" presStyleIdx="3" presStyleCnt="5"/>
      <dgm:spPr/>
      <dgm:t>
        <a:bodyPr/>
        <a:lstStyle/>
        <a:p>
          <a:endParaRPr lang="cs-CZ"/>
        </a:p>
      </dgm:t>
    </dgm:pt>
    <dgm:pt modelId="{25B08C86-7E15-44DC-BE7F-FFB55DD49D12}" type="pres">
      <dgm:prSet presAssocID="{D8197B8C-B260-4A16-BDF4-0947B075E274}" presName="rect4" presStyleLbl="alignAcc1" presStyleIdx="3" presStyleCnt="5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  <dgm:t>
        <a:bodyPr/>
        <a:lstStyle/>
        <a:p>
          <a:endParaRPr lang="cs-CZ"/>
        </a:p>
      </dgm:t>
    </dgm:pt>
    <dgm:pt modelId="{EE85B701-7295-41C0-BA7A-34D3756A2AE6}" type="pres">
      <dgm:prSet presAssocID="{4C35D32F-0EAB-4CD7-82EE-45574DC2A586}" presName="circle5" presStyleLbl="node1" presStyleIdx="4" presStyleCnt="5"/>
      <dgm:spPr/>
      <dgm:t>
        <a:bodyPr/>
        <a:lstStyle/>
        <a:p>
          <a:endParaRPr lang="cs-CZ"/>
        </a:p>
      </dgm:t>
    </dgm:pt>
    <dgm:pt modelId="{8BEBB6EC-1DAA-4CAC-8A25-BC0FCBD5DBD5}" type="pres">
      <dgm:prSet presAssocID="{4C35D32F-0EAB-4CD7-82EE-45574DC2A586}" presName="rect5" presStyleLbl="alignAcc1" presStyleIdx="4" presStyleCnt="5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D641BF47-0B1C-46F9-8C97-55B4A1009A81}" type="presOf" srcId="{4C35D32F-0EAB-4CD7-82EE-45574DC2A586}" destId="{8BEBB6EC-1DAA-4CAC-8A25-BC0FCBD5DBD5}" srcOrd="0" destOrd="0" presId="urn:microsoft.com/office/officeart/2005/8/layout/target3"/>
    <dgm:cxn modelId="{4188D134-68D9-452D-B1B0-289B49F888A8}" type="presOf" srcId="{757F3AB3-0718-4624-B441-E567A8F0AB56}" destId="{333A1088-737F-45CB-B68E-254E46348037}" srcOrd="0" destOrd="0" presId="urn:microsoft.com/office/officeart/2005/8/layout/target3"/>
    <dgm:cxn modelId="{C3B1B1B1-8861-4E8B-9AA8-3C075E22B412}" type="presOf" srcId="{B651F6E3-6281-48DB-9319-2AEAFDAE7572}" destId="{6BB5E863-4638-4E1D-BFDE-399D028AC4ED}" srcOrd="1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97E7D0BE-F72D-4437-A3EA-0A04AA2B3B76}" type="presOf" srcId="{D1D4F407-5343-4D3F-B5B9-D407B03CAEB4}" destId="{AED2198E-93D5-4001-81B4-73124B309672}" srcOrd="1" destOrd="0" presId="urn:microsoft.com/office/officeart/2005/8/layout/target3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3B4B0E31-B8DD-4BB7-8DB0-7A2AA4CEC5AE}" type="presOf" srcId="{D8197B8C-B260-4A16-BDF4-0947B075E274}" destId="{25B08C86-7E15-44DC-BE7F-FFB55DD49D12}" srcOrd="0" destOrd="0" presId="urn:microsoft.com/office/officeart/2005/8/layout/target3"/>
    <dgm:cxn modelId="{0E7F408E-97B4-4DCC-ADC3-B580E7E685DF}" type="presOf" srcId="{D1B46980-6531-4606-95E6-44980827E919}" destId="{2BE915AB-18AA-4053-B92C-3BFC9ED204BB}" srcOrd="1" destOrd="0" presId="urn:microsoft.com/office/officeart/2005/8/layout/target3"/>
    <dgm:cxn modelId="{D8D4904A-1557-41AC-9B28-2F548815391F}" type="presOf" srcId="{D1D4F407-5343-4D3F-B5B9-D407B03CAEB4}" destId="{D005CE8C-CC26-4C3E-AC11-E15060ECD759}" srcOrd="0" destOrd="0" presId="urn:microsoft.com/office/officeart/2005/8/layout/target3"/>
    <dgm:cxn modelId="{B31699AC-2386-46C4-B6CA-31D19EB677E6}" type="presOf" srcId="{B651F6E3-6281-48DB-9319-2AEAFDAE7572}" destId="{619D679B-A015-4ECF-8348-D1034C574F40}" srcOrd="0" destOrd="0" presId="urn:microsoft.com/office/officeart/2005/8/layout/target3"/>
    <dgm:cxn modelId="{81A6E279-7380-408C-97F6-65B3733BF3BB}" type="presOf" srcId="{D8197B8C-B260-4A16-BDF4-0947B075E274}" destId="{5A5FFA88-C948-4069-8E93-59FA12366E83}" srcOrd="1" destOrd="0" presId="urn:microsoft.com/office/officeart/2005/8/layout/target3"/>
    <dgm:cxn modelId="{771A0F63-14D0-420D-B1EB-1374C975B0D3}" type="presOf" srcId="{D1B46980-6531-4606-95E6-44980827E919}" destId="{6140AFEC-043D-4C43-A2F9-D0F5331DF3A3}" srcOrd="0" destOrd="0" presId="urn:microsoft.com/office/officeart/2005/8/layout/target3"/>
    <dgm:cxn modelId="{FD88A0CD-A247-491B-B9D3-8287D64E84B3}" type="presOf" srcId="{4C35D32F-0EAB-4CD7-82EE-45574DC2A586}" destId="{890E4F0B-2866-4A3F-A3C7-2A14B1797930}" srcOrd="1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5DE5CA2A-1E8F-4356-B117-5B79E1628C3D}" type="presParOf" srcId="{333A1088-737F-45CB-B68E-254E46348037}" destId="{F5ABB229-8D3B-4694-996A-96F23CF14429}" srcOrd="0" destOrd="0" presId="urn:microsoft.com/office/officeart/2005/8/layout/target3"/>
    <dgm:cxn modelId="{B7C8FB89-A08C-48E7-B0B7-6BA464912962}" type="presParOf" srcId="{333A1088-737F-45CB-B68E-254E46348037}" destId="{F41139FD-01EE-4571-8B17-4FB00FC51163}" srcOrd="1" destOrd="0" presId="urn:microsoft.com/office/officeart/2005/8/layout/target3"/>
    <dgm:cxn modelId="{E6B2AE07-F071-4CEE-876A-4347D76B6201}" type="presParOf" srcId="{333A1088-737F-45CB-B68E-254E46348037}" destId="{D005CE8C-CC26-4C3E-AC11-E15060ECD759}" srcOrd="2" destOrd="0" presId="urn:microsoft.com/office/officeart/2005/8/layout/target3"/>
    <dgm:cxn modelId="{0C6A2270-8909-4529-B734-29BE23DA7782}" type="presParOf" srcId="{333A1088-737F-45CB-B68E-254E46348037}" destId="{2C702D82-9B77-49B7-9568-BB8EB47C3372}" srcOrd="3" destOrd="0" presId="urn:microsoft.com/office/officeart/2005/8/layout/target3"/>
    <dgm:cxn modelId="{9E30622E-D553-4BDC-BC62-ECC68108F8E3}" type="presParOf" srcId="{333A1088-737F-45CB-B68E-254E46348037}" destId="{A52A0455-90FF-4808-ABD0-F02540D31D5A}" srcOrd="4" destOrd="0" presId="urn:microsoft.com/office/officeart/2005/8/layout/target3"/>
    <dgm:cxn modelId="{A4327708-838D-42F1-9FBA-AD7041B7449A}" type="presParOf" srcId="{333A1088-737F-45CB-B68E-254E46348037}" destId="{6140AFEC-043D-4C43-A2F9-D0F5331DF3A3}" srcOrd="5" destOrd="0" presId="urn:microsoft.com/office/officeart/2005/8/layout/target3"/>
    <dgm:cxn modelId="{45D292C5-EBCA-4A1D-8B2D-D63FD02743C2}" type="presParOf" srcId="{333A1088-737F-45CB-B68E-254E46348037}" destId="{9358AC05-5D7D-4327-9F80-1AD486AEA664}" srcOrd="6" destOrd="0" presId="urn:microsoft.com/office/officeart/2005/8/layout/target3"/>
    <dgm:cxn modelId="{D08B242B-4E47-46CD-B8B5-401AD04B2113}" type="presParOf" srcId="{333A1088-737F-45CB-B68E-254E46348037}" destId="{313FC574-E1CD-4FB4-B054-0B805CE0447D}" srcOrd="7" destOrd="0" presId="urn:microsoft.com/office/officeart/2005/8/layout/target3"/>
    <dgm:cxn modelId="{4226F0DB-3082-49A4-BE98-89FCA88FEAE9}" type="presParOf" srcId="{333A1088-737F-45CB-B68E-254E46348037}" destId="{619D679B-A015-4ECF-8348-D1034C574F40}" srcOrd="8" destOrd="0" presId="urn:microsoft.com/office/officeart/2005/8/layout/target3"/>
    <dgm:cxn modelId="{9CAC2C56-E531-4925-AF33-E4D706DB7ABA}" type="presParOf" srcId="{333A1088-737F-45CB-B68E-254E46348037}" destId="{322283A8-4A27-4CDA-BAE3-F381106A9174}" srcOrd="9" destOrd="0" presId="urn:microsoft.com/office/officeart/2005/8/layout/target3"/>
    <dgm:cxn modelId="{02F2CA63-B111-4AB5-8B8C-05EB425C056A}" type="presParOf" srcId="{333A1088-737F-45CB-B68E-254E46348037}" destId="{FFC9F71D-1B4F-4AD9-A4A6-86ADEFC8AF5C}" srcOrd="10" destOrd="0" presId="urn:microsoft.com/office/officeart/2005/8/layout/target3"/>
    <dgm:cxn modelId="{AA24D40D-1587-4397-A09D-5DEB6BC73F7C}" type="presParOf" srcId="{333A1088-737F-45CB-B68E-254E46348037}" destId="{25B08C86-7E15-44DC-BE7F-FFB55DD49D12}" srcOrd="11" destOrd="0" presId="urn:microsoft.com/office/officeart/2005/8/layout/target3"/>
    <dgm:cxn modelId="{B782C0DC-6915-4EC3-B193-5734C522E9D2}" type="presParOf" srcId="{333A1088-737F-45CB-B68E-254E46348037}" destId="{76644BE8-9D7C-4C09-B250-3D10AF48CBB7}" srcOrd="12" destOrd="0" presId="urn:microsoft.com/office/officeart/2005/8/layout/target3"/>
    <dgm:cxn modelId="{EDC4359E-B17B-49B4-924B-2189F1BF0CD8}" type="presParOf" srcId="{333A1088-737F-45CB-B68E-254E46348037}" destId="{EE85B701-7295-41C0-BA7A-34D3756A2AE6}" srcOrd="13" destOrd="0" presId="urn:microsoft.com/office/officeart/2005/8/layout/target3"/>
    <dgm:cxn modelId="{332C0764-6955-456C-B01B-59BE0737ADA3}" type="presParOf" srcId="{333A1088-737F-45CB-B68E-254E46348037}" destId="{8BEBB6EC-1DAA-4CAC-8A25-BC0FCBD5DBD5}" srcOrd="14" destOrd="0" presId="urn:microsoft.com/office/officeart/2005/8/layout/target3"/>
    <dgm:cxn modelId="{967D4CAD-956F-4FD5-9BB9-DA6AB87602B6}" type="presParOf" srcId="{333A1088-737F-45CB-B68E-254E46348037}" destId="{AED2198E-93D5-4001-81B4-73124B309672}" srcOrd="15" destOrd="0" presId="urn:microsoft.com/office/officeart/2005/8/layout/target3"/>
    <dgm:cxn modelId="{8104E280-8526-4670-AB6F-DE39693704B8}" type="presParOf" srcId="{333A1088-737F-45CB-B68E-254E46348037}" destId="{2BE915AB-18AA-4053-B92C-3BFC9ED204BB}" srcOrd="16" destOrd="0" presId="urn:microsoft.com/office/officeart/2005/8/layout/target3"/>
    <dgm:cxn modelId="{704ABDB6-F8D9-4A28-BB95-93003B1A5264}" type="presParOf" srcId="{333A1088-737F-45CB-B68E-254E46348037}" destId="{6BB5E863-4638-4E1D-BFDE-399D028AC4ED}" srcOrd="17" destOrd="0" presId="urn:microsoft.com/office/officeart/2005/8/layout/target3"/>
    <dgm:cxn modelId="{D4D0831D-6975-4C90-BA48-A80A6E1BBF89}" type="presParOf" srcId="{333A1088-737F-45CB-B68E-254E46348037}" destId="{5A5FFA88-C948-4069-8E93-59FA12366E83}" srcOrd="18" destOrd="0" presId="urn:microsoft.com/office/officeart/2005/8/layout/target3"/>
    <dgm:cxn modelId="{52412213-A338-4C97-BCDC-9576EEECC82C}" type="presParOf" srcId="{333A1088-737F-45CB-B68E-254E46348037}" destId="{890E4F0B-2866-4A3F-A3C7-2A14B1797930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258000" y="0"/>
          <a:ext cx="6498543" cy="2547714"/>
        </a:xfrm>
        <a:prstGeom prst="rect">
          <a:avLst/>
        </a:prstGeom>
        <a:solidFill>
          <a:schemeClr val="tx2">
            <a:lumMod val="60000"/>
            <a:lumOff val="40000"/>
            <a:alpha val="9000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ŠKOLY: MŠ a ZŠ Veselí nad Moravou, Kollárova 1045</a:t>
          </a:r>
          <a:endParaRPr lang="cs-CZ" sz="2000" kern="1200" dirty="0"/>
        </a:p>
      </dsp:txBody>
      <dsp:txXfrm>
        <a:off x="1258000" y="0"/>
        <a:ext cx="6498543" cy="407634"/>
      </dsp:txXfrm>
    </dsp:sp>
    <dsp:sp modelId="{A52A0455-90FF-4808-ABD0-F02540D31D5A}">
      <dsp:nvSpPr>
        <dsp:cNvPr id="0" name=""/>
        <dsp:cNvSpPr/>
      </dsp:nvSpPr>
      <dsp:spPr>
        <a:xfrm>
          <a:off x="267509" y="407634"/>
          <a:ext cx="2012694" cy="201269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407634"/>
          <a:ext cx="6498543" cy="201269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Mgr. Marie </a:t>
          </a:r>
          <a:r>
            <a:rPr lang="cs-CZ" sz="2000" kern="1200" dirty="0" err="1" smtClean="0"/>
            <a:t>Horehleďová</a:t>
          </a:r>
          <a:endParaRPr lang="cs-CZ" sz="2000" kern="1200" dirty="0"/>
        </a:p>
      </dsp:txBody>
      <dsp:txXfrm>
        <a:off x="1273857" y="407634"/>
        <a:ext cx="6498543" cy="407634"/>
      </dsp:txXfrm>
    </dsp:sp>
    <dsp:sp modelId="{313FC574-E1CD-4FB4-B054-0B805CE0447D}">
      <dsp:nvSpPr>
        <dsp:cNvPr id="0" name=""/>
        <dsp:cNvSpPr/>
      </dsp:nvSpPr>
      <dsp:spPr>
        <a:xfrm>
          <a:off x="535019" y="815268"/>
          <a:ext cx="1477674" cy="147767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273857" y="815268"/>
          <a:ext cx="6498543" cy="147767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NÁZEV:</a:t>
          </a:r>
          <a:r>
            <a:rPr lang="cs-CZ" sz="2000" kern="1200" baseline="0" dirty="0" smtClean="0"/>
            <a:t> </a:t>
          </a:r>
          <a:r>
            <a:rPr lang="cs-CZ" sz="2000" kern="1200" baseline="0" dirty="0" smtClean="0"/>
            <a:t>VY_32_INOVACE_9/13_ZIMA</a:t>
          </a:r>
          <a:endParaRPr lang="cs-CZ" sz="2000" kern="1200" dirty="0"/>
        </a:p>
      </dsp:txBody>
      <dsp:txXfrm>
        <a:off x="1273857" y="815268"/>
        <a:ext cx="6498543" cy="407634"/>
      </dsp:txXfrm>
    </dsp:sp>
    <dsp:sp modelId="{FFC9F71D-1B4F-4AD9-A4A6-86ADEFC8AF5C}">
      <dsp:nvSpPr>
        <dsp:cNvPr id="0" name=""/>
        <dsp:cNvSpPr/>
      </dsp:nvSpPr>
      <dsp:spPr>
        <a:xfrm>
          <a:off x="802529" y="1222902"/>
          <a:ext cx="942654" cy="94265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273857" y="1222902"/>
          <a:ext cx="6498543" cy="94265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TEMA: Zima</a:t>
          </a:r>
          <a:endParaRPr lang="cs-CZ" sz="2000" kern="1200" dirty="0"/>
        </a:p>
      </dsp:txBody>
      <dsp:txXfrm>
        <a:off x="1273857" y="1222902"/>
        <a:ext cx="6498543" cy="407634"/>
      </dsp:txXfrm>
    </dsp:sp>
    <dsp:sp modelId="{EE85B701-7295-41C0-BA7A-34D3756A2AE6}">
      <dsp:nvSpPr>
        <dsp:cNvPr id="0" name=""/>
        <dsp:cNvSpPr/>
      </dsp:nvSpPr>
      <dsp:spPr>
        <a:xfrm>
          <a:off x="1070039" y="1630536"/>
          <a:ext cx="407634" cy="40763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1273857" y="1630536"/>
          <a:ext cx="6498543" cy="40763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ČÍSLO PROJEKTU: CZ.1.07/1.4.00/21.0822 </a:t>
          </a:r>
          <a:endParaRPr lang="cs-CZ" sz="2000" kern="1200" dirty="0"/>
        </a:p>
      </dsp:txBody>
      <dsp:txXfrm>
        <a:off x="1273857" y="1630536"/>
        <a:ext cx="6498543" cy="40763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AB197DC-20B0-46B2-97E9-16AE43A7FB28}" type="datetimeFigureOut">
              <a:rPr lang="cs-CZ" smtClean="0"/>
              <a:t>12.3.2013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79B8CE6-6F5B-4E33-A7F2-CB486F89EC2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3279888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9B8CE6-6F5B-4E33-A7F2-CB486F89EC21}" type="slidenum">
              <a:rPr lang="cs-CZ" smtClean="0"/>
              <a:t>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7834027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12.3.2013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1104618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12.3.2013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279309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12.3.2013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0115374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12.3.2013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073727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12.3.2013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482035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12.3.2013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8040903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12.3.2013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5690382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12.3.2013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6787962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12.3.2013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544196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12.3.2013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4112146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12.3.2013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9256338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FE4659-7985-49B0-AFB9-855F1780E650}" type="datetimeFigureOut">
              <a:rPr lang="cs-CZ" smtClean="0"/>
              <a:t>12.3.2013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1834628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e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13" Type="http://schemas.openxmlformats.org/officeDocument/2006/relationships/image" Target="../media/image17.png"/><Relationship Id="rId3" Type="http://schemas.openxmlformats.org/officeDocument/2006/relationships/image" Target="../media/image7.png"/><Relationship Id="rId7" Type="http://schemas.openxmlformats.org/officeDocument/2006/relationships/image" Target="../media/image11.png"/><Relationship Id="rId12" Type="http://schemas.openxmlformats.org/officeDocument/2006/relationships/image" Target="../media/image16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png"/><Relationship Id="rId11" Type="http://schemas.openxmlformats.org/officeDocument/2006/relationships/image" Target="../media/image15.png"/><Relationship Id="rId5" Type="http://schemas.openxmlformats.org/officeDocument/2006/relationships/image" Target="../media/image9.png"/><Relationship Id="rId10" Type="http://schemas.openxmlformats.org/officeDocument/2006/relationships/image" Target="../media/image14.png"/><Relationship Id="rId4" Type="http://schemas.openxmlformats.org/officeDocument/2006/relationships/image" Target="../media/image8.png"/><Relationship Id="rId9" Type="http://schemas.openxmlformats.org/officeDocument/2006/relationships/image" Target="../media/image13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png"/><Relationship Id="rId3" Type="http://schemas.openxmlformats.org/officeDocument/2006/relationships/image" Target="../media/image19.png"/><Relationship Id="rId7" Type="http://schemas.openxmlformats.org/officeDocument/2006/relationships/image" Target="../media/image23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2.png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png"/><Relationship Id="rId3" Type="http://schemas.openxmlformats.org/officeDocument/2006/relationships/image" Target="../media/image26.png"/><Relationship Id="rId7" Type="http://schemas.openxmlformats.org/officeDocument/2006/relationships/image" Target="../media/image30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9.png"/><Relationship Id="rId5" Type="http://schemas.openxmlformats.org/officeDocument/2006/relationships/image" Target="../media/image28.png"/><Relationship Id="rId4" Type="http://schemas.openxmlformats.org/officeDocument/2006/relationships/image" Target="../media/image2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35.png"/><Relationship Id="rId4" Type="http://schemas.openxmlformats.org/officeDocument/2006/relationships/image" Target="../media/image34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hyperlink" Target="http://www.priroda.cz/clanky/foto/bohdal-jelen.jpg" TargetMode="External"/><Relationship Id="rId13" Type="http://schemas.openxmlformats.org/officeDocument/2006/relationships/hyperlink" Target="http://priroda.sdas.cz/deniky/pictures/2007/0711bazant.jpg" TargetMode="External"/><Relationship Id="rId18" Type="http://schemas.openxmlformats.org/officeDocument/2006/relationships/hyperlink" Target="http://4.bp.blogspot.com/-aPMYKN4Fw6g/TVUtSzShxdI/AAAAAAAAP1o/Saac_Pt22VA/s1600/stopy+ve+snehu.jpg" TargetMode="External"/><Relationship Id="rId3" Type="http://schemas.openxmlformats.org/officeDocument/2006/relationships/hyperlink" Target="http://www.youji-net.jp/j0425230.jpg" TargetMode="External"/><Relationship Id="rId7" Type="http://schemas.openxmlformats.org/officeDocument/2006/relationships/hyperlink" Target="http://www.tarantanka.wz.cz/stopy_zvirat_soubory/image001.gif" TargetMode="External"/><Relationship Id="rId12" Type="http://schemas.openxmlformats.org/officeDocument/2006/relationships/hyperlink" Target="http://nd04.jxs.cz/873/675/c98bcdf58f_75888740_o2.jpg" TargetMode="External"/><Relationship Id="rId17" Type="http://schemas.openxmlformats.org/officeDocument/2006/relationships/hyperlink" Target="http://tiscali.cz.imagebox.cz/press/2012/12/11/50008-stopa-ve-snehu-ilustracni-foto-653x367.jpg" TargetMode="External"/><Relationship Id="rId2" Type="http://schemas.openxmlformats.org/officeDocument/2006/relationships/hyperlink" Target="http://www.booksinsync.com/images/275_Cold_Coffee_News_Letter_-_2012_In_Review.jpg" TargetMode="External"/><Relationship Id="rId16" Type="http://schemas.openxmlformats.org/officeDocument/2006/relationships/hyperlink" Target="http://snaturou2000.sk/uploads/2009/05/animal/bazant-polovny/Phasianus_colchicus-400x286.jpg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files.myslivecke.webnode.cz/200000044-7a7ed7b729/stopa%20jelen.jpg" TargetMode="External"/><Relationship Id="rId11" Type="http://schemas.openxmlformats.org/officeDocument/2006/relationships/hyperlink" Target="http://www.kopecek.pionyr.cz/nauc/stopy/zajic.gif" TargetMode="External"/><Relationship Id="rId5" Type="http://schemas.openxmlformats.org/officeDocument/2006/relationships/hyperlink" Target="http://img5.rajce.idnes.cz/d0505/4/4440/4440301_960070a23c0d8d8b5817cb3774e79379/images/Stozecko,_27.III.09_008,_Pod_Zlebskym_vrchem,_jeleni_stopa.jpg" TargetMode="External"/><Relationship Id="rId15" Type="http://schemas.openxmlformats.org/officeDocument/2006/relationships/hyperlink" Target="http://horicisrdce.wz.cz/praxe/stopy/bazant.gif" TargetMode="External"/><Relationship Id="rId10" Type="http://schemas.openxmlformats.org/officeDocument/2006/relationships/hyperlink" Target="http://files.myslivecke.webnode.cz/200000052-079ad0890a/stopa%20kralik.jpg" TargetMode="External"/><Relationship Id="rId19" Type="http://schemas.openxmlformats.org/officeDocument/2006/relationships/hyperlink" Target="http://nd04.jxs.cz/061/014/8d57639ff7_71643522_o2.jpg" TargetMode="External"/><Relationship Id="rId4" Type="http://schemas.openxmlformats.org/officeDocument/2006/relationships/hyperlink" Target="http://images.clipartof.com/small/27645-Clipart-Illustration-Of-A-Large-Icy-Blue-Snowflake-Centered-Over-Four-Squares.jpg" TargetMode="External"/><Relationship Id="rId9" Type="http://schemas.openxmlformats.org/officeDocument/2006/relationships/hyperlink" Target="http://us.123rf.com/400wm/400/400/alisbalb/alisbalb1202/alisbalb120200024/12184330-zaja-c-polna-stopa-na-sna-hu-v-zima.jpg" TargetMode="External"/><Relationship Id="rId14" Type="http://schemas.openxmlformats.org/officeDocument/2006/relationships/hyperlink" Target="http://www.natura-opava.org/opavsko/images/stories/jommgallery/img_originals/chrinsnizemenaopavsku_1/10_stopa_bazanta_20100212_1929758161.jpg" TargetMode="Externa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hyperlink" Target="http://www.hotelhorizont.cz/gallery/Z.d%C3%ADt%C4%9B-na-ly%C5%BE%C3%ADch.jpg" TargetMode="External"/><Relationship Id="rId13" Type="http://schemas.openxmlformats.org/officeDocument/2006/relationships/hyperlink" Target="http://nd01.jxs.cz/807/407/8becae7b09_19950367_o2.jpg" TargetMode="External"/><Relationship Id="rId18" Type="http://schemas.openxmlformats.org/officeDocument/2006/relationships/hyperlink" Target="http://media.novinky.cz/792/347922-original1-f0g1j.jpg" TargetMode="External"/><Relationship Id="rId3" Type="http://schemas.openxmlformats.org/officeDocument/2006/relationships/hyperlink" Target="http://cmp.felk.cvut.cz/~svoboda/PhotoAlbum/Vylety_po_Svycarsku/20030216_MelchseeFrutt/Stopa_ve_snehu.jpg" TargetMode="External"/><Relationship Id="rId7" Type="http://schemas.openxmlformats.org/officeDocument/2006/relationships/hyperlink" Target="http://www.hotelhorizont.cz/gallery/Hory-ly%C5%BEov%C3%A1n%C3%AD-s%C3%A1%C5%88kov%C3%A1n%C3%AD.jpg" TargetMode="External"/><Relationship Id="rId12" Type="http://schemas.openxmlformats.org/officeDocument/2006/relationships/hyperlink" Target="http://www.piratichomutov.cz/foto_chm/pulpan_1.jpg" TargetMode="External"/><Relationship Id="rId17" Type="http://schemas.openxmlformats.org/officeDocument/2006/relationships/hyperlink" Target="http://www.topsrovnani.cz/aktuality/wp-content/uploads/2012/10/v%C3%A1noce-152.jpg" TargetMode="External"/><Relationship Id="rId2" Type="http://schemas.openxmlformats.org/officeDocument/2006/relationships/hyperlink" Target="http://media.novinky.cz/606/236060-top_foto1-29jyk.jpg?1357905601" TargetMode="External"/><Relationship Id="rId16" Type="http://schemas.openxmlformats.org/officeDocument/2006/relationships/hyperlink" Target="http://world-of-magic.bloger.cz/obrazky/world-of-magic.bloger.cz/satan.jpg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g.denik.cz/54/05/may-snehulak10_denik-600.jpg" TargetMode="External"/><Relationship Id="rId11" Type="http://schemas.openxmlformats.org/officeDocument/2006/relationships/hyperlink" Target="http://www.koprivnice.cz/sport/kryty_bazen/bazen_deti_b.jpg" TargetMode="External"/><Relationship Id="rId5" Type="http://schemas.openxmlformats.org/officeDocument/2006/relationships/hyperlink" Target="http://1.bp.blogspot.com/-wCaTRkbSZKI/TvoQn9FBWZI/AAAAAAAALOI/FVcX8c9kXVA/s1600/Obraz0396.jpg" TargetMode="External"/><Relationship Id="rId15" Type="http://schemas.openxmlformats.org/officeDocument/2006/relationships/hyperlink" Target="http://www.radkov.wu.cz/certi%202009-gallery/images/IMG_1852.JPG.jpg" TargetMode="External"/><Relationship Id="rId10" Type="http://schemas.openxmlformats.org/officeDocument/2006/relationships/hyperlink" Target="http://www.individuo.cz/grafika/susem/koulovacka.jpg" TargetMode="External"/><Relationship Id="rId4" Type="http://schemas.openxmlformats.org/officeDocument/2006/relationships/hyperlink" Target="http://www.kytlice.eu/wp-content/uploads/2013/02/P1140203.jpg" TargetMode="External"/><Relationship Id="rId9" Type="http://schemas.openxmlformats.org/officeDocument/2006/relationships/hyperlink" Target="http://www.horydoly.cz/uploads/sources/sport/zima/brusle/60c035ef00e8716056979e93c5a14694_img00001-jpg.jpg" TargetMode="External"/><Relationship Id="rId14" Type="http://schemas.openxmlformats.org/officeDocument/2006/relationships/hyperlink" Target="http://www.profimedia.cz/fotografie/sv-mikulas-andel-a-cert/profimedia-0001285212.jp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1776944115"/>
              </p:ext>
            </p:extLst>
          </p:nvPr>
        </p:nvGraphicFramePr>
        <p:xfrm>
          <a:off x="539552" y="908720"/>
          <a:ext cx="7772400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19679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FFFF00"/>
                </a:solidFill>
              </a:rPr>
              <a:t>ANOTACE</a:t>
            </a:r>
            <a:endParaRPr lang="cs-CZ" dirty="0">
              <a:solidFill>
                <a:srgbClr val="FFFF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800" dirty="0" smtClean="0"/>
              <a:t>Materiál je určen pro výuku předmětu Přírodověda pro druhý stupeň základní školy speciální</a:t>
            </a:r>
          </a:p>
          <a:p>
            <a:r>
              <a:rPr lang="cs-CZ" sz="2800" dirty="0" smtClean="0"/>
              <a:t>Doba vzniku – listopad 2012</a:t>
            </a:r>
          </a:p>
          <a:p>
            <a:r>
              <a:rPr lang="cs-CZ" sz="2800" dirty="0" smtClean="0"/>
              <a:t>Datum ověření – 27. 11. 2012 </a:t>
            </a:r>
          </a:p>
          <a:p>
            <a:r>
              <a:rPr lang="cs-CZ" sz="2800" dirty="0" smtClean="0"/>
              <a:t>Určeno pro procvičování učiva a práci s interaktivní tabulí</a:t>
            </a:r>
          </a:p>
          <a:p>
            <a:r>
              <a:rPr lang="cs-CZ" sz="2800" dirty="0" smtClean="0"/>
              <a:t>Prezentace je vhodná jako doplněk učiva</a:t>
            </a:r>
          </a:p>
          <a:p>
            <a:r>
              <a:rPr lang="cs-CZ" sz="2800" dirty="0" smtClean="0"/>
              <a:t>Žáci pracovali aktivně a se zaujetím a zvládli odpovědět na otázky k tématu</a:t>
            </a:r>
          </a:p>
          <a:p>
            <a:endParaRPr lang="cs-CZ" sz="2800" dirty="0" smtClean="0"/>
          </a:p>
        </p:txBody>
      </p:sp>
    </p:spTree>
    <p:extLst>
      <p:ext uri="{BB962C8B-B14F-4D97-AF65-F5344CB8AC3E}">
        <p14:creationId xmlns:p14="http://schemas.microsoft.com/office/powerpoint/2010/main" val="7672234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accent1">
              <a:lumMod val="75000"/>
            </a:schemeClr>
          </a:solidFill>
        </p:spPr>
        <p:txBody>
          <a:bodyPr/>
          <a:lstStyle/>
          <a:p>
            <a:r>
              <a:rPr lang="cs-CZ" dirty="0" smtClean="0"/>
              <a:t>Zima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670074"/>
            <a:ext cx="8229600" cy="4525963"/>
          </a:xfrm>
          <a:solidFill>
            <a:schemeClr val="accent2">
              <a:lumMod val="40000"/>
              <a:lumOff val="60000"/>
            </a:schemeClr>
          </a:solidFill>
        </p:spPr>
        <p:txBody>
          <a:bodyPr>
            <a:normAutofit/>
          </a:bodyPr>
          <a:lstStyle/>
          <a:p>
            <a:r>
              <a:rPr lang="cs-CZ" sz="2800" dirty="0" smtClean="0">
                <a:solidFill>
                  <a:schemeClr val="bg1"/>
                </a:solidFill>
              </a:rPr>
              <a:t>Označ, které měsíce jsou zimní:</a:t>
            </a:r>
          </a:p>
          <a:p>
            <a:pPr marL="0" indent="0">
              <a:buNone/>
            </a:pPr>
            <a:r>
              <a:rPr lang="cs-CZ" sz="2800" b="1" dirty="0">
                <a:solidFill>
                  <a:schemeClr val="bg1"/>
                </a:solidFill>
              </a:rPr>
              <a:t>k</a:t>
            </a:r>
            <a:r>
              <a:rPr lang="cs-CZ" sz="2800" b="1" dirty="0" smtClean="0">
                <a:solidFill>
                  <a:schemeClr val="bg1"/>
                </a:solidFill>
              </a:rPr>
              <a:t>věten, únor, duben, červen, prosinec, leden</a:t>
            </a:r>
          </a:p>
          <a:p>
            <a:r>
              <a:rPr lang="cs-CZ" sz="2800" dirty="0" smtClean="0">
                <a:solidFill>
                  <a:schemeClr val="bg1"/>
                </a:solidFill>
              </a:rPr>
              <a:t>Doplň věty:</a:t>
            </a:r>
          </a:p>
          <a:p>
            <a:pPr marL="0" indent="0">
              <a:buNone/>
            </a:pPr>
            <a:r>
              <a:rPr lang="cs-CZ" sz="2000" dirty="0" smtClean="0">
                <a:solidFill>
                  <a:srgbClr val="FF0000"/>
                </a:solidFill>
              </a:rPr>
              <a:t>V zimě všude leží …………….                                               </a:t>
            </a:r>
            <a:r>
              <a:rPr lang="cs-CZ" sz="2000" dirty="0" smtClean="0">
                <a:solidFill>
                  <a:schemeClr val="accent3">
                    <a:lumMod val="50000"/>
                  </a:schemeClr>
                </a:solidFill>
              </a:rPr>
              <a:t>zaoraná</a:t>
            </a:r>
            <a:endParaRPr lang="cs-CZ" sz="2000" dirty="0" smtClean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cs-CZ" sz="2000" dirty="0" smtClean="0">
                <a:solidFill>
                  <a:srgbClr val="FF0000"/>
                </a:solidFill>
              </a:rPr>
              <a:t>Stromy jsou ……………………..                                               </a:t>
            </a:r>
            <a:r>
              <a:rPr lang="cs-CZ" sz="2000" dirty="0" smtClean="0">
                <a:solidFill>
                  <a:schemeClr val="accent3">
                    <a:lumMod val="50000"/>
                  </a:schemeClr>
                </a:solidFill>
              </a:rPr>
              <a:t>holé</a:t>
            </a:r>
            <a:endParaRPr lang="cs-CZ" sz="2000" dirty="0" smtClean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cs-CZ" sz="2000" dirty="0" smtClean="0">
                <a:solidFill>
                  <a:srgbClr val="FF0000"/>
                </a:solidFill>
              </a:rPr>
              <a:t>Pole jsou ………………………….                                               </a:t>
            </a:r>
            <a:r>
              <a:rPr lang="cs-CZ" sz="2000" dirty="0" smtClean="0">
                <a:solidFill>
                  <a:schemeClr val="accent3">
                    <a:lumMod val="50000"/>
                  </a:schemeClr>
                </a:solidFill>
              </a:rPr>
              <a:t>sníh</a:t>
            </a:r>
            <a:endParaRPr lang="cs-CZ" sz="2000" dirty="0" smtClean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cs-CZ" sz="2000" dirty="0" smtClean="0">
                <a:solidFill>
                  <a:srgbClr val="FF0000"/>
                </a:solidFill>
              </a:rPr>
              <a:t>Na sněhu pozorujeme ………                                              </a:t>
            </a:r>
            <a:r>
              <a:rPr lang="cs-CZ" sz="2000" dirty="0" smtClean="0">
                <a:solidFill>
                  <a:schemeClr val="accent3">
                    <a:lumMod val="50000"/>
                  </a:schemeClr>
                </a:solidFill>
              </a:rPr>
              <a:t>led</a:t>
            </a:r>
            <a:endParaRPr lang="cs-CZ" sz="2000" dirty="0" smtClean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cs-CZ" sz="2000" dirty="0" smtClean="0">
                <a:solidFill>
                  <a:srgbClr val="FF0000"/>
                </a:solidFill>
              </a:rPr>
              <a:t>Na rybníku se dělá …………..                                               </a:t>
            </a:r>
            <a:r>
              <a:rPr lang="cs-CZ" sz="2000" dirty="0" smtClean="0">
                <a:solidFill>
                  <a:schemeClr val="accent3">
                    <a:lumMod val="50000"/>
                  </a:schemeClr>
                </a:solidFill>
              </a:rPr>
              <a:t>stopy</a:t>
            </a:r>
            <a:endParaRPr lang="cs-CZ" sz="2000" dirty="0" smtClean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cs-CZ" sz="2000" dirty="0" smtClean="0">
                <a:solidFill>
                  <a:srgbClr val="FF0000"/>
                </a:solidFill>
              </a:rPr>
              <a:t>Zvěř je zalezlá a ………………..                                              </a:t>
            </a:r>
            <a:r>
              <a:rPr lang="cs-CZ" sz="2000" dirty="0" smtClean="0">
                <a:solidFill>
                  <a:schemeClr val="accent3">
                    <a:lumMod val="50000"/>
                  </a:schemeClr>
                </a:solidFill>
              </a:rPr>
              <a:t>spí</a:t>
            </a:r>
            <a:endParaRPr lang="cs-CZ" sz="2000" dirty="0">
              <a:solidFill>
                <a:srgbClr val="FF0000"/>
              </a:solidFill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4139952" y="3284984"/>
            <a:ext cx="1440160" cy="201622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027" name="Picture 3" descr="C:\Documents and Settings\Horehleďová\Local Settings\Temporary Internet Files\Content.IE5\U7EV3JWR\MP900449089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01172" y="3611029"/>
            <a:ext cx="1124744" cy="11247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Documents and Settings\Horehleďová\Local Settings\Temporary Internet Files\Content.IE5\U7EV3JWR\MP900448489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89102" y="3502451"/>
            <a:ext cx="1341859" cy="15812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Documents and Settings\Horehleďová\Local Settings\Temporary Internet Files\Content.IE5\5TARV8H2\MP900425230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73788" y="2348880"/>
            <a:ext cx="1152128" cy="11510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C:\Documents and Settings\Horehleďová\Local Settings\Temporary Internet Files\Content.IE5\5TARV8H2\MP900425230[1]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30417" y="4797152"/>
            <a:ext cx="1095498" cy="10944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2926255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r>
              <a:rPr lang="cs-CZ" sz="2800" dirty="0" smtClean="0">
                <a:solidFill>
                  <a:srgbClr val="FF0000"/>
                </a:solidFill>
              </a:rPr>
              <a:t>Poznej, komu patří stopy ve sněhu:</a:t>
            </a:r>
            <a:endParaRPr lang="cs-CZ" sz="2800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8633" y="1750144"/>
            <a:ext cx="1233488" cy="92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5896" y="1700808"/>
            <a:ext cx="1022598" cy="10225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7763" y="1734694"/>
            <a:ext cx="1319981" cy="988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7763" y="2996952"/>
            <a:ext cx="919282" cy="138645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736" y="2966492"/>
            <a:ext cx="1015553" cy="15316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3" name="Picture 9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70920" y="3022302"/>
            <a:ext cx="11430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5" name="Picture 11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89490" y="3122147"/>
            <a:ext cx="1204142" cy="12203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7" name="Picture 13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33778" y="1700808"/>
            <a:ext cx="1115566" cy="13452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8" name="Picture 14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3993" y="4822207"/>
            <a:ext cx="1502092" cy="11115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9" name="Picture 15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57960" y="4804539"/>
            <a:ext cx="801068" cy="11292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40" name="Picture 16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03640" y="4695771"/>
            <a:ext cx="1575842" cy="11256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41" name="Picture 17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4431" y="4650506"/>
            <a:ext cx="1743143" cy="1305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Šipka doprava 6"/>
          <p:cNvSpPr/>
          <p:nvPr/>
        </p:nvSpPr>
        <p:spPr>
          <a:xfrm>
            <a:off x="4788024" y="2162770"/>
            <a:ext cx="2448272" cy="330126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Šipka doprava 7"/>
          <p:cNvSpPr/>
          <p:nvPr/>
        </p:nvSpPr>
        <p:spPr>
          <a:xfrm>
            <a:off x="4788024" y="3501008"/>
            <a:ext cx="2448272" cy="36004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Šipka doprava 8"/>
          <p:cNvSpPr/>
          <p:nvPr/>
        </p:nvSpPr>
        <p:spPr>
          <a:xfrm>
            <a:off x="5148064" y="5071921"/>
            <a:ext cx="1944216" cy="37330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3075389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/>
          <a:lstStyle/>
          <a:p>
            <a:r>
              <a:rPr lang="cs-CZ" dirty="0" smtClean="0">
                <a:solidFill>
                  <a:srgbClr val="FF0000"/>
                </a:solidFill>
              </a:rPr>
              <a:t>Komu patří tyto stopy?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1628800"/>
            <a:ext cx="2185957" cy="12241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9479" y="3474028"/>
            <a:ext cx="2725850" cy="20417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3059" y="1628800"/>
            <a:ext cx="1901354" cy="14241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4" name="Picture 6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95912" y="1626146"/>
            <a:ext cx="1867147" cy="12267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6" name="Picture 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6216" y="3403360"/>
            <a:ext cx="1847850" cy="2466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7" name="Picture 9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64413" y="1601545"/>
            <a:ext cx="2503579" cy="14066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9" name="Picture 11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58845" y="3456404"/>
            <a:ext cx="2769339" cy="20770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33561354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/>
          <a:lstStyle/>
          <a:p>
            <a:r>
              <a:rPr lang="cs-CZ" dirty="0" smtClean="0">
                <a:solidFill>
                  <a:srgbClr val="FF0000"/>
                </a:solidFill>
              </a:rPr>
              <a:t>Sporty v zimě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9952" y="1622555"/>
            <a:ext cx="1264402" cy="190005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41404" y="1651012"/>
            <a:ext cx="2952328" cy="19753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7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07400" y="3810484"/>
            <a:ext cx="1765000" cy="176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1" name="Picture 9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9773" y="1622555"/>
            <a:ext cx="1407486" cy="18863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2" name="Picture 10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9773" y="3891441"/>
            <a:ext cx="2256965" cy="16840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4" name="Picture 1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9752" y="1607834"/>
            <a:ext cx="1559037" cy="1929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7" name="Picture 15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9872" y="3898125"/>
            <a:ext cx="2507761" cy="16840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59008638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/>
          <a:lstStyle/>
          <a:p>
            <a:r>
              <a:rPr lang="cs-CZ" dirty="0" smtClean="0">
                <a:solidFill>
                  <a:srgbClr val="FF0000"/>
                </a:solidFill>
              </a:rPr>
              <a:t>Svátek sv. Mikuláše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5" name="Zástupný symbol pro obsah 4"/>
          <p:cNvSpPr>
            <a:spLocks noGrp="1"/>
          </p:cNvSpPr>
          <p:nvPr>
            <p:ph sz="half" idx="1"/>
          </p:nvPr>
        </p:nvSpPr>
        <p:spPr/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>
            <a:normAutofit lnSpcReduction="10000"/>
          </a:bodyPr>
          <a:lstStyle/>
          <a:p>
            <a:r>
              <a:rPr lang="cs-CZ" dirty="0" smtClean="0">
                <a:solidFill>
                  <a:schemeClr val="accent5"/>
                </a:solidFill>
              </a:rPr>
              <a:t>6. prosince slavíme svátek sv. Mikuláše</a:t>
            </a:r>
          </a:p>
          <a:p>
            <a:r>
              <a:rPr lang="cs-CZ" dirty="0" smtClean="0">
                <a:solidFill>
                  <a:schemeClr val="accent5"/>
                </a:solidFill>
              </a:rPr>
              <a:t>Byl to biskup, který dělal radost jiným lidem</a:t>
            </a:r>
          </a:p>
          <a:p>
            <a:r>
              <a:rPr lang="cs-CZ" dirty="0" smtClean="0">
                <a:solidFill>
                  <a:schemeClr val="accent5"/>
                </a:solidFill>
              </a:rPr>
              <a:t>Na památku toho chodí Mikuláš k dětem a nosí jim dárky</a:t>
            </a:r>
          </a:p>
          <a:p>
            <a:r>
              <a:rPr lang="cs-CZ" dirty="0" smtClean="0">
                <a:solidFill>
                  <a:schemeClr val="accent5"/>
                </a:solidFill>
              </a:rPr>
              <a:t>S Mikulášem chodí podle tradice anděl a čerti</a:t>
            </a:r>
            <a:endParaRPr lang="cs-CZ" dirty="0">
              <a:solidFill>
                <a:schemeClr val="accent5"/>
              </a:solidFill>
            </a:endParaRPr>
          </a:p>
        </p:txBody>
      </p:sp>
      <p:sp>
        <p:nvSpPr>
          <p:cNvPr id="6" name="Zástupný symbol pro obsah 5"/>
          <p:cNvSpPr>
            <a:spLocks noGrp="1"/>
          </p:cNvSpPr>
          <p:nvPr>
            <p:ph sz="half" idx="2"/>
          </p:nvPr>
        </p:nvSpPr>
        <p:spPr/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 lnSpcReduction="10000"/>
          </a:bodyPr>
          <a:lstStyle/>
          <a:p>
            <a:endParaRPr lang="cs-CZ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46167" y="1655165"/>
            <a:ext cx="1228265" cy="26633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6216" y="1655165"/>
            <a:ext cx="1791517" cy="26921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4" name="Picture 6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1887" y="4510284"/>
            <a:ext cx="2108299" cy="15791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7" name="Picture 9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8304" y="4481962"/>
            <a:ext cx="1368152" cy="16358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50043900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/>
          <a:lstStyle/>
          <a:p>
            <a:r>
              <a:rPr lang="cs-CZ" dirty="0" smtClean="0">
                <a:solidFill>
                  <a:srgbClr val="FF0000"/>
                </a:solidFill>
              </a:rPr>
              <a:t>Vánoce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/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cs-CZ" sz="2400" dirty="0" smtClean="0"/>
              <a:t>Největšími svátky v zimě jsou </a:t>
            </a:r>
            <a:r>
              <a:rPr lang="cs-CZ" sz="2400" b="1" dirty="0" smtClean="0">
                <a:solidFill>
                  <a:srgbClr val="FF0000"/>
                </a:solidFill>
              </a:rPr>
              <a:t>Vánoce</a:t>
            </a:r>
          </a:p>
          <a:p>
            <a:r>
              <a:rPr lang="cs-CZ" sz="2400" b="1" dirty="0" smtClean="0">
                <a:solidFill>
                  <a:srgbClr val="FF0000"/>
                </a:solidFill>
              </a:rPr>
              <a:t>O Vánocích </a:t>
            </a:r>
            <a:r>
              <a:rPr lang="cs-CZ" sz="2400" dirty="0" smtClean="0">
                <a:solidFill>
                  <a:schemeClr val="bg1"/>
                </a:solidFill>
              </a:rPr>
              <a:t>slavíme narození Ježíše Krista</a:t>
            </a:r>
          </a:p>
          <a:p>
            <a:r>
              <a:rPr lang="cs-CZ" sz="2400" dirty="0" smtClean="0">
                <a:solidFill>
                  <a:schemeClr val="bg1"/>
                </a:solidFill>
              </a:rPr>
              <a:t>Jsou to svátky pokoje, radosti a míru</a:t>
            </a:r>
          </a:p>
          <a:p>
            <a:r>
              <a:rPr lang="cs-CZ" sz="2400" dirty="0" smtClean="0">
                <a:solidFill>
                  <a:schemeClr val="bg1"/>
                </a:solidFill>
              </a:rPr>
              <a:t>Rodiny jsou spolu a dělají si vzájemně radost dárky</a:t>
            </a:r>
          </a:p>
          <a:p>
            <a:r>
              <a:rPr lang="cs-CZ" sz="2400" dirty="0" smtClean="0">
                <a:solidFill>
                  <a:schemeClr val="bg1"/>
                </a:solidFill>
              </a:rPr>
              <a:t>O Vánocích dodržujeme staré zvyky a tradice</a:t>
            </a:r>
            <a:endParaRPr lang="cs-CZ" sz="2400" dirty="0">
              <a:solidFill>
                <a:schemeClr val="bg1"/>
              </a:solidFill>
            </a:endParaRPr>
          </a:p>
        </p:txBody>
      </p:sp>
      <p:sp>
        <p:nvSpPr>
          <p:cNvPr id="5" name="Zástupný symbol pro obsah 4"/>
          <p:cNvSpPr>
            <a:spLocks noGrp="1"/>
          </p:cNvSpPr>
          <p:nvPr>
            <p:ph sz="half" idx="2"/>
          </p:nvPr>
        </p:nvSpPr>
        <p:spPr/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/>
          <a:lstStyle/>
          <a:p>
            <a:endParaRPr lang="cs-CZ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09753" y="1700808"/>
            <a:ext cx="3024336" cy="22653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09753" y="4011604"/>
            <a:ext cx="3024336" cy="201255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20565912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FFFF00"/>
                </a:solidFill>
              </a:rPr>
              <a:t>Zdroje</a:t>
            </a:r>
            <a:endParaRPr lang="cs-CZ" dirty="0">
              <a:solidFill>
                <a:srgbClr val="FFFF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40000" lnSpcReduction="20000"/>
          </a:bodyPr>
          <a:lstStyle/>
          <a:p>
            <a:r>
              <a:rPr lang="cs-CZ" u="sng" dirty="0">
                <a:hlinkClick r:id="rId2"/>
              </a:rPr>
              <a:t>http://www.booksinsync.com/images/275_Cold_Coffee_News_Letter_-_2012_In_Review.jpg</a:t>
            </a:r>
            <a:endParaRPr lang="cs-CZ" dirty="0"/>
          </a:p>
          <a:p>
            <a:r>
              <a:rPr lang="cs-CZ" u="sng" dirty="0">
                <a:hlinkClick r:id="rId3"/>
              </a:rPr>
              <a:t>http://www.youji-net.jp/j0425230.jpg</a:t>
            </a:r>
            <a:endParaRPr lang="cs-CZ" dirty="0"/>
          </a:p>
          <a:p>
            <a:r>
              <a:rPr lang="cs-CZ" u="sng" dirty="0">
                <a:hlinkClick r:id="rId4"/>
              </a:rPr>
              <a:t>http://images.clipartof.com/small/27645-Clipart-Illustration-Of-A-Large-Icy-Blue-Snowflake-Centered-Over-Four-Squares.jpg</a:t>
            </a:r>
            <a:endParaRPr lang="cs-CZ" dirty="0"/>
          </a:p>
          <a:p>
            <a:r>
              <a:rPr lang="cs-CZ" u="sng" dirty="0">
                <a:hlinkClick r:id="rId5"/>
              </a:rPr>
              <a:t>http://img5.rajce.idnes.cz/d0505/4/4440/4440301_960070a23c0d8d8b5817cb3774e79379/images/Stozecko,_27.III.09_008,_Pod_Zlebskym_vrchem,_jeleni_stopa.jpg</a:t>
            </a:r>
            <a:endParaRPr lang="cs-CZ" dirty="0"/>
          </a:p>
          <a:p>
            <a:r>
              <a:rPr lang="cs-CZ" u="sng" dirty="0">
                <a:hlinkClick r:id="rId6"/>
              </a:rPr>
              <a:t>http://files.myslivecke.webnode.cz/200000044-7a7ed7b729/stopa%20jelen.jpg</a:t>
            </a:r>
            <a:endParaRPr lang="cs-CZ" dirty="0"/>
          </a:p>
          <a:p>
            <a:r>
              <a:rPr lang="cs-CZ" u="sng" dirty="0">
                <a:hlinkClick r:id="rId7"/>
              </a:rPr>
              <a:t>http://www.tarantanka.wz.cz/stopy_zvirat_soubory/image001.gif</a:t>
            </a:r>
            <a:endParaRPr lang="cs-CZ" dirty="0"/>
          </a:p>
          <a:p>
            <a:r>
              <a:rPr lang="cs-CZ" u="sng" dirty="0">
                <a:hlinkClick r:id="rId8"/>
              </a:rPr>
              <a:t>http://www.priroda.cz/clanky/foto/bohdal-jelen.jpg</a:t>
            </a:r>
            <a:endParaRPr lang="cs-CZ" dirty="0"/>
          </a:p>
          <a:p>
            <a:r>
              <a:rPr lang="cs-CZ" u="sng" dirty="0">
                <a:hlinkClick r:id="rId9"/>
              </a:rPr>
              <a:t>http://us.123rf.com/400wm/400/400/alisbalb/alisbalb1202/alisbalb120200024/12184330-zaja-c-polna-stopa-na-sna-hu-v-zima.jpg</a:t>
            </a:r>
            <a:endParaRPr lang="cs-CZ" dirty="0"/>
          </a:p>
          <a:p>
            <a:r>
              <a:rPr lang="cs-CZ" u="sng" dirty="0">
                <a:hlinkClick r:id="rId10"/>
              </a:rPr>
              <a:t>http://files.myslivecke.webnode.cz/200000052-079ad0890a/stopa%20kralik.jpg</a:t>
            </a:r>
            <a:endParaRPr lang="cs-CZ" dirty="0"/>
          </a:p>
          <a:p>
            <a:r>
              <a:rPr lang="cs-CZ" u="sng" dirty="0">
                <a:hlinkClick r:id="rId11"/>
              </a:rPr>
              <a:t>http://www.kopecek.pionyr.cz/nauc/stopy/zajic.gif</a:t>
            </a:r>
            <a:endParaRPr lang="cs-CZ" dirty="0"/>
          </a:p>
          <a:p>
            <a:r>
              <a:rPr lang="cs-CZ" u="sng" dirty="0">
                <a:hlinkClick r:id="rId12"/>
              </a:rPr>
              <a:t>http://nd04.jxs.cz/873/675/c98bcdf58f_75888740_o2.jpg</a:t>
            </a:r>
            <a:endParaRPr lang="cs-CZ" dirty="0"/>
          </a:p>
          <a:p>
            <a:r>
              <a:rPr lang="cs-CZ" u="sng" dirty="0">
                <a:hlinkClick r:id="rId13"/>
              </a:rPr>
              <a:t>http://priroda.sdas.cz/deniky/pictures/2007/0711bazant.jpg</a:t>
            </a:r>
            <a:endParaRPr lang="cs-CZ" dirty="0"/>
          </a:p>
          <a:p>
            <a:r>
              <a:rPr lang="cs-CZ" u="sng" dirty="0">
                <a:hlinkClick r:id="rId14"/>
              </a:rPr>
              <a:t>http://www.natura-opava.org/opavsko/images/stories/jommgallery/img_originals/chrinsnizemenaopavsku_1/10_stopa_bazanta_20100212_1929758161.jpg</a:t>
            </a:r>
            <a:endParaRPr lang="cs-CZ" dirty="0"/>
          </a:p>
          <a:p>
            <a:r>
              <a:rPr lang="cs-CZ" u="sng" dirty="0">
                <a:hlinkClick r:id="rId15"/>
              </a:rPr>
              <a:t>http://horicisrdce.wz.cz/praxe/stopy/bazant.gif</a:t>
            </a:r>
            <a:endParaRPr lang="cs-CZ" dirty="0"/>
          </a:p>
          <a:p>
            <a:r>
              <a:rPr lang="cs-CZ" u="sng" dirty="0">
                <a:hlinkClick r:id="rId16"/>
              </a:rPr>
              <a:t>http://snaturou2000.sk/uploads/2009/05/animal/bazant-polovny/Phasianus_colchicus-400x286.jpg</a:t>
            </a:r>
            <a:endParaRPr lang="cs-CZ" dirty="0"/>
          </a:p>
          <a:p>
            <a:r>
              <a:rPr lang="cs-CZ" u="sng" dirty="0">
                <a:hlinkClick r:id="rId17"/>
              </a:rPr>
              <a:t>http://tiscali.cz.imagebox.cz/press/2012/12/11/50008-stopa-ve-snehu-ilustracni-foto-653x367.jpg</a:t>
            </a:r>
            <a:endParaRPr lang="cs-CZ" dirty="0"/>
          </a:p>
          <a:p>
            <a:r>
              <a:rPr lang="cs-CZ" u="sng" dirty="0">
                <a:hlinkClick r:id="rId18"/>
              </a:rPr>
              <a:t>http://4.bp.blogspot.com/-aPMYKN4Fw6g/TVUtSzShxdI/AAAAAAAAP1o/Saac_Pt22VA/s1600/stopy+ve+snehu.jpg</a:t>
            </a:r>
            <a:endParaRPr lang="cs-CZ" dirty="0"/>
          </a:p>
          <a:p>
            <a:r>
              <a:rPr lang="cs-CZ" u="sng" dirty="0">
                <a:hlinkClick r:id="rId19"/>
              </a:rPr>
              <a:t>http://</a:t>
            </a:r>
            <a:r>
              <a:rPr lang="cs-CZ" u="sng" dirty="0" smtClean="0">
                <a:hlinkClick r:id="rId19"/>
              </a:rPr>
              <a:t>nd04.jxs.cz/061/014/8d57639ff7_71643522_o2.jpg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2926636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FFFF00"/>
                </a:solidFill>
              </a:rPr>
              <a:t>Zdroje</a:t>
            </a:r>
            <a:endParaRPr lang="cs-CZ" dirty="0">
              <a:solidFill>
                <a:srgbClr val="FFFF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40000" lnSpcReduction="20000"/>
          </a:bodyPr>
          <a:lstStyle/>
          <a:p>
            <a:r>
              <a:rPr lang="cs-CZ" u="sng" dirty="0">
                <a:hlinkClick r:id="rId2"/>
              </a:rPr>
              <a:t>http://media.novinky.cz/606/236060-top_foto1-29jyk.jpg?1357905601</a:t>
            </a:r>
            <a:endParaRPr lang="cs-CZ" dirty="0"/>
          </a:p>
          <a:p>
            <a:r>
              <a:rPr lang="cs-CZ" u="sng" dirty="0">
                <a:hlinkClick r:id="rId3"/>
              </a:rPr>
              <a:t>http://cmp.felk.cvut.cz/~svoboda/PhotoAlbum/Vylety_po_Svycarsku/20030216_MelchseeFrutt/Stopa_ve_snehu.jpg</a:t>
            </a:r>
            <a:endParaRPr lang="cs-CZ" dirty="0"/>
          </a:p>
          <a:p>
            <a:r>
              <a:rPr lang="cs-CZ" u="sng" dirty="0">
                <a:hlinkClick r:id="rId4"/>
              </a:rPr>
              <a:t>http://www.kytlice.eu/wp-content/uploads/2013/02/P1140203.jpg</a:t>
            </a:r>
            <a:endParaRPr lang="cs-CZ" dirty="0"/>
          </a:p>
          <a:p>
            <a:r>
              <a:rPr lang="cs-CZ" u="sng" dirty="0">
                <a:hlinkClick r:id="rId5"/>
              </a:rPr>
              <a:t>http://1.bp.blogspot.com/-wCaTRkbSZKI/TvoQn9FBWZI/AAAAAAAALOI/FVcX8c9kXVA/s1600/Obraz0396.jpg</a:t>
            </a:r>
            <a:endParaRPr lang="cs-CZ" dirty="0"/>
          </a:p>
          <a:p>
            <a:r>
              <a:rPr lang="cs-CZ" u="sng" dirty="0">
                <a:hlinkClick r:id="rId6"/>
              </a:rPr>
              <a:t>http://g.denik.cz/54/05/may-snehulak10_denik-600.jpg</a:t>
            </a:r>
            <a:endParaRPr lang="cs-CZ" dirty="0"/>
          </a:p>
          <a:p>
            <a:r>
              <a:rPr lang="cs-CZ" u="sng" dirty="0">
                <a:hlinkClick r:id="rId7"/>
              </a:rPr>
              <a:t>http://www.hotelhorizont.cz/gallery/Hory-ly%C5%BEov%C3%A1n%C3%AD-s%C3%A1%C5%88kov%C3%A1n%C3%AD.jpg</a:t>
            </a:r>
            <a:endParaRPr lang="cs-CZ" dirty="0"/>
          </a:p>
          <a:p>
            <a:r>
              <a:rPr lang="cs-CZ" u="sng" dirty="0">
                <a:hlinkClick r:id="rId8"/>
              </a:rPr>
              <a:t>http://www.hotelhorizont.cz/gallery/Z.d%C3%ADt%C4%9B-na-ly%C5%BE%C3%ADch.jpg</a:t>
            </a:r>
            <a:endParaRPr lang="cs-CZ" dirty="0"/>
          </a:p>
          <a:p>
            <a:r>
              <a:rPr lang="cs-CZ" u="sng" dirty="0">
                <a:hlinkClick r:id="rId9"/>
              </a:rPr>
              <a:t>http://www.horydoly.cz/uploads/sources/sport/zima/brusle/60c035ef00e8716056979e93c5a14694_img00001-jpg.jpg</a:t>
            </a:r>
            <a:endParaRPr lang="cs-CZ" dirty="0"/>
          </a:p>
          <a:p>
            <a:r>
              <a:rPr lang="cs-CZ" u="sng" dirty="0">
                <a:hlinkClick r:id="rId10"/>
              </a:rPr>
              <a:t>http://www.individuo.cz/grafika/susem/koulovacka.jpg</a:t>
            </a:r>
            <a:endParaRPr lang="cs-CZ" dirty="0"/>
          </a:p>
          <a:p>
            <a:r>
              <a:rPr lang="cs-CZ" u="sng" dirty="0">
                <a:hlinkClick r:id="rId11"/>
              </a:rPr>
              <a:t>http://www.koprivnice.cz/sport/kryty_bazen/bazen_deti_b.jpg</a:t>
            </a:r>
            <a:endParaRPr lang="cs-CZ" dirty="0"/>
          </a:p>
          <a:p>
            <a:r>
              <a:rPr lang="cs-CZ" u="sng" dirty="0">
                <a:hlinkClick r:id="rId12"/>
              </a:rPr>
              <a:t>http://www.piratichomutov.cz/foto_chm/pulpan_1.jpg</a:t>
            </a:r>
            <a:endParaRPr lang="cs-CZ" dirty="0"/>
          </a:p>
          <a:p>
            <a:r>
              <a:rPr lang="cs-CZ" u="sng" dirty="0">
                <a:hlinkClick r:id="rId13"/>
              </a:rPr>
              <a:t>http://nd01.jxs.cz/807/407/8becae7b09_19950367_o2.jpg</a:t>
            </a:r>
            <a:endParaRPr lang="cs-CZ" dirty="0"/>
          </a:p>
          <a:p>
            <a:r>
              <a:rPr lang="cs-CZ" u="sng" dirty="0">
                <a:hlinkClick r:id="rId14"/>
              </a:rPr>
              <a:t>http://www.profimedia.cz/fotografie/sv-mikulas-andel-a-cert/profimedia-0001285212.jpg</a:t>
            </a:r>
            <a:endParaRPr lang="cs-CZ" dirty="0"/>
          </a:p>
          <a:p>
            <a:r>
              <a:rPr lang="cs-CZ" u="sng" dirty="0">
                <a:hlinkClick r:id="rId15"/>
              </a:rPr>
              <a:t>http://www.radkov.wu.cz/certi%202009-gallery/images/IMG_1852.JPG.jpg</a:t>
            </a:r>
            <a:endParaRPr lang="cs-CZ" dirty="0"/>
          </a:p>
          <a:p>
            <a:r>
              <a:rPr lang="cs-CZ" u="sng" dirty="0">
                <a:hlinkClick r:id="rId16"/>
              </a:rPr>
              <a:t>http://world-of-magic.bloger.cz/obrazky/world-of-magic.bloger.cz/satan.jpg</a:t>
            </a:r>
            <a:endParaRPr lang="cs-CZ" dirty="0"/>
          </a:p>
          <a:p>
            <a:r>
              <a:rPr lang="cs-CZ" u="sng" dirty="0">
                <a:hlinkClick r:id="rId17"/>
              </a:rPr>
              <a:t>http://www.topsrovnani.cz/aktuality/wp-content/uploads/2012/10/v%C3%A1noce-152.jpg</a:t>
            </a:r>
            <a:endParaRPr lang="cs-CZ" dirty="0"/>
          </a:p>
          <a:p>
            <a:r>
              <a:rPr lang="cs-CZ" u="sng" dirty="0">
                <a:hlinkClick r:id="rId18"/>
              </a:rPr>
              <a:t>http://</a:t>
            </a:r>
            <a:r>
              <a:rPr lang="cs-CZ" u="sng" dirty="0" smtClean="0">
                <a:hlinkClick r:id="rId18"/>
              </a:rPr>
              <a:t>media.novinky.cz/792/347922-original1-f0g1j.jpg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1695222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Aerodynamika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514</TotalTime>
  <Words>351</Words>
  <Application>Microsoft Office PowerPoint</Application>
  <PresentationFormat>Předvádění na obrazovce (4:3)</PresentationFormat>
  <Paragraphs>74</Paragraphs>
  <Slides>10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Motiv systému Office</vt:lpstr>
      <vt:lpstr>Prezentace aplikace PowerPoint</vt:lpstr>
      <vt:lpstr>ANOTACE</vt:lpstr>
      <vt:lpstr>Zima</vt:lpstr>
      <vt:lpstr>Poznej, komu patří stopy ve sněhu:</vt:lpstr>
      <vt:lpstr>Komu patří tyto stopy?</vt:lpstr>
      <vt:lpstr>Sporty v zimě</vt:lpstr>
      <vt:lpstr>Svátek sv. Mikuláše</vt:lpstr>
      <vt:lpstr>Vánoce</vt:lpstr>
      <vt:lpstr>Zdroje</vt:lpstr>
      <vt:lpstr>Zdroje</vt:lpstr>
    </vt:vector>
  </TitlesOfParts>
  <Company>Microsoft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Kristýna Krupková</dc:creator>
  <cp:lastModifiedBy>vlckova</cp:lastModifiedBy>
  <cp:revision>46</cp:revision>
  <dcterms:created xsi:type="dcterms:W3CDTF">2011-06-20T10:40:08Z</dcterms:created>
  <dcterms:modified xsi:type="dcterms:W3CDTF">2013-03-12T11:34:05Z</dcterms:modified>
</cp:coreProperties>
</file>