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B829DE0-61E9-4D88-BAB6-D34AF84D6810}">
          <p14:sldIdLst>
            <p14:sldId id="256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1590" autoAdjust="0"/>
  </p:normalViewPr>
  <p:slideViewPr>
    <p:cSldViewPr>
      <p:cViewPr>
        <p:scale>
          <a:sx n="100" d="100"/>
          <a:sy n="100" d="100"/>
        </p:scale>
        <p:origin x="-7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</a:t>
          </a:r>
          <a:r>
            <a:rPr lang="cs-CZ" sz="2000" baseline="0" dirty="0" smtClean="0"/>
            <a:t>9/02_NAŠE TĚLO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Naše tělo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dirty="0" err="1" smtClean="0"/>
            <a:t>PROJEKTU:projektu</a:t>
          </a:r>
          <a:r>
            <a:rPr lang="cs-CZ" sz="2000" dirty="0" smtClean="0"/>
            <a:t>: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shade val="51000"/>
                <a:satMod val="130000"/>
              </a:schemeClr>
            </a:gs>
            <a:gs pos="80000">
              <a:schemeClr val="accent5">
                <a:hueOff val="-2483469"/>
                <a:satOff val="9953"/>
                <a:lumOff val="2157"/>
                <a:alphaOff val="0"/>
                <a:shade val="93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</a:t>
          </a:r>
          <a:r>
            <a:rPr lang="cs-CZ" sz="2000" kern="1200" baseline="0" dirty="0" smtClean="0"/>
            <a:t>9/02_NAŠE TĚLO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shade val="51000"/>
                <a:satMod val="130000"/>
              </a:schemeClr>
            </a:gs>
            <a:gs pos="80000">
              <a:schemeClr val="accent5">
                <a:hueOff val="-7450407"/>
                <a:satOff val="29858"/>
                <a:lumOff val="6471"/>
                <a:alphaOff val="0"/>
                <a:shade val="93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Naše tělo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dirty="0" err="1" smtClean="0"/>
            <a:t>PROJEKTU:projektu</a:t>
          </a:r>
          <a:r>
            <a:rPr lang="cs-CZ" sz="2000" kern="1200" dirty="0" smtClean="0"/>
            <a:t>: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r>
              <a:rPr lang="cs-CZ" baseline="0" dirty="0" smtClean="0"/>
              <a:t> názvy částí kostry: lebka, horní končetina, hrudník, pánev, dolní končetina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028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png"/><Relationship Id="rId7" Type="http://schemas.openxmlformats.org/officeDocument/2006/relationships/image" Target="../media/image16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au.cz/wp-content/uploads/sxc_ruka.jpg" TargetMode="External"/><Relationship Id="rId3" Type="http://schemas.openxmlformats.org/officeDocument/2006/relationships/hyperlink" Target="http://anthrop.sci.muni.cz/UserFiles/Image/Individualni%20vyvoj/Animace_09_oblicej_zeny_enface.gif" TargetMode="External"/><Relationship Id="rId7" Type="http://schemas.openxmlformats.org/officeDocument/2006/relationships/hyperlink" Target="http://www.stastnezeny.cz/data/usr_039_2010/vestit_z_ruky.jpg" TargetMode="External"/><Relationship Id="rId2" Type="http://schemas.openxmlformats.org/officeDocument/2006/relationships/hyperlink" Target="http://lh3.ggpht.com/_1r2Ql6FPSF0/TIdoW2wsi3I/AAAAAAAAAl0/wFYC9_Y74TI/s1600/kluk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bsolventi.gymcheb.cz/2010/misrajb/svalovec.jpg" TargetMode="External"/><Relationship Id="rId5" Type="http://schemas.openxmlformats.org/officeDocument/2006/relationships/hyperlink" Target="http://www.dornova.wz.cz/images/kostra1.jpg" TargetMode="External"/><Relationship Id="rId4" Type="http://schemas.openxmlformats.org/officeDocument/2006/relationships/hyperlink" Target="http://nd01.jxs.cz/834/548/269e3711df_24998143_o2.gif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92310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Materiál je určen pro výuku předmětu Přírodověda pro druhý stupeň základní školy speciální</a:t>
            </a:r>
          </a:p>
          <a:p>
            <a:r>
              <a:rPr lang="cs-CZ" sz="2800" dirty="0" smtClean="0"/>
              <a:t>Doba vzniku – říjen 2012</a:t>
            </a:r>
            <a:endParaRPr lang="cs-CZ" sz="2800" dirty="0"/>
          </a:p>
          <a:p>
            <a:r>
              <a:rPr lang="cs-CZ" sz="2800" dirty="0" smtClean="0"/>
              <a:t>Datum ověření – 15. 1. </a:t>
            </a:r>
            <a:r>
              <a:rPr lang="cs-CZ" sz="2800" smtClean="0"/>
              <a:t>2013</a:t>
            </a:r>
            <a:endParaRPr lang="cs-CZ" sz="2800" dirty="0" smtClean="0"/>
          </a:p>
          <a:p>
            <a:r>
              <a:rPr lang="cs-CZ" sz="2800" dirty="0" smtClean="0"/>
              <a:t>Určeno pro procvičování učiva a práci s interaktivní tabulí</a:t>
            </a:r>
          </a:p>
          <a:p>
            <a:r>
              <a:rPr lang="cs-CZ" sz="2800" dirty="0" smtClean="0"/>
              <a:t>Žáci se zapojovali aktivně, neměli s plněním úkolů potíže, někteří pracovali s pomocí učitele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2777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075"/>
            <a:ext cx="9144000" cy="1143000"/>
          </a:xfrm>
          <a:solidFill>
            <a:srgbClr val="FFC000"/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Naše tělo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357" y="1568574"/>
            <a:ext cx="3200822" cy="4525963"/>
          </a:xfrm>
        </p:spPr>
      </p:pic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345632" y="1423654"/>
            <a:ext cx="4330824" cy="4760020"/>
          </a:xfrm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Naše tělo tvoří: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Hlava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Krk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Trup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Horní končetiny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Dolní končetiny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31144"/>
            <a:ext cx="3672408" cy="475253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55776" y="1556792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hlava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2627784" y="1997621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krk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827584" y="2608596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trup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2483768" y="2608596"/>
            <a:ext cx="134483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h</a:t>
            </a:r>
            <a:r>
              <a:rPr lang="cs-CZ" sz="1400" dirty="0" smtClean="0"/>
              <a:t>orní končetiny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539552" y="3933056"/>
            <a:ext cx="136815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d</a:t>
            </a:r>
            <a:r>
              <a:rPr lang="cs-CZ" sz="1400" dirty="0" smtClean="0"/>
              <a:t>olní končetiny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539552" y="5229200"/>
            <a:ext cx="35283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/>
              <a:t>Ukaž na vedlejším obrázku části lidského těla</a:t>
            </a:r>
            <a:endParaRPr lang="cs-CZ" sz="14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68" b="76803" l="25800" r="73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431144"/>
            <a:ext cx="3563888" cy="5039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795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0070C0"/>
                </a:solidFill>
              </a:rPr>
              <a:t>Ukaž kde máš- vlasy, čelo, obočí, oči, uši, nos, tváře, ústa, bradu</a:t>
            </a:r>
            <a:r>
              <a:rPr lang="cs-CZ" sz="2800" smtClean="0">
                <a:solidFill>
                  <a:srgbClr val="0070C0"/>
                </a:solidFill>
              </a:rPr>
              <a:t>, krk</a:t>
            </a:r>
            <a:endParaRPr lang="cs-CZ" sz="2800">
              <a:solidFill>
                <a:srgbClr val="0070C0"/>
              </a:solidFill>
            </a:endParaRPr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132856"/>
            <a:ext cx="1952625" cy="2343150"/>
          </a:xfr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087120"/>
            <a:ext cx="1952625" cy="2343150"/>
          </a:xfrm>
          <a:prstGeom prst="rect">
            <a:avLst/>
          </a:prstGeom>
        </p:spPr>
      </p:pic>
      <p:sp>
        <p:nvSpPr>
          <p:cNvPr id="21" name="Šipka doprava 20"/>
          <p:cNvSpPr/>
          <p:nvPr/>
        </p:nvSpPr>
        <p:spPr>
          <a:xfrm>
            <a:off x="2691978" y="1916832"/>
            <a:ext cx="288032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Oči máme proto, abychom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066050" y="2126134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123728" y="2129301"/>
            <a:ext cx="504056" cy="457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301208"/>
            <a:ext cx="8424936" cy="369332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druhém obrázku ukaž, kde máš vlasy, čelo, obočí, oči, uši, nos, tváře, ústa, bradu, krk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7596336" y="1916832"/>
            <a:ext cx="1547664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viděli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2702562" y="2636912"/>
            <a:ext cx="2859151" cy="60635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Uši máme proto, abychom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7614592" y="2634630"/>
            <a:ext cx="1529408" cy="7910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slyšeli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2699581" y="3316850"/>
            <a:ext cx="2865111" cy="6513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 máme proto, abychom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7614592" y="3327842"/>
            <a:ext cx="1529408" cy="7720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cítili</a:t>
            </a:r>
            <a:endParaRPr lang="cs-CZ" dirty="0"/>
          </a:p>
        </p:txBody>
      </p:sp>
      <p:sp>
        <p:nvSpPr>
          <p:cNvPr id="23" name="Šipka doprava 22"/>
          <p:cNvSpPr/>
          <p:nvPr/>
        </p:nvSpPr>
        <p:spPr>
          <a:xfrm>
            <a:off x="2627784" y="3967033"/>
            <a:ext cx="2952328" cy="6717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Ústa máme proto, abychom</a:t>
            </a:r>
            <a:endParaRPr lang="cs-CZ" dirty="0"/>
          </a:p>
        </p:txBody>
      </p:sp>
      <p:sp>
        <p:nvSpPr>
          <p:cNvPr id="24" name="Šipka doprava 23"/>
          <p:cNvSpPr/>
          <p:nvPr/>
        </p:nvSpPr>
        <p:spPr>
          <a:xfrm>
            <a:off x="7614592" y="4034226"/>
            <a:ext cx="1497583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oznali chuť jídla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29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Základem lidského těla je kostra. </a:t>
            </a:r>
            <a:br>
              <a:rPr lang="cs-CZ" sz="2800" dirty="0" smtClean="0"/>
            </a:br>
            <a:r>
              <a:rPr lang="cs-CZ" sz="2800" dirty="0" smtClean="0"/>
              <a:t>Lidské tělo se skládá z kostí, kloubů, svalů a šlach</a:t>
            </a:r>
            <a:endParaRPr lang="cs-CZ" sz="2800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087" y="1634331"/>
            <a:ext cx="2028825" cy="4457700"/>
          </a:xfrm>
        </p:spPr>
      </p:pic>
      <p:pic>
        <p:nvPicPr>
          <p:cNvPr id="16" name="Zástupný symbol pro obsah 1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1282" y="1436048"/>
            <a:ext cx="3096344" cy="4525963"/>
          </a:xfrm>
        </p:spPr>
      </p:pic>
      <p:sp>
        <p:nvSpPr>
          <p:cNvPr id="17" name="Obdélník 16"/>
          <p:cNvSpPr/>
          <p:nvPr/>
        </p:nvSpPr>
        <p:spPr>
          <a:xfrm>
            <a:off x="3635896" y="1828583"/>
            <a:ext cx="727511" cy="2286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lebka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23300" y="2087553"/>
            <a:ext cx="1192716" cy="21602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líční kost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595308" y="2342414"/>
            <a:ext cx="1048700" cy="21711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hrudník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683027" y="2634008"/>
            <a:ext cx="1681061" cy="2880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orní končetina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3003534" y="2650056"/>
            <a:ext cx="679493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8" idx="1"/>
          </p:cNvCxnSpPr>
          <p:nvPr/>
        </p:nvCxnSpPr>
        <p:spPr>
          <a:xfrm flipV="1">
            <a:off x="2601583" y="2195565"/>
            <a:ext cx="921717" cy="2455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2601583" y="1689160"/>
            <a:ext cx="1008112" cy="1863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3683027" y="3717032"/>
            <a:ext cx="888973" cy="21602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pánev</a:t>
            </a:r>
            <a:endParaRPr lang="cs-CZ" dirty="0"/>
          </a:p>
        </p:txBody>
      </p:sp>
      <p:cxnSp>
        <p:nvCxnSpPr>
          <p:cNvPr id="33" name="Přímá spojnice se šipkou 32"/>
          <p:cNvCxnSpPr>
            <a:endCxn id="31" idx="1"/>
          </p:cNvCxnSpPr>
          <p:nvPr/>
        </p:nvCxnSpPr>
        <p:spPr>
          <a:xfrm>
            <a:off x="2699792" y="3645024"/>
            <a:ext cx="983235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endCxn id="19" idx="1"/>
          </p:cNvCxnSpPr>
          <p:nvPr/>
        </p:nvCxnSpPr>
        <p:spPr>
          <a:xfrm flipV="1">
            <a:off x="2651349" y="2450970"/>
            <a:ext cx="943959" cy="3660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endCxn id="31" idx="1"/>
          </p:cNvCxnSpPr>
          <p:nvPr/>
        </p:nvCxnSpPr>
        <p:spPr>
          <a:xfrm>
            <a:off x="2699792" y="3699030"/>
            <a:ext cx="983235" cy="1260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V="1">
            <a:off x="2483768" y="3356992"/>
            <a:ext cx="1111540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3635896" y="3356992"/>
            <a:ext cx="887661" cy="21602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páteř</a:t>
            </a:r>
            <a:endParaRPr lang="cs-CZ" dirty="0"/>
          </a:p>
        </p:txBody>
      </p:sp>
      <p:cxnSp>
        <p:nvCxnSpPr>
          <p:cNvPr id="55" name="Přímá spojnice se šipkou 54"/>
          <p:cNvCxnSpPr/>
          <p:nvPr/>
        </p:nvCxnSpPr>
        <p:spPr>
          <a:xfrm>
            <a:off x="2771800" y="4581128"/>
            <a:ext cx="864096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3683027" y="4509120"/>
            <a:ext cx="1681061" cy="28803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dolní končetina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5265018" y="5877272"/>
            <a:ext cx="3744416" cy="6480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Ukaž</a:t>
            </a:r>
            <a:r>
              <a:rPr lang="cs-CZ" dirty="0" smtClean="0"/>
              <a:t> </a:t>
            </a:r>
            <a:r>
              <a:rPr lang="cs-CZ" sz="1400" dirty="0" smtClean="0"/>
              <a:t>kde je lebka, horní končetina, lopatka, pánev, páteř, hrudník, dolní končetina, klíční kost</a:t>
            </a:r>
            <a:endParaRPr lang="cs-CZ" sz="1400" dirty="0"/>
          </a:p>
        </p:txBody>
      </p:sp>
      <p:cxnSp>
        <p:nvCxnSpPr>
          <p:cNvPr id="59" name="Přímá spojnice se šipkou 58"/>
          <p:cNvCxnSpPr/>
          <p:nvPr/>
        </p:nvCxnSpPr>
        <p:spPr>
          <a:xfrm flipH="1">
            <a:off x="1043608" y="2559525"/>
            <a:ext cx="1080120" cy="94148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bdélník 59"/>
          <p:cNvSpPr/>
          <p:nvPr/>
        </p:nvSpPr>
        <p:spPr>
          <a:xfrm>
            <a:off x="467544" y="3735034"/>
            <a:ext cx="1008112" cy="27003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lopatka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89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Podívej se jak vypadají svaly tvého těla</a:t>
            </a:r>
            <a:endParaRPr lang="cs-CZ" sz="36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946" y="1398001"/>
            <a:ext cx="6128406" cy="5415375"/>
          </a:xfrm>
        </p:spPr>
      </p:pic>
    </p:spTree>
    <p:extLst>
      <p:ext uri="{BB962C8B-B14F-4D97-AF65-F5344CB8AC3E}">
        <p14:creationId xmlns:p14="http://schemas.microsoft.com/office/powerpoint/2010/main" val="295556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Lidská ruka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852936"/>
            <a:ext cx="2592288" cy="2087780"/>
          </a:xfrm>
        </p:spPr>
      </p:pic>
      <p:sp>
        <p:nvSpPr>
          <p:cNvPr id="4" name="Obdélník 3"/>
          <p:cNvSpPr/>
          <p:nvPr/>
        </p:nvSpPr>
        <p:spPr>
          <a:xfrm>
            <a:off x="683568" y="1628800"/>
            <a:ext cx="73448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Prsty se nazývají – palec, ukazováček, prostředníček, prsteníček, malíček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667" y="2780928"/>
            <a:ext cx="2595629" cy="194421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259632" y="3573016"/>
            <a:ext cx="64807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palec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1763688" y="4365104"/>
            <a:ext cx="57606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dlaň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1763688" y="3140967"/>
            <a:ext cx="1152128" cy="2638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ukazováček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2267744" y="3404838"/>
            <a:ext cx="1296144" cy="2401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prostředníček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2699792" y="3753036"/>
            <a:ext cx="1080120" cy="252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prsteníček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2843808" y="4149080"/>
            <a:ext cx="100811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malíček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4716016" y="4725144"/>
            <a:ext cx="2520280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002060"/>
                </a:solidFill>
              </a:rPr>
              <a:t>Pojmenuj prsty na této ruce</a:t>
            </a:r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99592" y="5229200"/>
            <a:ext cx="6336704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rgbClr val="FFFF00"/>
                </a:solidFill>
              </a:rPr>
              <a:t>Hola hoši do práce, pomáhejme mamince:</a:t>
            </a:r>
          </a:p>
          <a:p>
            <a:r>
              <a:rPr lang="cs-CZ" sz="1400" dirty="0" smtClean="0">
                <a:solidFill>
                  <a:srgbClr val="FFFF00"/>
                </a:solidFill>
              </a:rPr>
              <a:t>Ty udělej polínka</a:t>
            </a:r>
          </a:p>
          <a:p>
            <a:r>
              <a:rPr lang="cs-CZ" sz="1400" dirty="0">
                <a:solidFill>
                  <a:srgbClr val="FFFF00"/>
                </a:solidFill>
              </a:rPr>
              <a:t>a</a:t>
            </a:r>
            <a:r>
              <a:rPr lang="cs-CZ" sz="1400" dirty="0" smtClean="0">
                <a:solidFill>
                  <a:srgbClr val="FFFF00"/>
                </a:solidFill>
              </a:rPr>
              <a:t> ty roztop kamínka,</a:t>
            </a:r>
          </a:p>
          <a:p>
            <a:r>
              <a:rPr lang="cs-CZ" sz="1400" dirty="0">
                <a:solidFill>
                  <a:srgbClr val="FFFF00"/>
                </a:solidFill>
              </a:rPr>
              <a:t>t</a:t>
            </a:r>
            <a:r>
              <a:rPr lang="cs-CZ" sz="1400" dirty="0" smtClean="0">
                <a:solidFill>
                  <a:srgbClr val="FFFF00"/>
                </a:solidFill>
              </a:rPr>
              <a:t>y udělej kašičku, </a:t>
            </a:r>
          </a:p>
          <a:p>
            <a:r>
              <a:rPr lang="cs-CZ" sz="1400" dirty="0">
                <a:solidFill>
                  <a:srgbClr val="FFFF00"/>
                </a:solidFill>
              </a:rPr>
              <a:t>t</a:t>
            </a:r>
            <a:r>
              <a:rPr lang="cs-CZ" sz="1400" dirty="0" smtClean="0">
                <a:solidFill>
                  <a:srgbClr val="FFFF00"/>
                </a:solidFill>
              </a:rPr>
              <a:t>y dej na stůl vázičku.</a:t>
            </a:r>
          </a:p>
          <a:p>
            <a:r>
              <a:rPr lang="cs-CZ" sz="1400" dirty="0">
                <a:solidFill>
                  <a:srgbClr val="FFFF00"/>
                </a:solidFill>
              </a:rPr>
              <a:t>t</a:t>
            </a:r>
            <a:r>
              <a:rPr lang="cs-CZ" sz="1400" dirty="0" smtClean="0">
                <a:solidFill>
                  <a:srgbClr val="FFFF00"/>
                </a:solidFill>
              </a:rPr>
              <a:t>y malý se dívej</a:t>
            </a:r>
          </a:p>
          <a:p>
            <a:r>
              <a:rPr lang="cs-CZ" sz="1400" dirty="0">
                <a:solidFill>
                  <a:srgbClr val="FFFF00"/>
                </a:solidFill>
              </a:rPr>
              <a:t>a</a:t>
            </a:r>
            <a:r>
              <a:rPr lang="cs-CZ" sz="1400" dirty="0" smtClean="0">
                <a:solidFill>
                  <a:srgbClr val="FFFF00"/>
                </a:solidFill>
              </a:rPr>
              <a:t> pěkně nám zpívej.</a:t>
            </a:r>
          </a:p>
          <a:p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23928" y="5805264"/>
            <a:ext cx="3312368" cy="93610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SYNEK,F: Říkáme si s dětmi. Arch </a:t>
            </a:r>
            <a:r>
              <a:rPr lang="cs-CZ" sz="1400" dirty="0" err="1" smtClean="0"/>
              <a:t>art.P.O.Box</a:t>
            </a:r>
            <a:r>
              <a:rPr lang="cs-CZ" sz="1400" dirty="0" smtClean="0"/>
              <a:t> 14, Praha 1995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3355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3100" dirty="0" smtClean="0"/>
              <a:t>O naše tělo se musíme dobře starat a udržovat ho v čistotě</a:t>
            </a:r>
            <a:endParaRPr lang="cs-CZ" sz="31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1954560" cy="114833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Každý den se myjeme nebo sprchujeme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Nejméně dvakrát denně si čistíme zuby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Češeme si a umýváme vlasy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Často si myjeme ruce zvláště před jídlem a po každém použití WC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Oblékáme si čistý oděv a prádlo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Documents and Settings\Horehleďová\Local Settings\Temporary Internet Files\Content.IE5\LP7740MB\MC9004418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889" y="164994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Horehleďová\Local Settings\Temporary Internet Files\Content.IE5\U7EV3JWR\MC900371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691" y="2971305"/>
            <a:ext cx="1299613" cy="104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Horehleďová\Local Settings\Temporary Internet Files\Content.IE5\U1SEWPQN\MC900233060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09120"/>
            <a:ext cx="1845102" cy="1639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Horehleďová\Local Settings\Temporary Internet Files\Content.IE5\S7PS3CXA\MC9003102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304" y="2006922"/>
            <a:ext cx="1285709" cy="1606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Horehleďová\Local Settings\Temporary Internet Files\Content.IE5\QX2MIT8V\MM90035661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012" y="4581128"/>
            <a:ext cx="157046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Horehleďová\Local Settings\Temporary Internet Files\Content.IE5\UOYKOPGS\MC9001496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720" y="3265919"/>
            <a:ext cx="1505571" cy="1328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Horehleďová\Local Settings\Temporary Internet Files\Content.IE5\UX9RRBIS\MC9004405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412521"/>
            <a:ext cx="1325062" cy="139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848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://lh3.ggpht.com/_1r2Ql6FPSF0/TIdoW2wsi3I/AAAAAAAAAl0/wFYC9_Y74TI/s1600/kluk1.jpg</a:t>
            </a:r>
            <a:endParaRPr lang="cs-CZ" dirty="0"/>
          </a:p>
          <a:p>
            <a:r>
              <a:rPr lang="cs-CZ" u="sng" dirty="0">
                <a:hlinkClick r:id="rId3"/>
              </a:rPr>
              <a:t>http://anthrop.sci.muni.cz/UserFiles/Image/Individualni%20vyvoj/Animace_09_oblicej_zeny_enface.gif</a:t>
            </a:r>
            <a:endParaRPr lang="cs-CZ" dirty="0"/>
          </a:p>
          <a:p>
            <a:r>
              <a:rPr lang="cs-CZ" u="sng" dirty="0">
                <a:hlinkClick r:id="rId4"/>
              </a:rPr>
              <a:t>http://nd01.jxs.cz/834/548/269e3711df_24998143_o2.gif</a:t>
            </a:r>
            <a:endParaRPr lang="cs-CZ" dirty="0"/>
          </a:p>
          <a:p>
            <a:r>
              <a:rPr lang="cs-CZ" u="sng" dirty="0">
                <a:hlinkClick r:id="rId5"/>
              </a:rPr>
              <a:t>http://www.dornova.wz.cz/images/kostra1.jpg</a:t>
            </a:r>
            <a:endParaRPr lang="cs-CZ" dirty="0"/>
          </a:p>
          <a:p>
            <a:r>
              <a:rPr lang="cs-CZ" u="sng" dirty="0">
                <a:hlinkClick r:id="rId6"/>
              </a:rPr>
              <a:t>http://absolventi.gymcheb.cz/2010/misrajb/svalovec.jpg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http://www.stastnezeny.cz/data/usr_039_2010/vestit_z_ruky.jpg</a:t>
            </a:r>
            <a:endParaRPr lang="cs-CZ" dirty="0"/>
          </a:p>
          <a:p>
            <a:r>
              <a:rPr lang="cs-CZ" u="sng" dirty="0">
                <a:hlinkClick r:id="rId8"/>
              </a:rPr>
              <a:t>http://</a:t>
            </a:r>
            <a:r>
              <a:rPr lang="cs-CZ" u="sng" dirty="0" smtClean="0">
                <a:hlinkClick r:id="rId8"/>
              </a:rPr>
              <a:t>www.frau.cz/wp-content/uploads/sxc_ruka.jpg</a:t>
            </a:r>
            <a:endParaRPr lang="cs-CZ" u="sng" dirty="0" smtClean="0"/>
          </a:p>
          <a:p>
            <a:r>
              <a:rPr lang="cs-CZ" smtClean="0">
                <a:hlinkClick r:id="rId9"/>
              </a:rPr>
              <a:t>http://www.office.microsoft.com</a:t>
            </a:r>
            <a:endParaRPr lang="cs-CZ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6151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585</TotalTime>
  <Words>396</Words>
  <Application>Microsoft Office PowerPoint</Application>
  <PresentationFormat>Předvádění na obrazovce (4:3)</PresentationFormat>
  <Paragraphs>83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Naše tělo</vt:lpstr>
      <vt:lpstr>Ukaž kde máš- vlasy, čelo, obočí, oči, uši, nos, tváře, ústa, bradu, krk</vt:lpstr>
      <vt:lpstr>Základem lidského těla je kostra.  Lidské tělo se skládá z kostí, kloubů, svalů a šlach</vt:lpstr>
      <vt:lpstr>Podívej se jak vypadají svaly tvého těla</vt:lpstr>
      <vt:lpstr>Lidská ruka</vt:lpstr>
      <vt:lpstr>O naše tělo se musíme dobře starat a udržovat ho v čistotě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67</cp:revision>
  <dcterms:created xsi:type="dcterms:W3CDTF">2011-06-20T10:40:08Z</dcterms:created>
  <dcterms:modified xsi:type="dcterms:W3CDTF">2013-03-07T13:12:50Z</dcterms:modified>
</cp:coreProperties>
</file>