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0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VY_32_INOVACE_9/16_  </a:t>
          </a:r>
          <a:r>
            <a:rPr lang="cs-CZ" sz="2000" baseline="0" dirty="0" smtClean="0"/>
            <a:t>VODA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rgbClr val="92D050">
            <a:alpha val="90000"/>
          </a:srgbClr>
        </a:solidFill>
      </dgm:spPr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Horehleďová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rgbClr val="FFFF00">
            <a:alpha val="90000"/>
          </a:srgbClr>
        </a:solidFill>
      </dgm:spPr>
      <dgm:t>
        <a:bodyPr/>
        <a:lstStyle/>
        <a:p>
          <a:pPr algn="l" rtl="0"/>
          <a:r>
            <a:rPr lang="cs-CZ" sz="2000" dirty="0" smtClean="0"/>
            <a:t>TEMA: Voda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CZ.1-07/1.4.00/21.0822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BF5DD17-3759-4972-9BAD-48B4EFA7C98E}">
      <dgm:prSet/>
      <dgm:spPr/>
      <dgm:t>
        <a:bodyPr/>
        <a:lstStyle/>
        <a:p>
          <a:endParaRPr lang="cs-CZ" dirty="0"/>
        </a:p>
      </dgm:t>
    </dgm:pt>
    <dgm:pt modelId="{09AD6026-8D54-4731-B326-2DAC87969E79}" type="parTrans" cxnId="{58985325-84B0-4661-AB05-C5E96B6CF036}">
      <dgm:prSet/>
      <dgm:spPr/>
      <dgm:t>
        <a:bodyPr/>
        <a:lstStyle/>
        <a:p>
          <a:endParaRPr lang="cs-CZ"/>
        </a:p>
      </dgm:t>
    </dgm:pt>
    <dgm:pt modelId="{C7F49A69-1EB8-4FA3-A69F-959DFD772EF9}" type="sibTrans" cxnId="{58985325-84B0-4661-AB05-C5E96B6CF0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FCCE9B4-DB82-40A3-B544-87A464E1DBFB}" type="pres">
      <dgm:prSet presAssocID="{0BF5DD17-3759-4972-9BAD-48B4EFA7C98E}" presName="vertSpace6" presStyleLbl="node1" presStyleIdx="4" presStyleCnt="6"/>
      <dgm:spPr/>
    </dgm:pt>
    <dgm:pt modelId="{A1E0417A-A32D-4D97-8444-C9BDE614355E}" type="pres">
      <dgm:prSet presAssocID="{0BF5DD17-3759-4972-9BAD-48B4EFA7C98E}" presName="circle6" presStyleLbl="node1" presStyleIdx="5" presStyleCnt="6"/>
      <dgm:spPr/>
    </dgm:pt>
    <dgm:pt modelId="{136AFC2F-CE56-4286-8177-8BA59A29101A}" type="pres">
      <dgm:prSet presAssocID="{0BF5DD17-3759-4972-9BAD-48B4EFA7C98E}" presName="rect6" presStyleLbl="alignAcc1" presStyleIdx="5" presStyleCnt="6" custScaleX="100000" custLinFactNeighborX="343" custLinFactNeighborY="-255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E1D293-BECC-46AE-B83B-A3C49799C261}" type="pres">
      <dgm:prSet presAssocID="{0BF5DD17-3759-4972-9BAD-48B4EFA7C98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90E63987-3A60-47CC-8325-0A26F3A89787}" type="presOf" srcId="{0BF5DD17-3759-4972-9BAD-48B4EFA7C98E}" destId="{83E1D293-BECC-46AE-B83B-A3C49799C261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1FAC32E3-1EE7-4FF1-839A-6D669E67A19D}" type="presOf" srcId="{0BF5DD17-3759-4972-9BAD-48B4EFA7C98E}" destId="{136AFC2F-CE56-4286-8177-8BA59A29101A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58985325-84B0-4661-AB05-C5E96B6CF036}" srcId="{757F3AB3-0718-4624-B441-E567A8F0AB56}" destId="{0BF5DD17-3759-4972-9BAD-48B4EFA7C98E}" srcOrd="5" destOrd="0" parTransId="{09AD6026-8D54-4731-B326-2DAC87969E79}" sibTransId="{C7F49A69-1EB8-4FA3-A69F-959DFD772EF9}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7BD6DFB6-2CDC-4FC6-B578-2B38352C0E43}" type="presParOf" srcId="{333A1088-737F-45CB-B68E-254E46348037}" destId="{DFCCE9B4-DB82-40A3-B544-87A464E1DBFB}" srcOrd="15" destOrd="0" presId="urn:microsoft.com/office/officeart/2005/8/layout/target3"/>
    <dgm:cxn modelId="{C399C94D-8E04-4562-8403-5A4EC2CB34BB}" type="presParOf" srcId="{333A1088-737F-45CB-B68E-254E46348037}" destId="{A1E0417A-A32D-4D97-8444-C9BDE614355E}" srcOrd="16" destOrd="0" presId="urn:microsoft.com/office/officeart/2005/8/layout/target3"/>
    <dgm:cxn modelId="{EC458A6D-E8EB-4A9A-B476-E8E1C028B16E}" type="presParOf" srcId="{333A1088-737F-45CB-B68E-254E46348037}" destId="{136AFC2F-CE56-4286-8177-8BA59A29101A}" srcOrd="17" destOrd="0" presId="urn:microsoft.com/office/officeart/2005/8/layout/target3"/>
    <dgm:cxn modelId="{967D4CAD-956F-4FD5-9BB9-DA6AB87602B6}" type="presParOf" srcId="{333A1088-737F-45CB-B68E-254E46348037}" destId="{AED2198E-93D5-4001-81B4-73124B309672}" srcOrd="18" destOrd="0" presId="urn:microsoft.com/office/officeart/2005/8/layout/target3"/>
    <dgm:cxn modelId="{8104E280-8526-4670-AB6F-DE39693704B8}" type="presParOf" srcId="{333A1088-737F-45CB-B68E-254E46348037}" destId="{2BE915AB-18AA-4053-B92C-3BFC9ED204BB}" srcOrd="19" destOrd="0" presId="urn:microsoft.com/office/officeart/2005/8/layout/target3"/>
    <dgm:cxn modelId="{704ABDB6-F8D9-4A28-BB95-93003B1A5264}" type="presParOf" srcId="{333A1088-737F-45CB-B68E-254E46348037}" destId="{6BB5E863-4638-4E1D-BFDE-399D028AC4ED}" srcOrd="20" destOrd="0" presId="urn:microsoft.com/office/officeart/2005/8/layout/target3"/>
    <dgm:cxn modelId="{D4D0831D-6975-4C90-BA48-A80A6E1BBF89}" type="presParOf" srcId="{333A1088-737F-45CB-B68E-254E46348037}" destId="{5A5FFA88-C948-4069-8E93-59FA12366E83}" srcOrd="21" destOrd="0" presId="urn:microsoft.com/office/officeart/2005/8/layout/target3"/>
    <dgm:cxn modelId="{52412213-A338-4C97-BCDC-9576EEECC82C}" type="presParOf" srcId="{333A1088-737F-45CB-B68E-254E46348037}" destId="{890E4F0B-2866-4A3F-A3C7-2A14B1797930}" srcOrd="22" destOrd="0" presId="urn:microsoft.com/office/officeart/2005/8/layout/target3"/>
    <dgm:cxn modelId="{B7283A01-DEC2-4A3A-A2D6-E752C3ECE129}" type="presParOf" srcId="{333A1088-737F-45CB-B68E-254E46348037}" destId="{83E1D293-BECC-46AE-B83B-A3C49799C26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rgbClr val="92D050">
            <a:alpha val="90000"/>
          </a:srgb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shade val="51000"/>
                <a:satMod val="130000"/>
              </a:schemeClr>
            </a:gs>
            <a:gs pos="80000">
              <a:schemeClr val="accent5">
                <a:hueOff val="-1986775"/>
                <a:satOff val="7962"/>
                <a:lumOff val="1726"/>
                <a:alphaOff val="0"/>
                <a:shade val="93000"/>
                <a:satMod val="13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Horehleďová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shade val="51000"/>
                <a:satMod val="130000"/>
              </a:schemeClr>
            </a:gs>
            <a:gs pos="80000">
              <a:schemeClr val="accent5">
                <a:hueOff val="-3973551"/>
                <a:satOff val="15924"/>
                <a:lumOff val="3451"/>
                <a:alphaOff val="0"/>
                <a:shade val="93000"/>
                <a:satMod val="13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VY_32_INOVACE_9/16_  </a:t>
          </a:r>
          <a:r>
            <a:rPr lang="cs-CZ" sz="2000" kern="1200" baseline="0" dirty="0" smtClean="0"/>
            <a:t>VODA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shade val="51000"/>
                <a:satMod val="130000"/>
              </a:schemeClr>
            </a:gs>
            <a:gs pos="80000">
              <a:schemeClr val="accent5">
                <a:hueOff val="-5960326"/>
                <a:satOff val="23887"/>
                <a:lumOff val="5177"/>
                <a:alphaOff val="0"/>
                <a:shade val="93000"/>
                <a:satMod val="13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rgbClr val="FFFF00">
            <a:alpha val="90000"/>
          </a:srgbClr>
        </a:solidFill>
        <a:ln w="9525" cap="flat" cmpd="sng" algn="ctr">
          <a:solidFill>
            <a:schemeClr val="accent5">
              <a:hueOff val="-5960326"/>
              <a:satOff val="23887"/>
              <a:lumOff val="517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Voda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shade val="51000"/>
                <a:satMod val="130000"/>
              </a:schemeClr>
            </a:gs>
            <a:gs pos="80000">
              <a:schemeClr val="accent5">
                <a:hueOff val="-7947101"/>
                <a:satOff val="31849"/>
                <a:lumOff val="6902"/>
                <a:alphaOff val="0"/>
                <a:shade val="93000"/>
                <a:satMod val="13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7947101"/>
              <a:satOff val="31849"/>
              <a:lumOff val="690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CZ.1-07/1.4.00/21.0822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1E0417A-A32D-4D97-8444-C9BDE614355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36AFC2F-CE56-4286-8177-8BA59A29101A}">
      <dsp:nvSpPr>
        <dsp:cNvPr id="0" name=""/>
        <dsp:cNvSpPr/>
      </dsp:nvSpPr>
      <dsp:spPr>
        <a:xfrm>
          <a:off x="1273857" y="1584176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84176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otohosek.cz/soubory/fotogalerie/rosa.preview.jpg" TargetMode="External"/><Relationship Id="rId13" Type="http://schemas.openxmlformats.org/officeDocument/2006/relationships/hyperlink" Target="http://www.sonh.cz/fotografie/Mlha(1).JPG" TargetMode="External"/><Relationship Id="rId3" Type="http://schemas.openxmlformats.org/officeDocument/2006/relationships/hyperlink" Target="http://media.novinky.cz/462/334620-top_foto1-h5iv8.jpg?1345811401" TargetMode="External"/><Relationship Id="rId7" Type="http://schemas.openxmlformats.org/officeDocument/2006/relationships/hyperlink" Target="http://nd05.jxs.cz/451/669/e73253bb4e_82034661_o2.jpg" TargetMode="External"/><Relationship Id="rId12" Type="http://schemas.openxmlformats.org/officeDocument/2006/relationships/hyperlink" Target="http://fyzweb.cz/clanky/img/00102/kroupyvtrave2b.jpg" TargetMode="External"/><Relationship Id="rId2" Type="http://schemas.openxmlformats.org/officeDocument/2006/relationships/hyperlink" Target="http://www.toplekar.cz/public/59/23/95/10950_31479_zena_pije_vodu_fotol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log.idnes.cz/blog/9958/179477/P1250845lovet15_res.jpg" TargetMode="External"/><Relationship Id="rId11" Type="http://schemas.openxmlformats.org/officeDocument/2006/relationships/hyperlink" Target="http://priroda.sdas.cz/deniky/pictures/2007/0702jinovatka2.jpg" TargetMode="External"/><Relationship Id="rId5" Type="http://schemas.openxmlformats.org/officeDocument/2006/relationships/hyperlink" Target="http://www.tesla.cz/cz/images/content/header-banner-voda.jpg" TargetMode="External"/><Relationship Id="rId10" Type="http://schemas.openxmlformats.org/officeDocument/2006/relationships/hyperlink" Target="http://data.regiony24.cz/foto/clanky/stare/100608_Dest.jpg" TargetMode="External"/><Relationship Id="rId4" Type="http://schemas.openxmlformats.org/officeDocument/2006/relationships/hyperlink" Target="http://www.tyden.cz/obrazek/201204/4f7afce942726/5-4f7afd3c5f5b4.jpg" TargetMode="External"/><Relationship Id="rId9" Type="http://schemas.openxmlformats.org/officeDocument/2006/relationships/hyperlink" Target="http://www.3dsoftware.cz/upload/images_forum/Sn%C3%ADh8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pomocucitelum.cz/data/images/items/f_pic999.jpg" TargetMode="External"/><Relationship Id="rId3" Type="http://schemas.openxmlformats.org/officeDocument/2006/relationships/hyperlink" Target="http://www2.hauraton.com/media/Uber_uns/Oekologie-bei-Hauraton/Regenwasser.jpg" TargetMode="External"/><Relationship Id="rId7" Type="http://schemas.openxmlformats.org/officeDocument/2006/relationships/hyperlink" Target="http://i.idnes.cz/11/012/cl6/JB389128_511698.jpg" TargetMode="External"/><Relationship Id="rId2" Type="http://schemas.openxmlformats.org/officeDocument/2006/relationships/hyperlink" Target="http://www.euractiv.cz/uploads/tx_tmimage/18357m9t99bfjg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azneluhacovice.cz/images2/prameny.jpg" TargetMode="External"/><Relationship Id="rId11" Type="http://schemas.openxmlformats.org/officeDocument/2006/relationships/hyperlink" Target="http://www.realit.cz/files/imagecache/dust_filerenderer_big/files/upload/story_online/ilustra_n__foto_4d369d92a1.jpg" TargetMode="External"/><Relationship Id="rId5" Type="http://schemas.openxmlformats.org/officeDocument/2006/relationships/hyperlink" Target="http://oko.yin.cz/25/pitna-voda-z-more/pitna-voda.jpg" TargetMode="External"/><Relationship Id="rId10" Type="http://schemas.openxmlformats.org/officeDocument/2006/relationships/hyperlink" Target="http://www.ochranaprirody.cz/wps/wcm/connect/a4aac0804b096c2b8024fdbd221a55c2/4/4_%C3%BAhyn_Morava_2003_m.jpg?MOD=AJPERES&amp;CACHEID=a4aac0804b096c2b8024fdbd221a55c2/4" TargetMode="External"/><Relationship Id="rId4" Type="http://schemas.openxmlformats.org/officeDocument/2006/relationships/hyperlink" Target="http://nd05.jxs.cz/388/119/c4f6f037cb_81063788_o2.jpg" TargetMode="External"/><Relationship Id="rId9" Type="http://schemas.openxmlformats.org/officeDocument/2006/relationships/hyperlink" Target="http://us.123rf.com/400wm/400/400/zu1u/zu1u1111/zu1u111100002/11127969-znea-ia-ta-na-vod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606234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Materiál je určen pro výuku předmětu Přírodověda pro druhý stupeň základní školy speciální</a:t>
            </a:r>
          </a:p>
          <a:p>
            <a:r>
              <a:rPr lang="cs-CZ" sz="2400" dirty="0" smtClean="0"/>
              <a:t>Doba vzniku -  listopad 2012</a:t>
            </a:r>
          </a:p>
          <a:p>
            <a:r>
              <a:rPr lang="cs-CZ" sz="2400" dirty="0" smtClean="0"/>
              <a:t>Datum ověření – 22. 1. </a:t>
            </a:r>
            <a:r>
              <a:rPr lang="cs-CZ" sz="2400" smtClean="0"/>
              <a:t>2013  </a:t>
            </a:r>
            <a:endParaRPr lang="cs-CZ" sz="2400" dirty="0" smtClean="0"/>
          </a:p>
          <a:p>
            <a:r>
              <a:rPr lang="cs-CZ" sz="2400" dirty="0" smtClean="0"/>
              <a:t>Určeno pro procvičování učiva a pro práci s interaktivní tabulí</a:t>
            </a:r>
          </a:p>
          <a:p>
            <a:r>
              <a:rPr lang="cs-CZ" sz="2400" dirty="0" smtClean="0"/>
              <a:t>Učitel pomocí názorných obrázků vysvětluje učivo</a:t>
            </a:r>
          </a:p>
          <a:p>
            <a:r>
              <a:rPr lang="cs-CZ" sz="2400" dirty="0" smtClean="0"/>
              <a:t>Materiál je vhodný pro žáky speciálních tříd </a:t>
            </a:r>
          </a:p>
          <a:p>
            <a:r>
              <a:rPr lang="cs-CZ" sz="2400" dirty="0" smtClean="0"/>
              <a:t>Žáci pracovali se zájmem a s pozorností</a:t>
            </a:r>
          </a:p>
          <a:p>
            <a:r>
              <a:rPr lang="cs-CZ" sz="2400" dirty="0" smtClean="0"/>
              <a:t>Chápali učivo a odpovídali na dané otázky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Voda je nezbytná k životu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Potřebují ji </a:t>
            </a:r>
            <a:r>
              <a:rPr lang="cs-CZ" sz="2000" b="1" dirty="0" smtClean="0">
                <a:solidFill>
                  <a:srgbClr val="FF0000"/>
                </a:solidFill>
              </a:rPr>
              <a:t>lidé, rostliny i zvířata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0932" y="1588851"/>
            <a:ext cx="4038600" cy="4525963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Co k sobě patří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681" y="2420888"/>
            <a:ext cx="1728192" cy="1145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682" y="4890917"/>
            <a:ext cx="1728192" cy="1150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682" y="3669735"/>
            <a:ext cx="1728192" cy="1085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04048" y="2564904"/>
            <a:ext cx="1224136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Člověk</a:t>
            </a:r>
          </a:p>
          <a:p>
            <a:r>
              <a:rPr lang="cs-CZ" sz="2400" dirty="0" smtClean="0"/>
              <a:t>Rostlina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víře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660232" y="2348880"/>
            <a:ext cx="1728192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Saje vodu              pomocí kořenů</a:t>
            </a:r>
          </a:p>
          <a:p>
            <a:r>
              <a:rPr lang="cs-CZ" sz="2000" dirty="0" smtClean="0"/>
              <a:t>Pije vodu</a:t>
            </a:r>
          </a:p>
          <a:p>
            <a:r>
              <a:rPr lang="cs-CZ" sz="2000" dirty="0" smtClean="0"/>
              <a:t>Pije vodu</a:t>
            </a:r>
            <a:endParaRPr lang="cs-CZ" sz="2000" dirty="0"/>
          </a:p>
        </p:txBody>
      </p:sp>
      <p:sp>
        <p:nvSpPr>
          <p:cNvPr id="7" name="Šipka doprava 6"/>
          <p:cNvSpPr/>
          <p:nvPr/>
        </p:nvSpPr>
        <p:spPr>
          <a:xfrm>
            <a:off x="5976156" y="2849805"/>
            <a:ext cx="25202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stCxn id="7" idx="3"/>
          </p:cNvCxnSpPr>
          <p:nvPr/>
        </p:nvCxnSpPr>
        <p:spPr>
          <a:xfrm>
            <a:off x="6228184" y="2993821"/>
            <a:ext cx="878396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6" idx="1"/>
          </p:cNvCxnSpPr>
          <p:nvPr/>
        </p:nvCxnSpPr>
        <p:spPr>
          <a:xfrm>
            <a:off x="6660232" y="3356992"/>
            <a:ext cx="43154" cy="2097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Šipka doprava 14"/>
          <p:cNvSpPr/>
          <p:nvPr/>
        </p:nvSpPr>
        <p:spPr>
          <a:xfrm>
            <a:off x="6102170" y="3275670"/>
            <a:ext cx="270030" cy="3271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5724128" y="3609599"/>
            <a:ext cx="252028" cy="3491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6372200" y="2708920"/>
            <a:ext cx="576064" cy="7529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6" idx="3"/>
          </p:cNvCxnSpPr>
          <p:nvPr/>
        </p:nvCxnSpPr>
        <p:spPr>
          <a:xfrm>
            <a:off x="5976156" y="3784184"/>
            <a:ext cx="1040414" cy="1240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509120"/>
            <a:ext cx="3384376" cy="138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986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Co je voda?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Je toto voda?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55776" y="1700808"/>
            <a:ext cx="6039122" cy="4176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Krystalky ledu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Sněhová vločka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Rosa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Sníh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070" y="1709355"/>
            <a:ext cx="1461749" cy="1094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070" y="2788086"/>
            <a:ext cx="1461749" cy="911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747" y="3684244"/>
            <a:ext cx="1461749" cy="972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747" y="4668949"/>
            <a:ext cx="1461749" cy="109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692820" y="1705000"/>
            <a:ext cx="2902078" cy="41028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Déšť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Jinovatka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Kroupy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Mlha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019" y="1709355"/>
            <a:ext cx="1498413" cy="1118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5239" y="2719615"/>
            <a:ext cx="1485193" cy="1076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6624" y="3768565"/>
            <a:ext cx="1485193" cy="9669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404" y="4717836"/>
            <a:ext cx="1498413" cy="997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970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Kde se vyskytuje?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Spoj čarou co k sobě patří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16016" y="1530384"/>
            <a:ext cx="4038600" cy="4525963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2276872"/>
            <a:ext cx="3672408" cy="3672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Slaná voda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Minerální voda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Povrchová voda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Spodní voda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Pitná voda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Dešťová voda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4365104"/>
            <a:ext cx="1626661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381" y="3122125"/>
            <a:ext cx="1627327" cy="1151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0844" y="1900440"/>
            <a:ext cx="1383024" cy="1131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0843" y="2989668"/>
            <a:ext cx="1137819" cy="1607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75888"/>
            <a:ext cx="1626660" cy="1084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0843" y="4633200"/>
            <a:ext cx="1570308" cy="1229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165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Koloběh vody v přírodě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Voda z rybníků, jezer, řek, moří a kaluží se vypaří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V podobě vodních par se dostane vysoko na zem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Tam je chladněji a vodní páry se srazí na vodu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Ze sražených vodních par se vytvoří mraky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Z těch se voda dostane zpět na zem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Část se opět vsákne, steče do moří a znovu se vypaří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92896"/>
            <a:ext cx="3374403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864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8" grpI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Ochrana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Vodu musíme chránit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Jak lidé vodu znečišťují?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Řekni, jak můžeme řeky uzdravit</a:t>
            </a:r>
          </a:p>
          <a:p>
            <a:endParaRPr lang="cs-CZ" sz="2000" b="1" dirty="0">
              <a:solidFill>
                <a:srgbClr val="FF0000"/>
              </a:solidFill>
            </a:endParaRP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2000" b="1" dirty="0">
              <a:solidFill>
                <a:srgbClr val="FF0000"/>
              </a:solidFill>
            </a:endParaRP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2000" b="1" dirty="0">
              <a:solidFill>
                <a:srgbClr val="FF0000"/>
              </a:solidFill>
            </a:endParaRP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2000" b="1" dirty="0">
              <a:solidFill>
                <a:srgbClr val="FF0000"/>
              </a:solidFill>
            </a:endParaRP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Je ve vašem městě čistička vody?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20888"/>
            <a:ext cx="2466975" cy="1656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22651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903" y="2374801"/>
            <a:ext cx="2798465" cy="2096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85903" y="4470949"/>
            <a:ext cx="2798465" cy="31395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Čistička  vody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386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62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toplekar.cz</a:t>
            </a:r>
            <a:r>
              <a:rPr lang="cs-CZ" u="sng" dirty="0" smtClean="0">
                <a:hlinkClick r:id="rId2"/>
              </a:rPr>
              <a:t>/public/59/23/95/10950_31479_zena_pije_vodu_</a:t>
            </a:r>
            <a:r>
              <a:rPr lang="cs-CZ" u="sng" dirty="0" err="1" smtClean="0">
                <a:hlinkClick r:id="rId2"/>
              </a:rPr>
              <a:t>fotolia.jpg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http://media.novinky.</a:t>
            </a:r>
            <a:r>
              <a:rPr lang="cs-CZ" u="sng" dirty="0" err="1" smtClean="0">
                <a:hlinkClick r:id="rId3"/>
              </a:rPr>
              <a:t>cz</a:t>
            </a:r>
            <a:r>
              <a:rPr lang="cs-CZ" u="sng" dirty="0" smtClean="0">
                <a:hlinkClick r:id="rId3"/>
              </a:rPr>
              <a:t>/462/334620-top_foto1-h5iv8.jpg?1345811401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tyden.cz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obrazek</a:t>
            </a:r>
            <a:r>
              <a:rPr lang="cs-CZ" u="sng" dirty="0" smtClean="0">
                <a:hlinkClick r:id="rId4"/>
              </a:rPr>
              <a:t>/201204/4f7afce942726/5-4f7afd3c5f5b4.jpg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tesla.cz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cz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images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content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header</a:t>
            </a:r>
            <a:r>
              <a:rPr lang="cs-CZ" u="sng" dirty="0" smtClean="0">
                <a:hlinkClick r:id="rId5"/>
              </a:rPr>
              <a:t>-banner-voda.</a:t>
            </a:r>
            <a:r>
              <a:rPr lang="cs-CZ" u="sng" dirty="0" err="1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http://blog.</a:t>
            </a:r>
            <a:r>
              <a:rPr lang="cs-CZ" u="sng" dirty="0" err="1" smtClean="0">
                <a:hlinkClick r:id="rId6"/>
              </a:rPr>
              <a:t>idnes.cz</a:t>
            </a:r>
            <a:r>
              <a:rPr lang="cs-CZ" u="sng" dirty="0" smtClean="0">
                <a:hlinkClick r:id="rId6"/>
              </a:rPr>
              <a:t>/blog/9958/179477/P1250845lovet15_res.</a:t>
            </a:r>
            <a:r>
              <a:rPr lang="cs-CZ" u="sng" dirty="0" err="1" smtClean="0">
                <a:hlinkClick r:id="rId6"/>
              </a:rPr>
              <a:t>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http://nd05.jxs.cz/451/669/e73253bb4e_82034661_o2.jpg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fotohosek.cz</a:t>
            </a:r>
            <a:r>
              <a:rPr lang="cs-CZ" u="sng" dirty="0" smtClean="0">
                <a:hlinkClick r:id="rId8"/>
              </a:rPr>
              <a:t>/soubory/</a:t>
            </a:r>
            <a:r>
              <a:rPr lang="cs-CZ" u="sng" dirty="0" err="1" smtClean="0">
                <a:hlinkClick r:id="rId8"/>
              </a:rPr>
              <a:t>fotogalerie</a:t>
            </a:r>
            <a:r>
              <a:rPr lang="cs-CZ" u="sng" dirty="0" smtClean="0">
                <a:hlinkClick r:id="rId8"/>
              </a:rPr>
              <a:t>/rosa.</a:t>
            </a:r>
            <a:r>
              <a:rPr lang="cs-CZ" u="sng" dirty="0" err="1" smtClean="0">
                <a:hlinkClick r:id="rId8"/>
              </a:rPr>
              <a:t>preview.jpg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http://www.3dsoftware.cz/</a:t>
            </a:r>
            <a:r>
              <a:rPr lang="cs-CZ" u="sng" dirty="0" err="1" smtClean="0">
                <a:hlinkClick r:id="rId9"/>
              </a:rPr>
              <a:t>upload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images</a:t>
            </a:r>
            <a:r>
              <a:rPr lang="cs-CZ" u="sng" dirty="0" smtClean="0">
                <a:hlinkClick r:id="rId9"/>
              </a:rPr>
              <a:t>_</a:t>
            </a:r>
            <a:r>
              <a:rPr lang="cs-CZ" u="sng" dirty="0" err="1" smtClean="0">
                <a:hlinkClick r:id="rId9"/>
              </a:rPr>
              <a:t>forum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Sn</a:t>
            </a:r>
            <a:r>
              <a:rPr lang="cs-CZ" u="sng" dirty="0" smtClean="0">
                <a:hlinkClick r:id="rId9"/>
              </a:rPr>
              <a:t>%C3%ADh8.jpg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http://data.regiony24.cz/foto/</a:t>
            </a:r>
            <a:r>
              <a:rPr lang="cs-CZ" u="sng" dirty="0" err="1" smtClean="0">
                <a:hlinkClick r:id="rId10"/>
              </a:rPr>
              <a:t>clanky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stare</a:t>
            </a:r>
            <a:r>
              <a:rPr lang="cs-CZ" u="sng" dirty="0" smtClean="0">
                <a:hlinkClick r:id="rId10"/>
              </a:rPr>
              <a:t>/100608_</a:t>
            </a:r>
            <a:r>
              <a:rPr lang="cs-CZ" u="sng" dirty="0" err="1" smtClean="0">
                <a:hlinkClick r:id="rId10"/>
              </a:rPr>
              <a:t>Dest.jpg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http://priroda.sdas.cz/deniky/pictures/2007/0702jinovatka2.jpg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http://fyzweb.cz/clanky/img/00102/kroupyvtrave2b.jpg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http://www.</a:t>
            </a:r>
            <a:r>
              <a:rPr lang="cs-CZ" u="sng" dirty="0" err="1" smtClean="0">
                <a:hlinkClick r:id="rId13"/>
              </a:rPr>
              <a:t>sonh.cz</a:t>
            </a:r>
            <a:r>
              <a:rPr lang="cs-CZ" u="sng" dirty="0" smtClean="0">
                <a:hlinkClick r:id="rId13"/>
              </a:rPr>
              <a:t>/fotografie/Mlha(1).JPG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62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euractiv.cz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uploads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tx</a:t>
            </a:r>
            <a:r>
              <a:rPr lang="cs-CZ" u="sng" dirty="0" smtClean="0">
                <a:hlinkClick r:id="rId2"/>
              </a:rPr>
              <a:t>_</a:t>
            </a:r>
            <a:r>
              <a:rPr lang="cs-CZ" u="sng" dirty="0" err="1" smtClean="0">
                <a:hlinkClick r:id="rId2"/>
              </a:rPr>
              <a:t>tmimage</a:t>
            </a:r>
            <a:r>
              <a:rPr lang="cs-CZ" u="sng" dirty="0" smtClean="0">
                <a:hlinkClick r:id="rId2"/>
              </a:rPr>
              <a:t>/18357m9t99bfjgk.jpg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http://www2.hauraton.com/media/Uber_</a:t>
            </a:r>
            <a:r>
              <a:rPr lang="cs-CZ" u="sng" dirty="0" err="1" smtClean="0">
                <a:hlinkClick r:id="rId3"/>
              </a:rPr>
              <a:t>uns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Oekologie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bei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Hauraton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Regenwasser.jpg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http://nd05.jxs.cz/388/119/c4f6f037cb_81063788_o2.jpg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http://oko.</a:t>
            </a:r>
            <a:r>
              <a:rPr lang="cs-CZ" u="sng" dirty="0" err="1" smtClean="0">
                <a:hlinkClick r:id="rId5"/>
              </a:rPr>
              <a:t>yin.cz</a:t>
            </a:r>
            <a:r>
              <a:rPr lang="cs-CZ" u="sng" dirty="0" smtClean="0">
                <a:hlinkClick r:id="rId5"/>
              </a:rPr>
              <a:t>/25/</a:t>
            </a:r>
            <a:r>
              <a:rPr lang="cs-CZ" u="sng" dirty="0" err="1" smtClean="0">
                <a:hlinkClick r:id="rId5"/>
              </a:rPr>
              <a:t>pitna</a:t>
            </a:r>
            <a:r>
              <a:rPr lang="cs-CZ" u="sng" dirty="0" smtClean="0">
                <a:hlinkClick r:id="rId5"/>
              </a:rPr>
              <a:t>-voda-z-more/</a:t>
            </a:r>
            <a:r>
              <a:rPr lang="cs-CZ" u="sng" dirty="0" err="1" smtClean="0">
                <a:hlinkClick r:id="rId5"/>
              </a:rPr>
              <a:t>pitna</a:t>
            </a:r>
            <a:r>
              <a:rPr lang="cs-CZ" u="sng" dirty="0" smtClean="0">
                <a:hlinkClick r:id="rId5"/>
              </a:rPr>
              <a:t>-voda.</a:t>
            </a:r>
            <a:r>
              <a:rPr lang="cs-CZ" u="sng" dirty="0" err="1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lazneluhacovice.cz</a:t>
            </a:r>
            <a:r>
              <a:rPr lang="cs-CZ" u="sng" dirty="0" smtClean="0">
                <a:hlinkClick r:id="rId6"/>
              </a:rPr>
              <a:t>/images2/prameny.</a:t>
            </a:r>
            <a:r>
              <a:rPr lang="cs-CZ" u="sng" dirty="0" err="1" smtClean="0">
                <a:hlinkClick r:id="rId6"/>
              </a:rPr>
              <a:t>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http://i.</a:t>
            </a:r>
            <a:r>
              <a:rPr lang="cs-CZ" u="sng" dirty="0" err="1" smtClean="0">
                <a:hlinkClick r:id="rId7"/>
              </a:rPr>
              <a:t>idnes.cz</a:t>
            </a:r>
            <a:r>
              <a:rPr lang="cs-CZ" u="sng" dirty="0" smtClean="0">
                <a:hlinkClick r:id="rId7"/>
              </a:rPr>
              <a:t>/11/012/cl6/JB389128_511698.jpg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http://pomocucitelum.cz/data/images/items/f_pic999.jpg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http://us.123rf.com/400wm/400/400/zu1u/zu1u1111/zu1u111100002/11127969-</a:t>
            </a:r>
            <a:r>
              <a:rPr lang="cs-CZ" u="sng" dirty="0" err="1" smtClean="0">
                <a:hlinkClick r:id="rId9"/>
              </a:rPr>
              <a:t>znea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ia</a:t>
            </a:r>
            <a:r>
              <a:rPr lang="cs-CZ" u="sng" dirty="0" smtClean="0">
                <a:hlinkClick r:id="rId9"/>
              </a:rPr>
              <a:t>-ta-na-vody.</a:t>
            </a:r>
            <a:r>
              <a:rPr lang="cs-CZ" u="sng" dirty="0" err="1" smtClean="0">
                <a:hlinkClick r:id="rId9"/>
              </a:rPr>
              <a:t>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http://www.</a:t>
            </a:r>
            <a:r>
              <a:rPr lang="cs-CZ" u="sng" dirty="0" err="1" smtClean="0">
                <a:hlinkClick r:id="rId10"/>
              </a:rPr>
              <a:t>ochranaprirody.cz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wps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wcm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connect</a:t>
            </a:r>
            <a:r>
              <a:rPr lang="cs-CZ" u="sng" dirty="0" smtClean="0">
                <a:hlinkClick r:id="rId10"/>
              </a:rPr>
              <a:t>/a4aac0804b096c2b8024fdbd221a55c2/4/4_%C3%</a:t>
            </a:r>
            <a:r>
              <a:rPr lang="cs-CZ" u="sng" dirty="0" err="1" smtClean="0">
                <a:hlinkClick r:id="rId10"/>
              </a:rPr>
              <a:t>BAhyn</a:t>
            </a:r>
            <a:r>
              <a:rPr lang="cs-CZ" u="sng" dirty="0" smtClean="0">
                <a:hlinkClick r:id="rId10"/>
              </a:rPr>
              <a:t>_Morava_2003_m.</a:t>
            </a:r>
            <a:r>
              <a:rPr lang="cs-CZ" u="sng" dirty="0" err="1" smtClean="0">
                <a:hlinkClick r:id="rId10"/>
              </a:rPr>
              <a:t>jpg</a:t>
            </a:r>
            <a:r>
              <a:rPr lang="cs-CZ" u="sng" dirty="0" smtClean="0">
                <a:hlinkClick r:id="rId10"/>
              </a:rPr>
              <a:t>?MOD=AJPERES&amp;CACHEID=a4aac0804b096c2b8024fdbd221a55c2/4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http://www.realit.</a:t>
            </a:r>
            <a:r>
              <a:rPr lang="cs-CZ" u="sng" dirty="0" err="1" smtClean="0">
                <a:hlinkClick r:id="rId11"/>
              </a:rPr>
              <a:t>cz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files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imagecache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dust</a:t>
            </a:r>
            <a:r>
              <a:rPr lang="cs-CZ" u="sng" dirty="0" smtClean="0">
                <a:hlinkClick r:id="rId11"/>
              </a:rPr>
              <a:t>_</a:t>
            </a:r>
            <a:r>
              <a:rPr lang="cs-CZ" u="sng" dirty="0" err="1" smtClean="0">
                <a:hlinkClick r:id="rId11"/>
              </a:rPr>
              <a:t>filerenderer</a:t>
            </a:r>
            <a:r>
              <a:rPr lang="cs-CZ" u="sng" dirty="0" smtClean="0">
                <a:hlinkClick r:id="rId11"/>
              </a:rPr>
              <a:t>_</a:t>
            </a:r>
            <a:r>
              <a:rPr lang="cs-CZ" u="sng" dirty="0" err="1" smtClean="0">
                <a:hlinkClick r:id="rId11"/>
              </a:rPr>
              <a:t>big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files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upload</a:t>
            </a:r>
            <a:r>
              <a:rPr lang="cs-CZ" u="sng" dirty="0" smtClean="0">
                <a:hlinkClick r:id="rId11"/>
              </a:rPr>
              <a:t>/story_online/</a:t>
            </a:r>
            <a:r>
              <a:rPr lang="cs-CZ" u="sng" dirty="0" err="1" smtClean="0">
                <a:hlinkClick r:id="rId11"/>
              </a:rPr>
              <a:t>ilustra</a:t>
            </a:r>
            <a:r>
              <a:rPr lang="cs-CZ" u="sng" dirty="0" smtClean="0">
                <a:hlinkClick r:id="rId11"/>
              </a:rPr>
              <a:t>_n__foto_4d369d92a1.jpg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325</Words>
  <Application>Microsoft Office PowerPoint</Application>
  <PresentationFormat>Předvádění na obrazovce (4:3)</PresentationFormat>
  <Paragraphs>107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Voda</vt:lpstr>
      <vt:lpstr>Co je voda?</vt:lpstr>
      <vt:lpstr>Kde se vyskytuje?</vt:lpstr>
      <vt:lpstr>Koloběh vody v přírodě</vt:lpstr>
      <vt:lpstr>Ochrana vody</vt:lpstr>
      <vt:lpstr>Zdroje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48</cp:revision>
  <dcterms:created xsi:type="dcterms:W3CDTF">2011-06-20T10:40:08Z</dcterms:created>
  <dcterms:modified xsi:type="dcterms:W3CDTF">2013-03-12T11:30:28Z</dcterms:modified>
</cp:coreProperties>
</file>