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63" r:id="rId5"/>
    <p:sldId id="258" r:id="rId6"/>
    <p:sldId id="264" r:id="rId7"/>
    <p:sldId id="259" r:id="rId8"/>
    <p:sldId id="265" r:id="rId9"/>
    <p:sldId id="260" r:id="rId10"/>
    <p:sldId id="266" r:id="rId11"/>
    <p:sldId id="261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28304-BDD4-42C1-8CD5-9EC218FDE3EB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554-8C9B-4309-B6B3-765C4CD4DE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337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28304-BDD4-42C1-8CD5-9EC218FDE3EB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554-8C9B-4309-B6B3-765C4CD4DE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7710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28304-BDD4-42C1-8CD5-9EC218FDE3EB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554-8C9B-4309-B6B3-765C4CD4DE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3507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28304-BDD4-42C1-8CD5-9EC218FDE3EB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554-8C9B-4309-B6B3-765C4CD4DE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392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28304-BDD4-42C1-8CD5-9EC218FDE3EB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554-8C9B-4309-B6B3-765C4CD4DE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2597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28304-BDD4-42C1-8CD5-9EC218FDE3EB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554-8C9B-4309-B6B3-765C4CD4DE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9454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28304-BDD4-42C1-8CD5-9EC218FDE3EB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554-8C9B-4309-B6B3-765C4CD4DE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489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28304-BDD4-42C1-8CD5-9EC218FDE3EB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554-8C9B-4309-B6B3-765C4CD4DE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727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28304-BDD4-42C1-8CD5-9EC218FDE3EB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554-8C9B-4309-B6B3-765C4CD4DE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1440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28304-BDD4-42C1-8CD5-9EC218FDE3EB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554-8C9B-4309-B6B3-765C4CD4DE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8127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28304-BDD4-42C1-8CD5-9EC218FDE3EB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554-8C9B-4309-B6B3-765C4CD4DE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6782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728304-BDD4-42C1-8CD5-9EC218FDE3EB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984554-8C9B-4309-B6B3-765C4CD4DE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1114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5315267"/>
              </p:ext>
            </p:extLst>
          </p:nvPr>
        </p:nvGraphicFramePr>
        <p:xfrm>
          <a:off x="457200" y="1600200"/>
          <a:ext cx="7931224" cy="4800500"/>
        </p:xfrm>
        <a:graphic>
          <a:graphicData uri="http://schemas.openxmlformats.org/drawingml/2006/table">
            <a:tbl>
              <a:tblPr firstRow="1" firstCol="1" bandRow="1" bandCol="1">
                <a:tableStyleId>{5940675A-B579-460E-94D1-54222C63F5DA}</a:tableStyleId>
              </a:tblPr>
              <a:tblGrid>
                <a:gridCol w="2434734"/>
                <a:gridCol w="5496490"/>
              </a:tblGrid>
              <a:tr h="432048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i="1" kern="12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EU_52_sada1_19_M_Základní</a:t>
                      </a:r>
                      <a:r>
                        <a:rPr lang="cs-CZ" sz="1400" b="0" i="1" kern="120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 útvary </a:t>
                      </a:r>
                      <a:r>
                        <a:rPr lang="cs-CZ" sz="1400" b="0" i="1" kern="1200" baseline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v </a:t>
                      </a:r>
                      <a:r>
                        <a:rPr lang="cs-CZ" sz="1400" b="0" i="1" kern="1200" baseline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prostoru 1</a:t>
                      </a:r>
                      <a:r>
                        <a:rPr lang="cs-CZ" sz="1400" b="0" i="1" kern="120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_Cup      </a:t>
                      </a:r>
                      <a:endParaRPr lang="cs-CZ" sz="14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79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Název školy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Střední škola, Základní škola a Mateřská škola, Karviná, p. o.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2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Autor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Bc</a:t>
                      </a:r>
                      <a:r>
                        <a:rPr lang="cs-CZ" sz="12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. Kateřina Cuperová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52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Anotace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Prostřednictvím </a:t>
                      </a:r>
                      <a:r>
                        <a:rPr lang="cs-CZ" sz="12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prezentace žáci </a:t>
                      </a: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získají reálnou představu </a:t>
                      </a: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 prostorových tělesech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Vzdělávací </a:t>
                      </a: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oblast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Odborné </a:t>
                      </a:r>
                      <a:r>
                        <a:rPr lang="cs-CZ" sz="12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činnosti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Předmět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2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Matematika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Tematická </a:t>
                      </a: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oblast/téma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2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Matematika/Geometrie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59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Výsledky </a:t>
                      </a: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vzdělávání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kern="1200" dirty="0" smtClean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poznat a určovat v prostoru geometrická tělesa </a:t>
                      </a:r>
                    </a:p>
                  </a:txBody>
                  <a:tcPr marL="68580" marR="68580" marT="0" marB="0"/>
                </a:tc>
              </a:tr>
              <a:tr h="1995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Klíčová </a:t>
                      </a: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slova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Krychle, kvádr,  koule, válec,</a:t>
                      </a:r>
                      <a:r>
                        <a:rPr lang="cs-CZ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jehlan</a:t>
                      </a:r>
                      <a:endParaRPr lang="cs-CZ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Druh </a:t>
                      </a: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učebního materiálu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PPT </a:t>
                      </a:r>
                      <a:r>
                        <a:rPr lang="cs-CZ" sz="12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prezentace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Typ </a:t>
                      </a: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vzdělávání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Střední </a:t>
                      </a:r>
                      <a:r>
                        <a:rPr lang="cs-CZ" sz="12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vzdělávání, 1. ročník Praktické školy jednoleté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99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Ověřeno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</a:t>
                      </a:r>
                      <a:r>
                        <a:rPr lang="cs-CZ" sz="12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: </a:t>
                      </a: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18.3. 2013                         </a:t>
                      </a:r>
                      <a:r>
                        <a:rPr lang="cs-CZ" sz="12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Třída: I. PRŠ 1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29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Zdroj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Vlastní tvorba  autora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Obrázky: http://office.microsoft.com/cs-cz/</a:t>
                      </a:r>
                      <a:endParaRPr lang="cs-CZ" sz="12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60648"/>
            <a:ext cx="6138728" cy="1008112"/>
          </a:xfrm>
          <a:prstGeom prst="rect">
            <a:avLst/>
          </a:prstGeom>
          <a:noFill/>
          <a:ln w="9525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0582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476672"/>
            <a:ext cx="7920880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>
                <a:solidFill>
                  <a:srgbClr val="FF0000"/>
                </a:solidFill>
              </a:rPr>
              <a:t>Krychle</a:t>
            </a:r>
            <a:r>
              <a:rPr lang="cs-CZ" dirty="0"/>
              <a:t> </a:t>
            </a:r>
            <a:endParaRPr lang="cs-CZ" dirty="0" smtClean="0"/>
          </a:p>
          <a:p>
            <a:r>
              <a:rPr lang="cs-CZ" sz="2800" dirty="0" smtClean="0"/>
              <a:t>-je </a:t>
            </a:r>
            <a:r>
              <a:rPr lang="cs-CZ" sz="2800" b="1" dirty="0" smtClean="0"/>
              <a:t>pravidelný šestistěn,</a:t>
            </a:r>
            <a:r>
              <a:rPr lang="cs-CZ" sz="2800" dirty="0"/>
              <a:t> </a:t>
            </a:r>
            <a:r>
              <a:rPr lang="cs-CZ" sz="2800" dirty="0" smtClean="0"/>
              <a:t>lidově </a:t>
            </a:r>
            <a:r>
              <a:rPr lang="cs-CZ" sz="2800" dirty="0"/>
              <a:t>zvaná </a:t>
            </a:r>
            <a:r>
              <a:rPr lang="cs-CZ" sz="2800" dirty="0" smtClean="0"/>
              <a:t>také </a:t>
            </a:r>
            <a:r>
              <a:rPr lang="cs-CZ" sz="2800" b="1" dirty="0" smtClean="0"/>
              <a:t>kostka</a:t>
            </a:r>
            <a:endParaRPr lang="cs-CZ" sz="2800" dirty="0"/>
          </a:p>
          <a:p>
            <a:r>
              <a:rPr lang="cs-CZ" sz="2800" dirty="0" smtClean="0"/>
              <a:t>-je </a:t>
            </a:r>
            <a:r>
              <a:rPr lang="cs-CZ" sz="2800" dirty="0"/>
              <a:t>trojrozměrné </a:t>
            </a:r>
            <a:r>
              <a:rPr lang="cs-CZ" sz="2800" dirty="0" smtClean="0"/>
              <a:t>těleso, jeho </a:t>
            </a:r>
            <a:r>
              <a:rPr lang="cs-CZ" sz="2800" dirty="0"/>
              <a:t>stěny tvoří </a:t>
            </a:r>
            <a:endParaRPr lang="cs-CZ" sz="2800" dirty="0" smtClean="0"/>
          </a:p>
          <a:p>
            <a:r>
              <a:rPr lang="cs-CZ" sz="2800" dirty="0"/>
              <a:t> </a:t>
            </a:r>
            <a:r>
              <a:rPr lang="cs-CZ" sz="2800" dirty="0" smtClean="0"/>
              <a:t> šest </a:t>
            </a:r>
            <a:r>
              <a:rPr lang="cs-CZ" sz="2800" dirty="0"/>
              <a:t>stejných </a:t>
            </a:r>
            <a:r>
              <a:rPr lang="cs-CZ" sz="2800" dirty="0" smtClean="0"/>
              <a:t>čtverců</a:t>
            </a:r>
          </a:p>
          <a:p>
            <a:r>
              <a:rPr lang="cs-CZ" sz="2800" dirty="0" smtClean="0"/>
              <a:t>-</a:t>
            </a:r>
            <a:r>
              <a:rPr lang="cs-CZ" sz="2800" dirty="0"/>
              <a:t>m</a:t>
            </a:r>
            <a:r>
              <a:rPr lang="cs-CZ" sz="2800" dirty="0" smtClean="0"/>
              <a:t>á osm </a:t>
            </a:r>
            <a:r>
              <a:rPr lang="cs-CZ" sz="2800" dirty="0"/>
              <a:t>rohů a dvanáct </a:t>
            </a:r>
            <a:r>
              <a:rPr lang="cs-CZ" sz="2800" dirty="0" smtClean="0"/>
              <a:t>hran</a:t>
            </a:r>
            <a:endParaRPr lang="cs-CZ" sz="2800" dirty="0"/>
          </a:p>
        </p:txBody>
      </p:sp>
      <p:sp>
        <p:nvSpPr>
          <p:cNvPr id="3" name="Krychle 2"/>
          <p:cNvSpPr/>
          <p:nvPr/>
        </p:nvSpPr>
        <p:spPr>
          <a:xfrm>
            <a:off x="2555776" y="3124130"/>
            <a:ext cx="3816424" cy="3401213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178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imace WWW,hračky,kostky,krychle,lidé,prvky WWW,ruce,stavění kostek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76494"/>
            <a:ext cx="6840760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otografie,hazardní hry,házení kostkami,hrací kostka,hrací kostky,hry,kostky naskládané na sobě,metafory,modrá kostka,volný č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84784"/>
            <a:ext cx="3095625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kostky cukru,stolování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140968"/>
            <a:ext cx="3095625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222331" y="908720"/>
            <a:ext cx="64833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Co všechno ve svém okolí poznáš ve tvaru krychle?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1827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1217" y="620688"/>
            <a:ext cx="828092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>
                <a:solidFill>
                  <a:srgbClr val="FF0000"/>
                </a:solidFill>
              </a:rPr>
              <a:t>Kvádr</a:t>
            </a:r>
            <a:r>
              <a:rPr lang="cs-CZ" dirty="0">
                <a:solidFill>
                  <a:srgbClr val="FF0000"/>
                </a:solidFill>
              </a:rPr>
              <a:t> 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sz="2800" dirty="0"/>
              <a:t>-</a:t>
            </a:r>
            <a:r>
              <a:rPr lang="cs-CZ" sz="2800" dirty="0" smtClean="0"/>
              <a:t>je </a:t>
            </a:r>
            <a:r>
              <a:rPr lang="cs-CZ" sz="2800" dirty="0"/>
              <a:t>trojrozměrné těleso </a:t>
            </a:r>
          </a:p>
          <a:p>
            <a:r>
              <a:rPr lang="cs-CZ" sz="2800" dirty="0" smtClean="0"/>
              <a:t>-jeho </a:t>
            </a:r>
            <a:r>
              <a:rPr lang="cs-CZ" sz="2800" dirty="0"/>
              <a:t>stěny tvoří </a:t>
            </a:r>
            <a:r>
              <a:rPr lang="cs-CZ" sz="2800" dirty="0" smtClean="0"/>
              <a:t>šest</a:t>
            </a:r>
          </a:p>
          <a:p>
            <a:r>
              <a:rPr lang="cs-CZ" sz="2800" dirty="0" smtClean="0"/>
              <a:t> pravoúhlých</a:t>
            </a:r>
            <a:r>
              <a:rPr lang="cs-CZ" sz="2800" dirty="0"/>
              <a:t> čtyřúhelníků </a:t>
            </a:r>
            <a:r>
              <a:rPr lang="cs-CZ" sz="2800" dirty="0" smtClean="0"/>
              <a:t>(většinou obdélníků) </a:t>
            </a:r>
          </a:p>
        </p:txBody>
      </p:sp>
      <p:sp>
        <p:nvSpPr>
          <p:cNvPr id="3" name="Krychle 2"/>
          <p:cNvSpPr/>
          <p:nvPr/>
        </p:nvSpPr>
        <p:spPr>
          <a:xfrm>
            <a:off x="1331640" y="3573016"/>
            <a:ext cx="6408712" cy="2448272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935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ihly,lidé v práci,lopatky,nástroje,osoby,pokládání cihel,povolání,průmysl,stavba,webové animace,zdivo,zedníci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119" y="43906"/>
            <a:ext cx="6696744" cy="66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ihly,hmoždíře,lopatky,nástroje,průmysl,stavba,zdi,zdiv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44465"/>
            <a:ext cx="3095625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almara,domácnost,nábytek,skříně,skříňky se zásuvkam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7" y="111061"/>
            <a:ext cx="3095625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domácnost,ledničky,mrazáky,spotřebič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392246"/>
            <a:ext cx="3095625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01063" y="1036909"/>
            <a:ext cx="47378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/>
              <a:t>Co </a:t>
            </a:r>
            <a:r>
              <a:rPr lang="cs-CZ" sz="2400" dirty="0" smtClean="0"/>
              <a:t>ještě dalšího </a:t>
            </a:r>
            <a:r>
              <a:rPr lang="cs-CZ" sz="2400" dirty="0"/>
              <a:t>znáš </a:t>
            </a:r>
            <a:r>
              <a:rPr lang="cs-CZ" sz="2400" dirty="0" smtClean="0"/>
              <a:t>v tomto tvaru ?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404664"/>
            <a:ext cx="47967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Co vidíš na obrázku ve tvaru kvádru?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2859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332656"/>
            <a:ext cx="821618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>
                <a:solidFill>
                  <a:srgbClr val="FF0000"/>
                </a:solidFill>
              </a:rPr>
              <a:t>Koule</a:t>
            </a:r>
            <a:r>
              <a:rPr lang="cs-CZ" dirty="0"/>
              <a:t> </a:t>
            </a:r>
          </a:p>
          <a:p>
            <a:r>
              <a:rPr lang="cs-CZ" sz="2800" dirty="0" smtClean="0"/>
              <a:t> -je</a:t>
            </a:r>
            <a:r>
              <a:rPr lang="cs-CZ" sz="2800" dirty="0"/>
              <a:t> prostorové těleso tvořené množinou všech </a:t>
            </a:r>
            <a:endParaRPr lang="cs-CZ" sz="2800" dirty="0" smtClean="0"/>
          </a:p>
          <a:p>
            <a:r>
              <a:rPr lang="cs-CZ" sz="2800" dirty="0"/>
              <a:t> </a:t>
            </a:r>
            <a:r>
              <a:rPr lang="cs-CZ" sz="2800" dirty="0" smtClean="0"/>
              <a:t>bodů</a:t>
            </a:r>
            <a:r>
              <a:rPr lang="cs-CZ" sz="2800" dirty="0"/>
              <a:t> </a:t>
            </a:r>
            <a:r>
              <a:rPr lang="cs-CZ" sz="2800" dirty="0" smtClean="0"/>
              <a:t>prostoru</a:t>
            </a:r>
          </a:p>
          <a:p>
            <a:r>
              <a:rPr lang="cs-CZ" sz="2800" dirty="0" smtClean="0"/>
              <a:t>-body, </a:t>
            </a:r>
            <a:r>
              <a:rPr lang="cs-CZ" sz="2800" dirty="0"/>
              <a:t>tvoří povrch koule, </a:t>
            </a:r>
            <a:r>
              <a:rPr lang="cs-CZ" sz="2800" dirty="0" smtClean="0"/>
              <a:t>takzvanou</a:t>
            </a:r>
            <a:r>
              <a:rPr lang="cs-CZ" sz="2800" dirty="0"/>
              <a:t> </a:t>
            </a:r>
            <a:r>
              <a:rPr lang="cs-CZ" sz="2800" b="1" dirty="0"/>
              <a:t>kulovou plochu</a:t>
            </a:r>
            <a:r>
              <a:rPr lang="cs-CZ" dirty="0"/>
              <a:t> </a:t>
            </a:r>
          </a:p>
        </p:txBody>
      </p:sp>
      <p:sp>
        <p:nvSpPr>
          <p:cNvPr id="3" name="Ovál 2"/>
          <p:cNvSpPr/>
          <p:nvPr/>
        </p:nvSpPr>
        <p:spPr>
          <a:xfrm>
            <a:off x="2555776" y="2874442"/>
            <a:ext cx="3463652" cy="315883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http://upload.wikimedia.org/wikipedia/commons/thumb/d/d3/Sphere_wireframe_15deg_10r.svg/220px-Sphere_wireframe_15deg_10r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874443"/>
            <a:ext cx="3391644" cy="3158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5381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tografie,kulečníkové koule,sporty,volný č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08720"/>
            <a:ext cx="5472608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kuličky,sportovní potřeby,sportovní zboží,sporty,tenis,tenisové míčky,volný č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077072"/>
            <a:ext cx="2087513" cy="208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67544" y="432794"/>
            <a:ext cx="76077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Co, kromě toho, co je na obrázku, ještě </a:t>
            </a:r>
            <a:r>
              <a:rPr lang="cs-CZ" sz="2400" dirty="0"/>
              <a:t>znáš ve tvaru </a:t>
            </a:r>
            <a:r>
              <a:rPr lang="cs-CZ" sz="2400" dirty="0" smtClean="0"/>
              <a:t>koule?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70783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188640"/>
            <a:ext cx="86409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Válec</a:t>
            </a:r>
          </a:p>
          <a:p>
            <a:r>
              <a:rPr lang="cs-CZ" sz="2800" b="1" dirty="0"/>
              <a:t>-</a:t>
            </a:r>
            <a:r>
              <a:rPr lang="cs-CZ" sz="2800" dirty="0"/>
              <a:t> je v prostorové </a:t>
            </a:r>
            <a:r>
              <a:rPr lang="cs-CZ" sz="2800" dirty="0" smtClean="0"/>
              <a:t>geometrické těleso</a:t>
            </a:r>
            <a:r>
              <a:rPr lang="cs-CZ" sz="2800" dirty="0"/>
              <a:t>, vymezené dvěma rovnoběžnými podstavami a pláštěm. P</a:t>
            </a:r>
            <a:r>
              <a:rPr lang="cs-CZ" sz="2800" dirty="0" smtClean="0"/>
              <a:t>okud </a:t>
            </a:r>
            <a:r>
              <a:rPr lang="cs-CZ" sz="2800" dirty="0"/>
              <a:t>jsou </a:t>
            </a:r>
            <a:r>
              <a:rPr lang="cs-CZ" sz="2800" dirty="0" smtClean="0"/>
              <a:t> </a:t>
            </a:r>
            <a:r>
              <a:rPr lang="cs-CZ" sz="2800" dirty="0"/>
              <a:t>povrchové </a:t>
            </a:r>
            <a:r>
              <a:rPr lang="cs-CZ" sz="2800" dirty="0" smtClean="0"/>
              <a:t>přímky pláště k </a:t>
            </a:r>
            <a:r>
              <a:rPr lang="cs-CZ" sz="2800" dirty="0"/>
              <a:t>podstavám kolmé, </a:t>
            </a:r>
            <a:r>
              <a:rPr lang="cs-CZ" sz="2800" dirty="0" smtClean="0"/>
              <a:t>mluvíme o </a:t>
            </a:r>
            <a:r>
              <a:rPr lang="cs-CZ" sz="2800" b="1" dirty="0" smtClean="0"/>
              <a:t>kolmém </a:t>
            </a:r>
            <a:r>
              <a:rPr lang="cs-CZ" sz="2800" b="1" dirty="0"/>
              <a:t>válci</a:t>
            </a:r>
            <a:r>
              <a:rPr lang="cs-CZ" sz="2800" dirty="0"/>
              <a:t>. V opačném případě se jedná o </a:t>
            </a:r>
            <a:r>
              <a:rPr lang="cs-CZ" sz="2800" b="1" dirty="0"/>
              <a:t>válec kosý</a:t>
            </a:r>
            <a:r>
              <a:rPr lang="cs-CZ" sz="2800" dirty="0"/>
              <a:t>. </a:t>
            </a:r>
            <a:endParaRPr lang="cs-CZ" sz="2800" dirty="0" smtClean="0"/>
          </a:p>
          <a:p>
            <a:r>
              <a:rPr lang="cs-CZ" sz="2800" dirty="0" smtClean="0"/>
              <a:t>Je-li </a:t>
            </a:r>
            <a:r>
              <a:rPr lang="cs-CZ" sz="2800" dirty="0"/>
              <a:t>podstavou kruh, pak válec označíme jako </a:t>
            </a:r>
            <a:r>
              <a:rPr lang="cs-CZ" sz="2800" b="1" dirty="0"/>
              <a:t>kruhový</a:t>
            </a:r>
            <a:r>
              <a:rPr lang="cs-CZ" sz="2800" dirty="0"/>
              <a:t>. </a:t>
            </a:r>
          </a:p>
        </p:txBody>
      </p:sp>
      <p:sp>
        <p:nvSpPr>
          <p:cNvPr id="4" name="Vývojový diagram: magnetický disk 3"/>
          <p:cNvSpPr/>
          <p:nvPr/>
        </p:nvSpPr>
        <p:spPr>
          <a:xfrm rot="16200000">
            <a:off x="5580957" y="3031883"/>
            <a:ext cx="1800201" cy="3616778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vojový diagram: magnetický disk 4"/>
          <p:cNvSpPr/>
          <p:nvPr/>
        </p:nvSpPr>
        <p:spPr>
          <a:xfrm>
            <a:off x="1663863" y="3376912"/>
            <a:ext cx="1800201" cy="2926720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2856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agristi,dláždění,dlaždiči,lidé při práci,osoby,parní válce,povolání,přeprava,průmysl,stavba,stavby silnic,těžké stroje,vozidla,webové animac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1" y="442183"/>
            <a:ext cx="6408712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42183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omácnosti,malířské potřeby,malířské válečky,nástroje,strojírenství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4927" y="1729529"/>
            <a:ext cx="1612776" cy="161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animace,malíři,malířské válečky,malování,nástroje,povolání,průmysl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368" y="1729529"/>
            <a:ext cx="7236679" cy="6945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563888" y="692696"/>
            <a:ext cx="36218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Co znáš </a:t>
            </a:r>
            <a:r>
              <a:rPr lang="cs-CZ" sz="2800" dirty="0"/>
              <a:t>ve tvaru </a:t>
            </a:r>
            <a:r>
              <a:rPr lang="cs-CZ" sz="2800" dirty="0" smtClean="0"/>
              <a:t> válce?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783534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36070" y="171818"/>
            <a:ext cx="865641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>
                <a:solidFill>
                  <a:srgbClr val="FF0000"/>
                </a:solidFill>
              </a:rPr>
              <a:t>Kužel</a:t>
            </a:r>
            <a:r>
              <a:rPr lang="cs-CZ" dirty="0">
                <a:solidFill>
                  <a:srgbClr val="FF0000"/>
                </a:solidFill>
              </a:rPr>
              <a:t> 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sz="2800" dirty="0"/>
              <a:t>-</a:t>
            </a:r>
            <a:r>
              <a:rPr lang="cs-CZ" sz="2800" dirty="0" smtClean="0"/>
              <a:t>je</a:t>
            </a:r>
            <a:r>
              <a:rPr lang="cs-CZ" sz="2800" dirty="0"/>
              <a:t> oblé </a:t>
            </a:r>
            <a:r>
              <a:rPr lang="cs-CZ" sz="2800" dirty="0" smtClean="0"/>
              <a:t>těleso</a:t>
            </a:r>
            <a:endParaRPr lang="cs-CZ" sz="2800" dirty="0"/>
          </a:p>
          <a:p>
            <a:r>
              <a:rPr lang="cs-CZ" sz="2800" dirty="0" smtClean="0"/>
              <a:t>-část </a:t>
            </a:r>
            <a:r>
              <a:rPr lang="cs-CZ" sz="2800" dirty="0"/>
              <a:t>kuželové plochy, která tvoří povrch kužele je označována jako plášť kužele. Řez kuželového </a:t>
            </a:r>
            <a:r>
              <a:rPr lang="cs-CZ" sz="2800" dirty="0" smtClean="0"/>
              <a:t>prostoru</a:t>
            </a:r>
            <a:r>
              <a:rPr lang="cs-CZ" sz="2800" dirty="0"/>
              <a:t> rovinou vrstvy se </a:t>
            </a:r>
            <a:r>
              <a:rPr lang="cs-CZ" sz="2800" dirty="0" smtClean="0"/>
              <a:t>nazývá podstava</a:t>
            </a:r>
            <a:r>
              <a:rPr lang="cs-CZ" sz="2800" dirty="0"/>
              <a:t>. </a:t>
            </a:r>
          </a:p>
          <a:p>
            <a:r>
              <a:rPr lang="cs-CZ" sz="2800" dirty="0" smtClean="0"/>
              <a:t>-když je </a:t>
            </a:r>
            <a:r>
              <a:rPr lang="cs-CZ" sz="2800" dirty="0"/>
              <a:t>podstavou kužele </a:t>
            </a:r>
            <a:r>
              <a:rPr lang="cs-CZ" sz="2800" dirty="0" smtClean="0"/>
              <a:t>kruh, </a:t>
            </a:r>
            <a:r>
              <a:rPr lang="cs-CZ" sz="2800" dirty="0"/>
              <a:t>označíme </a:t>
            </a:r>
            <a:r>
              <a:rPr lang="cs-CZ" sz="2800" dirty="0" smtClean="0"/>
              <a:t>ho jako</a:t>
            </a:r>
            <a:r>
              <a:rPr lang="cs-CZ" sz="2800" dirty="0"/>
              <a:t> </a:t>
            </a:r>
            <a:r>
              <a:rPr lang="cs-CZ" sz="2800" b="1" dirty="0"/>
              <a:t>kruhový</a:t>
            </a:r>
            <a:r>
              <a:rPr lang="cs-CZ" sz="2800" dirty="0"/>
              <a:t>. </a:t>
            </a:r>
            <a:endParaRPr lang="cs-CZ" dirty="0"/>
          </a:p>
        </p:txBody>
      </p:sp>
      <p:sp>
        <p:nvSpPr>
          <p:cNvPr id="4" name="Vývojový diagram: vyjmutí 3"/>
          <p:cNvSpPr/>
          <p:nvPr/>
        </p:nvSpPr>
        <p:spPr>
          <a:xfrm>
            <a:off x="3347864" y="3068960"/>
            <a:ext cx="2547375" cy="3384376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vál 2"/>
          <p:cNvSpPr/>
          <p:nvPr/>
        </p:nvSpPr>
        <p:spPr>
          <a:xfrm>
            <a:off x="3347864" y="6165304"/>
            <a:ext cx="2547375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35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Země,stavební dělník, helma, práce,dopravní kužely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1435" y="-1"/>
            <a:ext cx="6482565" cy="648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dopravní kužely,fotografie,kužele,překážky,přeprava,průmysl,řízení doprav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16832"/>
            <a:ext cx="3095625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059832" y="836712"/>
            <a:ext cx="44526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/>
              <a:t>Co všechno znáš ve tvaru </a:t>
            </a:r>
            <a:r>
              <a:rPr lang="cs-CZ" sz="2400" dirty="0" smtClean="0"/>
              <a:t>jehlanu?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56432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Závěrečná otázka: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Jaké základní geometrické útvary v prostoru znáš?</a:t>
            </a:r>
          </a:p>
          <a:p>
            <a:r>
              <a:rPr lang="cs-CZ" sz="5400" dirty="0" smtClean="0">
                <a:solidFill>
                  <a:srgbClr val="FF0000"/>
                </a:solidFill>
              </a:rPr>
              <a:t>Ukazuj a jmenuj podle obrázků i skutečných předmětů </a:t>
            </a:r>
          </a:p>
          <a:p>
            <a:pPr marL="0" indent="0">
              <a:buNone/>
            </a:pPr>
            <a:r>
              <a:rPr lang="cs-CZ" sz="5400" dirty="0">
                <a:solidFill>
                  <a:srgbClr val="FF0000"/>
                </a:solidFill>
              </a:rPr>
              <a:t>  </a:t>
            </a:r>
            <a:r>
              <a:rPr lang="cs-CZ" sz="5400" dirty="0" smtClean="0">
                <a:solidFill>
                  <a:srgbClr val="FF0000"/>
                </a:solidFill>
              </a:rPr>
              <a:t> </a:t>
            </a:r>
            <a:r>
              <a:rPr lang="cs-CZ" sz="1500" dirty="0" smtClean="0">
                <a:solidFill>
                  <a:srgbClr val="FF0000"/>
                </a:solidFill>
              </a:rPr>
              <a:t>/žáci </a:t>
            </a:r>
            <a:r>
              <a:rPr lang="cs-CZ" sz="1500" smtClean="0">
                <a:solidFill>
                  <a:srgbClr val="FF0000"/>
                </a:solidFill>
              </a:rPr>
              <a:t>mají zadaný </a:t>
            </a:r>
            <a:r>
              <a:rPr lang="cs-CZ" sz="1500" dirty="0" smtClean="0">
                <a:solidFill>
                  <a:srgbClr val="FF0000"/>
                </a:solidFill>
              </a:rPr>
              <a:t>úkol, donést do výuky prostorové  předměty/</a:t>
            </a:r>
            <a:endParaRPr lang="cs-CZ" sz="15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772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169</Words>
  <Application>Microsoft Office PowerPoint</Application>
  <PresentationFormat>Předvádění na obrazovce (4:3)</PresentationFormat>
  <Paragraphs>71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Závěrečná otázka: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Pc1</cp:lastModifiedBy>
  <cp:revision>36</cp:revision>
  <dcterms:created xsi:type="dcterms:W3CDTF">2013-03-03T11:43:42Z</dcterms:created>
  <dcterms:modified xsi:type="dcterms:W3CDTF">2013-03-18T10:18:43Z</dcterms:modified>
</cp:coreProperties>
</file>