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orehleďová" initials="H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4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2-19T17:20:19.421" idx="1">
    <p:pos x="5193" y="1045"/>
    <p:text/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solidFill>
          <a:srgbClr val="FFC000"/>
        </a:solidFill>
      </dgm:spPr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VY_32_INOVACE_9/10_TRÁVICÍ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solidFill>
          <a:srgbClr val="FFC000">
            <a:alpha val="90000"/>
          </a:srgbClr>
        </a:solidFill>
      </dgm:spPr>
      <dgm:t>
        <a:bodyPr/>
        <a:lstStyle/>
        <a:p>
          <a:pPr algn="l" rtl="0"/>
          <a:r>
            <a:rPr lang="cs-CZ" sz="2000" dirty="0" smtClean="0"/>
            <a:t>NÁZEV ŠKOLY: MŠ a ZŠ Veselí nad Moravou,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>
        <dgm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Horehleďová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solidFill>
          <a:schemeClr val="accent6">
            <a:lumMod val="40000"/>
            <a:lumOff val="60000"/>
            <a:alpha val="90000"/>
          </a:schemeClr>
        </a:solidFill>
      </dgm:spPr>
      <dgm:t>
        <a:bodyPr/>
        <a:lstStyle/>
        <a:p>
          <a:pPr algn="l" rtl="0"/>
          <a:r>
            <a:rPr lang="cs-CZ" sz="2000" dirty="0" smtClean="0"/>
            <a:t>TEMA: Trávicí soustava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>
        <dgm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dgm:style>
      </dgm:prSet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>
        <dgm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rgbClr val="FFC000">
            <a:alpha val="90000"/>
          </a:srgb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gradFill rotWithShape="1">
          <a:gsLst>
            <a:gs pos="0">
              <a:schemeClr val="accent2">
                <a:shade val="51000"/>
                <a:satMod val="130000"/>
              </a:schemeClr>
            </a:gs>
            <a:gs pos="80000">
              <a:schemeClr val="accent2">
                <a:shade val="93000"/>
                <a:satMod val="130000"/>
              </a:schemeClr>
            </a:gs>
            <a:gs pos="100000">
              <a:schemeClr val="accent2"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Horehleďová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rgbClr val="FFC000"/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VY_32_INOVACE_9/10_TRÁVICÍ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5">
                <a:tint val="50000"/>
                <a:satMod val="300000"/>
              </a:schemeClr>
            </a:gs>
            <a:gs pos="35000">
              <a:schemeClr val="accent5">
                <a:tint val="37000"/>
                <a:satMod val="300000"/>
              </a:schemeClr>
            </a:gs>
            <a:gs pos="100000">
              <a:schemeClr val="accent5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5"/>
        </a:lnRef>
        <a:fillRef idx="2">
          <a:schemeClr val="accent5"/>
        </a:fillRef>
        <a:effectRef idx="1">
          <a:schemeClr val="accent5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accent6">
            <a:lumMod val="40000"/>
            <a:lumOff val="60000"/>
            <a:alpha val="9000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Trávicí soustava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1">
          <a:gsLst>
            <a:gs pos="0">
              <a:schemeClr val="accent5">
                <a:shade val="51000"/>
                <a:satMod val="130000"/>
              </a:schemeClr>
            </a:gs>
            <a:gs pos="80000">
              <a:schemeClr val="accent5">
                <a:shade val="93000"/>
                <a:satMod val="130000"/>
              </a:schemeClr>
            </a:gs>
            <a:gs pos="100000">
              <a:schemeClr val="accent5"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shade val="95000"/>
              <a:satMod val="105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hemeClr val="accent5"/>
        </a:lnRef>
        <a:fillRef idx="3">
          <a:schemeClr val="accent5"/>
        </a:fillRef>
        <a:effectRef idx="2">
          <a:schemeClr val="accent5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comments" Target="../comments/comment1.xml"/><Relationship Id="rId5" Type="http://schemas.microsoft.com/office/2007/relationships/hdphoto" Target="../media/hdphoto2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skolajecna.cz/biologie/Images/Textbook/Big/0050000/00269.jpg" TargetMode="External"/><Relationship Id="rId7" Type="http://schemas.openxmlformats.org/officeDocument/2006/relationships/hyperlink" Target="http://www.fitcoach.cz/wp-content/uploads/2012/11/sport-d%C4%9Bti-420pxl.jpg" TargetMode="External"/><Relationship Id="rId2" Type="http://schemas.openxmlformats.org/officeDocument/2006/relationships/hyperlink" Target="http://www.eamos.cz/amos/demo/externi/demo_25193/SchemaTS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nd04.jxs.cz/354/955/7b22d46944_75238517_o2.jpg" TargetMode="External"/><Relationship Id="rId5" Type="http://schemas.openxmlformats.org/officeDocument/2006/relationships/hyperlink" Target="http://static.medixa.prod.fishcms.cz/media/image/2-ovoce-zelenina-a-vitaminy.jpg" TargetMode="External"/><Relationship Id="rId4" Type="http://schemas.openxmlformats.org/officeDocument/2006/relationships/hyperlink" Target="http://www.atraktivni.cz/Files/Articles/ea17bb7c-18cc-4b07-88a8-be62fc387162_ful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843960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400" dirty="0" smtClean="0"/>
              <a:t>Materiál je určeno pro výuku předmětu Přírodověda pro druhý stupeň základní školy speciální</a:t>
            </a:r>
          </a:p>
          <a:p>
            <a:r>
              <a:rPr lang="cs-CZ" sz="2400" dirty="0" smtClean="0"/>
              <a:t>Doba vzniku – listopad 2012</a:t>
            </a:r>
            <a:endParaRPr lang="cs-CZ" sz="2400" dirty="0"/>
          </a:p>
          <a:p>
            <a:r>
              <a:rPr lang="cs-CZ" sz="2400" dirty="0" smtClean="0"/>
              <a:t>Datum ověření – 29. 1. </a:t>
            </a:r>
            <a:r>
              <a:rPr lang="cs-CZ" sz="2400" smtClean="0"/>
              <a:t>2013</a:t>
            </a:r>
            <a:endParaRPr lang="cs-CZ" sz="2400" dirty="0" smtClean="0"/>
          </a:p>
          <a:p>
            <a:r>
              <a:rPr lang="cs-CZ" sz="2400" dirty="0" smtClean="0"/>
              <a:t>Určeno pro procvičování učiva a práci s interaktivní tabulí</a:t>
            </a:r>
          </a:p>
          <a:p>
            <a:r>
              <a:rPr lang="cs-CZ" sz="2400" dirty="0" smtClean="0"/>
              <a:t>Žáci se pomocí názoru seznamují s učivem</a:t>
            </a:r>
          </a:p>
          <a:p>
            <a:r>
              <a:rPr lang="cs-CZ" sz="2400" dirty="0" smtClean="0"/>
              <a:t>Prezentace se osvědčila jako doplňující prvek k probíranému učivu</a:t>
            </a:r>
          </a:p>
          <a:p>
            <a:r>
              <a:rPr lang="cs-CZ" sz="2400" dirty="0" smtClean="0"/>
              <a:t>Žáci se zapojovali aktivně, sledovali výklad se zaujetím a odpovídali na dané otázky</a:t>
            </a:r>
          </a:p>
          <a:p>
            <a:r>
              <a:rPr lang="cs-CZ" sz="2400" dirty="0" smtClean="0"/>
              <a:t>Někteří pracovali s pomocí učitele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99200" l="22739" r="80879">
                        <a14:backgroundMark x1="4910" y1="25800" x2="4910" y2="25800"/>
                        <a14:backgroundMark x1="11370" y1="17600" x2="11370" y2="17600"/>
                        <a14:backgroundMark x1="5685" y1="28800" x2="5685" y2="28800"/>
                        <a14:backgroundMark x1="5685" y1="28800" x2="5685" y2="28800"/>
                        <a14:backgroundMark x1="10853" y1="49200" x2="10853" y2="49200"/>
                        <a14:backgroundMark x1="17054" y1="62400" x2="17054" y2="62400"/>
                        <a14:backgroundMark x1="10853" y1="75000" x2="10853" y2="75000"/>
                        <a14:backgroundMark x1="16537" y1="84400" x2="16537" y2="84400"/>
                        <a14:backgroundMark x1="5426" y1="88400" x2="6718" y2="89200"/>
                        <a14:backgroundMark x1="17054" y1="91600" x2="17054" y2="91600"/>
                        <a14:backgroundMark x1="16796" y1="29200" x2="16796" y2="29200"/>
                        <a14:backgroundMark x1="17829" y1="8600" x2="17829" y2="8600"/>
                        <a14:backgroundMark x1="9561" y1="4600" x2="9561" y2="4600"/>
                        <a14:backgroundMark x1="85530" y1="4000" x2="85530" y2="4000"/>
                        <a14:backgroundMark x1="85788" y1="16200" x2="85788" y2="16200"/>
                        <a14:backgroundMark x1="97674" y1="17600" x2="97674" y2="17600"/>
                        <a14:backgroundMark x1="88372" y1="27400" x2="88372" y2="27400"/>
                        <a14:backgroundMark x1="85271" y1="39200" x2="85271" y2="39200"/>
                        <a14:backgroundMark x1="89664" y1="44800" x2="89664" y2="44800"/>
                        <a14:backgroundMark x1="89664" y1="53800" x2="89664" y2="53800"/>
                        <a14:backgroundMark x1="86047" y1="61200" x2="86047" y2="61200"/>
                        <a14:backgroundMark x1="91990" y1="63800" x2="91990" y2="63800"/>
                        <a14:backgroundMark x1="84496" y1="74200" x2="84496" y2="74200"/>
                        <a14:backgroundMark x1="92765" y1="77800" x2="92765" y2="77800"/>
                        <a14:backgroundMark x1="89406" y1="87400" x2="89406" y2="87400"/>
                        <a14:backgroundMark x1="89147" y1="92800" x2="89147" y2="92800"/>
                        <a14:backgroundMark x1="83204" y1="89400" x2="83204" y2="894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58757"/>
            <a:ext cx="3456384" cy="4465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50" b="96750" l="17425" r="84772">
                        <a14:foregroundMark x1="38776" y1="41875" x2="38776" y2="41875"/>
                        <a14:foregroundMark x1="63736" y1="36125" x2="63736" y2="36125"/>
                        <a14:foregroundMark x1="47410" y1="6625" x2="47410" y2="6625"/>
                        <a14:foregroundMark x1="51334" y1="41625" x2="51334" y2="41625"/>
                        <a14:foregroundMark x1="51020" y1="40125" x2="51020" y2="40125"/>
                        <a14:foregroundMark x1="51020" y1="37625" x2="51020" y2="37625"/>
                        <a14:foregroundMark x1="51491" y1="44250" x2="51491" y2="44250"/>
                        <a14:foregroundMark x1="49294" y1="23125" x2="49294" y2="23125"/>
                        <a14:foregroundMark x1="50706" y1="35625" x2="50706" y2="35625"/>
                        <a14:foregroundMark x1="49608" y1="9000" x2="49608" y2="9000"/>
                        <a14:foregroundMark x1="55573" y1="29625" x2="55573" y2="29625"/>
                        <a14:foregroundMark x1="55573" y1="29625" x2="55573" y2="29625"/>
                        <a14:foregroundMark x1="54003" y1="25500" x2="54003" y2="25500"/>
                        <a14:foregroundMark x1="78179" y1="48750" x2="78179" y2="48750"/>
                        <a14:foregroundMark x1="77394" y1="45500" x2="77394" y2="45500"/>
                        <a14:foregroundMark x1="78493" y1="55375" x2="78493" y2="55375"/>
                        <a14:foregroundMark x1="77708" y1="60750" x2="77708" y2="60750"/>
                        <a14:foregroundMark x1="42857" y1="34750" x2="42857" y2="34750"/>
                        <a14:foregroundMark x1="46468" y1="31375" x2="46468" y2="31375"/>
                        <a14:foregroundMark x1="45840" y1="35875" x2="45840" y2="35875"/>
                        <a14:foregroundMark x1="23705" y1="58375" x2="23705" y2="58375"/>
                        <a14:foregroundMark x1="34851" y1="92375" x2="34851" y2="92375"/>
                        <a14:foregroundMark x1="43956" y1="91125" x2="43956" y2="91125"/>
                        <a14:foregroundMark x1="33752" y1="85500" x2="33752" y2="85500"/>
                        <a14:foregroundMark x1="42857" y1="93250" x2="42857" y2="93250"/>
                        <a14:foregroundMark x1="39403" y1="90250" x2="39403" y2="90250"/>
                        <a14:foregroundMark x1="39403" y1="90250" x2="39403" y2="90250"/>
                        <a14:foregroundMark x1="32967" y1="90625" x2="32967" y2="90625"/>
                        <a14:foregroundMark x1="32967" y1="90625" x2="32967" y2="90625"/>
                        <a14:foregroundMark x1="32967" y1="90625" x2="32967" y2="90625"/>
                        <a14:foregroundMark x1="37206" y1="88500" x2="37206" y2="88500"/>
                        <a14:foregroundMark x1="61852" y1="93000" x2="61852" y2="93000"/>
                        <a14:foregroundMark x1="69074" y1="91500" x2="69074" y2="91500"/>
                        <a14:foregroundMark x1="69545" y1="89000" x2="69545" y2="89000"/>
                        <a14:foregroundMark x1="72370" y1="83750" x2="72370" y2="83750"/>
                        <a14:backgroundMark x1="7535" y1="10250" x2="7535" y2="10250"/>
                        <a14:backgroundMark x1="8320" y1="40000" x2="8320" y2="40000"/>
                        <a14:backgroundMark x1="7535" y1="71125" x2="7535" y2="71125"/>
                        <a14:backgroundMark x1="42386" y1="98375" x2="42386" y2="98375"/>
                        <a14:backgroundMark x1="93564" y1="93000" x2="93564" y2="93000"/>
                        <a14:backgroundMark x1="93564" y1="70250" x2="93564" y2="70250"/>
                        <a14:backgroundMark x1="90738" y1="45125" x2="90738" y2="45125"/>
                        <a14:backgroundMark x1="91209" y1="30000" x2="91209" y2="30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673" y="1594389"/>
            <a:ext cx="4032448" cy="4533227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</p:pic>
      <p:sp>
        <p:nvSpPr>
          <p:cNvPr id="9" name="TextovéPole 8"/>
          <p:cNvSpPr txBox="1"/>
          <p:nvPr/>
        </p:nvSpPr>
        <p:spPr>
          <a:xfrm>
            <a:off x="7161584" y="1916832"/>
            <a:ext cx="1514872" cy="132343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b="1" dirty="0" smtClean="0"/>
              <a:t>Kde mám ústa, jícen, žaludek,</a:t>
            </a:r>
          </a:p>
          <a:p>
            <a:r>
              <a:rPr lang="cs-CZ" sz="1600" b="1" dirty="0"/>
              <a:t>j</a:t>
            </a:r>
            <a:r>
              <a:rPr lang="cs-CZ" sz="1600" b="1" dirty="0" smtClean="0"/>
              <a:t>átra, tenké střevo, tlusté střevo – ukaž!</a:t>
            </a:r>
            <a:endParaRPr lang="cs-CZ" sz="1600" b="1" dirty="0"/>
          </a:p>
        </p:txBody>
      </p:sp>
      <p:sp>
        <p:nvSpPr>
          <p:cNvPr id="12" name="Šipka doprava 11"/>
          <p:cNvSpPr/>
          <p:nvPr/>
        </p:nvSpPr>
        <p:spPr>
          <a:xfrm>
            <a:off x="5292080" y="4149080"/>
            <a:ext cx="100811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6808018" y="3371277"/>
            <a:ext cx="1008112" cy="1497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eva 14"/>
          <p:cNvSpPr/>
          <p:nvPr/>
        </p:nvSpPr>
        <p:spPr>
          <a:xfrm>
            <a:off x="7021624" y="4149080"/>
            <a:ext cx="1005408" cy="14401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eva 15"/>
          <p:cNvSpPr/>
          <p:nvPr/>
        </p:nvSpPr>
        <p:spPr>
          <a:xfrm>
            <a:off x="6876256" y="4869160"/>
            <a:ext cx="1296144" cy="17866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5148064" y="5157193"/>
            <a:ext cx="1008112" cy="18001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059832" y="2492896"/>
            <a:ext cx="914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ícen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3419872" y="4365104"/>
            <a:ext cx="9144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žaludek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3517032" y="5445223"/>
            <a:ext cx="982960" cy="64479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517032" y="5445224"/>
            <a:ext cx="914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t</a:t>
            </a:r>
            <a:r>
              <a:rPr lang="cs-CZ" dirty="0" smtClean="0">
                <a:solidFill>
                  <a:schemeClr val="bg1"/>
                </a:solidFill>
              </a:rPr>
              <a:t>enké střevo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83568" y="3717032"/>
            <a:ext cx="9361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játra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83568" y="4759796"/>
            <a:ext cx="93610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lusté střevo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5576" y="1916832"/>
            <a:ext cx="108012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ústa</a:t>
            </a:r>
            <a:endParaRPr lang="cs-CZ" dirty="0"/>
          </a:p>
        </p:txBody>
      </p:sp>
      <p:sp>
        <p:nvSpPr>
          <p:cNvPr id="3" name="Šipka doprava 2"/>
          <p:cNvSpPr/>
          <p:nvPr/>
        </p:nvSpPr>
        <p:spPr>
          <a:xfrm>
            <a:off x="5220072" y="2492896"/>
            <a:ext cx="86409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033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Co k sobě patří? Spoj čarou!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Potrava se rozmělňuje v</a:t>
            </a:r>
          </a:p>
          <a:p>
            <a:r>
              <a:rPr lang="cs-CZ" dirty="0" smtClean="0"/>
              <a:t>V ústech se smíchá se</a:t>
            </a:r>
          </a:p>
          <a:p>
            <a:r>
              <a:rPr lang="cs-CZ" dirty="0" smtClean="0"/>
              <a:t>Při polknutí prochází</a:t>
            </a:r>
          </a:p>
          <a:p>
            <a:r>
              <a:rPr lang="cs-CZ" dirty="0" smtClean="0"/>
              <a:t>Z jícnu se dostane do</a:t>
            </a:r>
          </a:p>
          <a:p>
            <a:r>
              <a:rPr lang="cs-CZ" dirty="0" smtClean="0"/>
              <a:t>Smíchaná se šťávami odchází do</a:t>
            </a:r>
          </a:p>
          <a:p>
            <a:r>
              <a:rPr lang="cs-CZ" dirty="0" smtClean="0"/>
              <a:t>Nevstřebané látky odcházejí do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tlustého střeva.</a:t>
            </a:r>
          </a:p>
          <a:p>
            <a:r>
              <a:rPr lang="cs-CZ" dirty="0"/>
              <a:t>s</a:t>
            </a:r>
            <a:r>
              <a:rPr lang="cs-CZ" dirty="0" smtClean="0"/>
              <a:t>linami.</a:t>
            </a:r>
          </a:p>
          <a:p>
            <a:r>
              <a:rPr lang="cs-CZ" dirty="0"/>
              <a:t>j</a:t>
            </a:r>
            <a:r>
              <a:rPr lang="cs-CZ" dirty="0" smtClean="0"/>
              <a:t>ícnem.</a:t>
            </a:r>
          </a:p>
          <a:p>
            <a:r>
              <a:rPr lang="cs-CZ" dirty="0"/>
              <a:t>v</a:t>
            </a:r>
            <a:r>
              <a:rPr lang="cs-CZ" dirty="0" smtClean="0"/>
              <a:t> ústech.</a:t>
            </a:r>
          </a:p>
          <a:p>
            <a:r>
              <a:rPr lang="cs-CZ" dirty="0"/>
              <a:t>ž</a:t>
            </a:r>
            <a:r>
              <a:rPr lang="cs-CZ" dirty="0" smtClean="0"/>
              <a:t>aludku.</a:t>
            </a:r>
          </a:p>
          <a:p>
            <a:r>
              <a:rPr lang="cs-CZ" dirty="0"/>
              <a:t>t</a:t>
            </a:r>
            <a:r>
              <a:rPr lang="cs-CZ" dirty="0" smtClean="0"/>
              <a:t>enkého střeva.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smtClean="0"/>
              <a:t>Jak pečujeme o svou trávicí soustavu?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62836" y="1628800"/>
            <a:ext cx="8229600" cy="4525963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Čistíme si pravidelně zuby a udržujeme svůj chrup zdravý.</a:t>
            </a:r>
          </a:p>
          <a:p>
            <a:r>
              <a:rPr lang="cs-CZ" sz="2400" dirty="0" smtClean="0"/>
              <a:t>Jíme pomalu a v ústech potravu dobře rozmělníme.</a:t>
            </a:r>
          </a:p>
          <a:p>
            <a:r>
              <a:rPr lang="cs-CZ" sz="2400" dirty="0" smtClean="0"/>
              <a:t>Dbáme na zdravou stravu a dostatek vlákniny.</a:t>
            </a:r>
          </a:p>
          <a:p>
            <a:r>
              <a:rPr lang="cs-CZ" sz="2400" dirty="0" smtClean="0"/>
              <a:t>Jíme hodně ovoce a zeleniny a kysané mléčné výrobky.</a:t>
            </a:r>
          </a:p>
          <a:p>
            <a:r>
              <a:rPr lang="cs-CZ" sz="2400" dirty="0" smtClean="0"/>
              <a:t>Nezapomínáme na zdravý tělesný pohyb, který napomáhá trávení.</a:t>
            </a:r>
          </a:p>
          <a:p>
            <a:r>
              <a:rPr lang="cs-CZ" sz="2400" dirty="0" smtClean="0"/>
              <a:t>Hodně pijeme neslazené nápoje.</a:t>
            </a:r>
          </a:p>
          <a:p>
            <a:r>
              <a:rPr lang="cs-CZ" sz="2400" dirty="0" smtClean="0"/>
              <a:t>Dbáme na pravidelné vyprazdňování.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615" y="2018946"/>
            <a:ext cx="1145054" cy="7619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881" y="3789040"/>
            <a:ext cx="2052466" cy="95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880" y="4740600"/>
            <a:ext cx="870266" cy="1307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7199" y="4740600"/>
            <a:ext cx="1965237" cy="1307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92999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u="sng" dirty="0">
                <a:hlinkClick r:id="rId2"/>
              </a:rPr>
              <a:t>http://www.eamos.cz/amos/demo/externi/demo_25193/SchemaTS.jpg</a:t>
            </a:r>
            <a:endParaRPr lang="cs-CZ" dirty="0"/>
          </a:p>
          <a:p>
            <a:r>
              <a:rPr lang="cs-CZ" u="sng" dirty="0">
                <a:hlinkClick r:id="rId3"/>
              </a:rPr>
              <a:t>http://skolajecna.cz/biologie/Images/Textbook/Big/0050000/00269.jpg</a:t>
            </a:r>
            <a:endParaRPr lang="cs-CZ" dirty="0"/>
          </a:p>
          <a:p>
            <a:r>
              <a:rPr lang="cs-CZ" u="sng" dirty="0">
                <a:hlinkClick r:id="rId4"/>
              </a:rPr>
              <a:t>http://www.atraktivni.cz/Files/Articles/ea17bb7c-18cc-4b07-88a8-be62fc387162_full.jpg</a:t>
            </a:r>
            <a:endParaRPr lang="cs-CZ" dirty="0"/>
          </a:p>
          <a:p>
            <a:r>
              <a:rPr lang="cs-CZ" u="sng" dirty="0">
                <a:hlinkClick r:id="rId5"/>
              </a:rPr>
              <a:t>http://static.medixa.prod.fishcms.cz/media/image/2-ovoce-zelenina-a-vitaminy.jpg</a:t>
            </a:r>
            <a:endParaRPr lang="cs-CZ" dirty="0"/>
          </a:p>
          <a:p>
            <a:r>
              <a:rPr lang="cs-CZ" u="sng" dirty="0">
                <a:hlinkClick r:id="rId6"/>
              </a:rPr>
              <a:t>http://nd04.jxs.cz/354/955/7b22d46944_75238517_o2.jpg</a:t>
            </a:r>
            <a:endParaRPr lang="cs-CZ" dirty="0"/>
          </a:p>
          <a:p>
            <a:r>
              <a:rPr lang="cs-CZ" u="sng" dirty="0">
                <a:hlinkClick r:id="rId7"/>
              </a:rPr>
              <a:t>http://www.fitcoach.cz/wp-content/uploads/2012/11/sport-d%C4%9Bti-420pxl.jpg</a:t>
            </a:r>
            <a:endParaRPr lang="cs-CZ" dirty="0"/>
          </a:p>
          <a:p>
            <a:r>
              <a:rPr lang="cs-CZ" dirty="0"/>
              <a:t> 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262</Words>
  <Application>Microsoft Office PowerPoint</Application>
  <PresentationFormat>Předvádění na obrazovce (4:3)</PresentationFormat>
  <Paragraphs>54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Trávicí soustava</vt:lpstr>
      <vt:lpstr>Co k sobě patří? Spoj čarou!</vt:lpstr>
      <vt:lpstr>Jak pečujeme o svou trávicí soustavu?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41</cp:revision>
  <dcterms:created xsi:type="dcterms:W3CDTF">2011-06-20T10:40:08Z</dcterms:created>
  <dcterms:modified xsi:type="dcterms:W3CDTF">2013-03-18T08:01:39Z</dcterms:modified>
</cp:coreProperties>
</file>