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02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VY_32_INOVACE_9/09_Soustava dýchací a cévní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1800" dirty="0" smtClean="0"/>
            <a:t>NÁZEV ŠKOLY: MŠ a ZŠ Veselí nad Moravou, Kollárova 1045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2000" dirty="0" smtClean="0"/>
            <a:t>AUTOR: Mgr. Marie </a:t>
          </a:r>
          <a:r>
            <a:rPr lang="cs-CZ" sz="2000" dirty="0" err="1" smtClean="0"/>
            <a:t>Horehleďová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2000" dirty="0" smtClean="0"/>
            <a:t>TEMA: Dýchací soustava a krevní oběh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projektu: CZ.1.07/1.4.00/21.0822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gradFill rotWithShape="1">
          <a:gsLst>
            <a:gs pos="0">
              <a:schemeClr val="accent4">
                <a:tint val="15000"/>
                <a:satMod val="250000"/>
              </a:schemeClr>
            </a:gs>
            <a:gs pos="49000">
              <a:schemeClr val="accent4">
                <a:tint val="50000"/>
                <a:satMod val="200000"/>
              </a:schemeClr>
            </a:gs>
            <a:gs pos="49100">
              <a:schemeClr val="accent4">
                <a:tint val="64000"/>
                <a:satMod val="160000"/>
              </a:schemeClr>
            </a:gs>
            <a:gs pos="92000">
              <a:schemeClr val="accent4">
                <a:tint val="50000"/>
                <a:satMod val="200000"/>
              </a:schemeClr>
            </a:gs>
            <a:gs pos="100000">
              <a:schemeClr val="accent4"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4"/>
          </a:solidFill>
          <a:prstDash val="solid"/>
        </a:ln>
        <a:effectLst>
          <a:outerShdw blurRad="50800" dist="25000" dir="5400000" rotWithShape="0">
            <a:schemeClr val="accent4">
              <a:shade val="30000"/>
              <a:satMod val="150000"/>
              <a:alpha val="38000"/>
            </a:scheme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MŠ a ZŠ Veselí nad Moravou, Kollárova 1045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gradFill rotWithShape="1">
          <a:gsLst>
            <a:gs pos="0">
              <a:schemeClr val="accent5">
                <a:tint val="15000"/>
                <a:satMod val="250000"/>
              </a:schemeClr>
            </a:gs>
            <a:gs pos="49000">
              <a:schemeClr val="accent5">
                <a:tint val="50000"/>
                <a:satMod val="200000"/>
              </a:schemeClr>
            </a:gs>
            <a:gs pos="49100">
              <a:schemeClr val="accent5">
                <a:tint val="64000"/>
                <a:satMod val="160000"/>
              </a:schemeClr>
            </a:gs>
            <a:gs pos="92000">
              <a:schemeClr val="accent5">
                <a:tint val="50000"/>
                <a:satMod val="200000"/>
              </a:schemeClr>
            </a:gs>
            <a:gs pos="100000">
              <a:schemeClr val="accent5"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5"/>
          </a:solidFill>
          <a:prstDash val="solid"/>
        </a:ln>
        <a:effectLst>
          <a:outerShdw blurRad="50800" dist="25000" dir="5400000" rotWithShape="0">
            <a:schemeClr val="accent5">
              <a:shade val="30000"/>
              <a:satMod val="150000"/>
              <a:alpha val="38000"/>
            </a:scheme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Marie </a:t>
          </a:r>
          <a:r>
            <a:rPr lang="cs-CZ" sz="2000" kern="1200" dirty="0" err="1" smtClean="0"/>
            <a:t>Horehleďová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gradFill rotWithShape="1">
          <a:gsLst>
            <a:gs pos="0">
              <a:schemeClr val="accent5">
                <a:tint val="15000"/>
                <a:satMod val="250000"/>
              </a:schemeClr>
            </a:gs>
            <a:gs pos="49000">
              <a:schemeClr val="accent5">
                <a:tint val="50000"/>
                <a:satMod val="200000"/>
              </a:schemeClr>
            </a:gs>
            <a:gs pos="49100">
              <a:schemeClr val="accent5">
                <a:tint val="64000"/>
                <a:satMod val="160000"/>
              </a:schemeClr>
            </a:gs>
            <a:gs pos="92000">
              <a:schemeClr val="accent5">
                <a:tint val="50000"/>
                <a:satMod val="200000"/>
              </a:schemeClr>
            </a:gs>
            <a:gs pos="100000">
              <a:schemeClr val="accent5"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5"/>
          </a:solidFill>
          <a:prstDash val="solid"/>
        </a:ln>
        <a:effectLst>
          <a:outerShdw blurRad="50800" dist="25000" dir="5400000" rotWithShape="0">
            <a:schemeClr val="accent5">
              <a:shade val="30000"/>
              <a:satMod val="150000"/>
              <a:alpha val="38000"/>
            </a:scheme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VY_32_INOVACE_9/09_Soustava dýchací a cévní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gradFill rotWithShape="1">
          <a:gsLst>
            <a:gs pos="0">
              <a:schemeClr val="accent5">
                <a:tint val="15000"/>
                <a:satMod val="250000"/>
              </a:schemeClr>
            </a:gs>
            <a:gs pos="49000">
              <a:schemeClr val="accent5">
                <a:tint val="50000"/>
                <a:satMod val="200000"/>
              </a:schemeClr>
            </a:gs>
            <a:gs pos="49100">
              <a:schemeClr val="accent5">
                <a:tint val="64000"/>
                <a:satMod val="160000"/>
              </a:schemeClr>
            </a:gs>
            <a:gs pos="92000">
              <a:schemeClr val="accent5">
                <a:tint val="50000"/>
                <a:satMod val="200000"/>
              </a:schemeClr>
            </a:gs>
            <a:gs pos="100000">
              <a:schemeClr val="accent5">
                <a:tint val="43000"/>
                <a:satMod val="190000"/>
              </a:schemeClr>
            </a:gs>
          </a:gsLst>
          <a:lin ang="5400000" scaled="1"/>
        </a:gradFill>
        <a:ln w="11430" cap="flat" cmpd="sng" algn="ctr">
          <a:solidFill>
            <a:schemeClr val="accent5"/>
          </a:solidFill>
          <a:prstDash val="solid"/>
        </a:ln>
        <a:effectLst>
          <a:outerShdw blurRad="50800" dist="25000" dir="5400000" rotWithShape="0">
            <a:schemeClr val="accent5">
              <a:shade val="30000"/>
              <a:satMod val="150000"/>
              <a:alpha val="38000"/>
            </a:scheme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Dýchací soustava a krevní oběh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projektu: CZ.1.07/1.4.00/21.0822</a:t>
          </a:r>
          <a:endParaRPr lang="cs-CZ" sz="2000" kern="1200" dirty="0"/>
        </a:p>
      </dsp:txBody>
      <dsp:txXfrm>
        <a:off x="1273857" y="1656185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8FE4659-7985-49B0-AFB9-855F1780E650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0200587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Materiál je určen pro výuku předmětu Přírodověda pro druhý stupeň základní školy speciální</a:t>
            </a:r>
          </a:p>
          <a:p>
            <a:r>
              <a:rPr lang="cs-CZ" dirty="0" smtClean="0"/>
              <a:t>Doba vzniku – listopad 2012</a:t>
            </a:r>
          </a:p>
          <a:p>
            <a:r>
              <a:rPr lang="cs-CZ" dirty="0" smtClean="0"/>
              <a:t>Datum ověření – 19. 2. </a:t>
            </a:r>
            <a:r>
              <a:rPr lang="cs-CZ" smtClean="0"/>
              <a:t>2013</a:t>
            </a:r>
            <a:endParaRPr lang="cs-CZ" dirty="0" smtClean="0"/>
          </a:p>
          <a:p>
            <a:r>
              <a:rPr lang="cs-CZ" dirty="0" smtClean="0"/>
              <a:t>Určeno pro procvičování učiva a práci s interaktivní tabulí</a:t>
            </a:r>
          </a:p>
          <a:p>
            <a:r>
              <a:rPr lang="cs-CZ" dirty="0" smtClean="0"/>
              <a:t>Žáci se pomocí názoru a obrázku seznamují s učivem</a:t>
            </a:r>
          </a:p>
          <a:p>
            <a:r>
              <a:rPr lang="cs-CZ" dirty="0" smtClean="0"/>
              <a:t>Zapojují se aktivně a se zájmem</a:t>
            </a:r>
          </a:p>
          <a:p>
            <a:r>
              <a:rPr lang="cs-CZ" dirty="0" smtClean="0"/>
              <a:t>Někteří pracují a odpovídají s pomocí učitele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Jak dýcháme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9595" y="1628800"/>
            <a:ext cx="7239000" cy="484632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000" dirty="0" smtClean="0"/>
              <a:t>V hrudníku máme uloženy plíce</a:t>
            </a:r>
          </a:p>
          <a:p>
            <a:r>
              <a:rPr lang="cs-CZ" sz="2000" dirty="0" smtClean="0"/>
              <a:t>Jejich úkolem je zásobovat organismus kyslíkem</a:t>
            </a:r>
          </a:p>
          <a:p>
            <a:r>
              <a:rPr lang="cs-CZ" sz="2000" dirty="0" smtClean="0"/>
              <a:t>Vzduch vdechujeme nosem a ústy a prochází průdušnicí do plic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15" l="3600" r="90000">
                        <a14:foregroundMark x1="14400" y1="59901" x2="14400" y2="59901"/>
                        <a14:foregroundMark x1="13200" y1="49505" x2="13200" y2="49505"/>
                        <a14:foregroundMark x1="48400" y1="13861" x2="48400" y2="13861"/>
                        <a14:foregroundMark x1="48400" y1="13861" x2="48400" y2="13861"/>
                        <a14:foregroundMark x1="49600" y1="12871" x2="49200" y2="990"/>
                        <a14:foregroundMark x1="54800" y1="95050" x2="54800" y2="95050"/>
                        <a14:foregroundMark x1="8000" y1="84653" x2="8000" y2="84653"/>
                        <a14:foregroundMark x1="10000" y1="71782" x2="10000" y2="71782"/>
                        <a14:foregroundMark x1="5600" y1="91089" x2="5600" y2="91089"/>
                        <a14:foregroundMark x1="3600" y1="98515" x2="3600" y2="98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3645025"/>
            <a:ext cx="3170655" cy="263651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645024"/>
            <a:ext cx="3096344" cy="2319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99591" y="4365104"/>
            <a:ext cx="1296145" cy="274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/>
              <a:t>p</a:t>
            </a:r>
            <a:r>
              <a:rPr lang="cs-CZ" sz="1600" dirty="0" smtClean="0"/>
              <a:t>růdušnice</a:t>
            </a:r>
            <a:endParaRPr lang="cs-CZ" sz="1600" dirty="0"/>
          </a:p>
        </p:txBody>
      </p:sp>
      <p:sp>
        <p:nvSpPr>
          <p:cNvPr id="5" name="Obdélník 4"/>
          <p:cNvSpPr/>
          <p:nvPr/>
        </p:nvSpPr>
        <p:spPr>
          <a:xfrm>
            <a:off x="3131840" y="4509120"/>
            <a:ext cx="792088" cy="2617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plíce</a:t>
            </a:r>
            <a:endParaRPr lang="cs-CZ" sz="1600" dirty="0"/>
          </a:p>
        </p:txBody>
      </p:sp>
      <p:sp>
        <p:nvSpPr>
          <p:cNvPr id="6" name="Obdélník 5"/>
          <p:cNvSpPr/>
          <p:nvPr/>
        </p:nvSpPr>
        <p:spPr>
          <a:xfrm>
            <a:off x="2986673" y="5013176"/>
            <a:ext cx="108242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průdušky</a:t>
            </a:r>
            <a:endParaRPr lang="cs-CZ" sz="1600" dirty="0"/>
          </a:p>
        </p:txBody>
      </p:sp>
      <p:sp>
        <p:nvSpPr>
          <p:cNvPr id="7" name="Obdélník 6"/>
          <p:cNvSpPr/>
          <p:nvPr/>
        </p:nvSpPr>
        <p:spPr>
          <a:xfrm>
            <a:off x="4499992" y="5995341"/>
            <a:ext cx="3096344" cy="2816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líce v hrudním koši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8516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2800" dirty="0" smtClean="0"/>
              <a:t>Krevní oběh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 Lidské srdce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000" dirty="0" smtClean="0"/>
              <a:t>Srdce člověka se nachází v hrudním koši mezi plícemi</a:t>
            </a:r>
          </a:p>
          <a:p>
            <a:r>
              <a:rPr lang="cs-CZ" sz="2000" dirty="0" smtClean="0"/>
              <a:t>Je to silný sval, který je dutý</a:t>
            </a:r>
          </a:p>
          <a:p>
            <a:r>
              <a:rPr lang="cs-CZ" sz="2000" dirty="0" smtClean="0"/>
              <a:t>Pravidelně se smršťuje a povoluje</a:t>
            </a:r>
          </a:p>
          <a:p>
            <a:r>
              <a:rPr lang="cs-CZ" sz="2000" dirty="0" smtClean="0"/>
              <a:t>Při stahu vypuzuje krev do celého těla a zajišťuje její oběh </a:t>
            </a:r>
          </a:p>
          <a:p>
            <a:r>
              <a:rPr lang="cs-CZ" sz="2000" dirty="0" smtClean="0"/>
              <a:t>Krev přenáší do celého těla kyslík a živiny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63" b="96543" l="10000" r="90000">
                        <a14:foregroundMark x1="54839" y1="74321" x2="54839" y2="74321"/>
                        <a14:foregroundMark x1="51129" y1="65926" x2="51129" y2="65926"/>
                        <a14:foregroundMark x1="44677" y1="57037" x2="44677" y2="57037"/>
                        <a14:foregroundMark x1="37581" y1="46914" x2="37581" y2="46914"/>
                        <a14:foregroundMark x1="40806" y1="30617" x2="40806" y2="30617"/>
                        <a14:foregroundMark x1="40484" y1="14815" x2="40484" y2="14815"/>
                        <a14:foregroundMark x1="38387" y1="10864" x2="38387" y2="10864"/>
                        <a14:foregroundMark x1="43548" y1="9630" x2="43548" y2="9630"/>
                        <a14:foregroundMark x1="47258" y1="23210" x2="49839" y2="24691"/>
                        <a14:foregroundMark x1="52581" y1="12346" x2="52581" y2="12346"/>
                        <a14:foregroundMark x1="52581" y1="7407" x2="52581" y2="7407"/>
                        <a14:foregroundMark x1="55806" y1="14568" x2="55806" y2="14568"/>
                        <a14:foregroundMark x1="56290" y1="33086" x2="56290" y2="33086"/>
                        <a14:foregroundMark x1="65323" y1="66914" x2="65323" y2="66914"/>
                        <a14:foregroundMark x1="65000" y1="80247" x2="65000" y2="82963"/>
                        <a14:foregroundMark x1="62903" y1="86914" x2="61452" y2="87407"/>
                        <a14:foregroundMark x1="48226" y1="86173" x2="47581" y2="86173"/>
                        <a14:foregroundMark x1="34839" y1="81728" x2="35645" y2="81728"/>
                        <a14:foregroundMark x1="32419" y1="66667" x2="33387" y2="66667"/>
                        <a14:foregroundMark x1="35323" y1="57037" x2="35323" y2="57037"/>
                        <a14:foregroundMark x1="35323" y1="83210" x2="38710" y2="797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2420888"/>
            <a:ext cx="4936973" cy="3224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123728" y="2636912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Největší tepna aorta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1150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sz="2800" dirty="0" smtClean="0"/>
              <a:t>Jak můžeme chránit své srdce?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13788" y="1700768"/>
            <a:ext cx="7239000" cy="484632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000" dirty="0" smtClean="0"/>
              <a:t>Zdravě jíme a vyhýbáme se tučným jídlům</a:t>
            </a:r>
          </a:p>
          <a:p>
            <a:r>
              <a:rPr lang="cs-CZ" sz="2000" dirty="0" smtClean="0"/>
              <a:t>Jíme hodně ovoce a zeleniny</a:t>
            </a:r>
          </a:p>
          <a:p>
            <a:r>
              <a:rPr lang="cs-CZ" sz="2000" dirty="0" smtClean="0"/>
              <a:t>Sportujeme a jsme na čerstvém vzduchu</a:t>
            </a:r>
          </a:p>
          <a:p>
            <a:r>
              <a:rPr lang="cs-CZ" sz="2000" dirty="0" smtClean="0"/>
              <a:t>Dbáme na klidný a dostatečný spánek</a:t>
            </a:r>
          </a:p>
          <a:p>
            <a:r>
              <a:rPr lang="cs-CZ" sz="2000" dirty="0" smtClean="0"/>
              <a:t>Vyhýbáme se stresu</a:t>
            </a:r>
          </a:p>
          <a:p>
            <a:r>
              <a:rPr lang="cs-CZ" sz="2000" dirty="0" smtClean="0"/>
              <a:t>Nekouříme</a:t>
            </a:r>
          </a:p>
          <a:p>
            <a:r>
              <a:rPr lang="cs-CZ" sz="2000" dirty="0" smtClean="0"/>
              <a:t>Nepijeme alkohol</a:t>
            </a:r>
          </a:p>
          <a:p>
            <a:r>
              <a:rPr lang="cs-CZ" sz="2000" dirty="0" smtClean="0"/>
              <a:t>Při nemoci zachováváme léčebný režim</a:t>
            </a:r>
            <a:endParaRPr lang="cs-CZ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174" y="5047604"/>
            <a:ext cx="1618025" cy="1211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025920"/>
            <a:ext cx="2160239" cy="1213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729" y="2082577"/>
            <a:ext cx="2064773" cy="1160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896" y="3325366"/>
            <a:ext cx="2067343" cy="1597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896" y="5031630"/>
            <a:ext cx="2058541" cy="136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5921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cs-CZ" dirty="0"/>
              <a:t>http://www.aureamedica.ic.cz/img/v_dychani/obr9.jpg</a:t>
            </a:r>
          </a:p>
          <a:p>
            <a:r>
              <a:rPr lang="cs-CZ" dirty="0"/>
              <a:t>http://i.lidovky.cz/10/063/lngal/HEV33ffe2_plicak.jpg</a:t>
            </a:r>
          </a:p>
          <a:p>
            <a:r>
              <a:rPr lang="cs-CZ" dirty="0"/>
              <a:t>http://sestra.org/images/thumb/9/99/Anatomie_srdce.jpg/400px-Anatomie_srdce.jpg</a:t>
            </a:r>
          </a:p>
          <a:p>
            <a:r>
              <a:rPr lang="cs-CZ" dirty="0"/>
              <a:t>http://media.novinky.cz/474/344743-top_foto1-mxz0d.jpg?1354285801</a:t>
            </a:r>
          </a:p>
          <a:p>
            <a:r>
              <a:rPr lang="cs-CZ" dirty="0"/>
              <a:t>http://foto.albums.cz/obrazek/893/4.jpg</a:t>
            </a:r>
          </a:p>
          <a:p>
            <a:r>
              <a:rPr lang="cs-CZ" dirty="0"/>
              <a:t>http://img.cz.prg.cmestatic.com/media/images/600x338_video/Sep2012/1367709.jpg?d41d</a:t>
            </a:r>
          </a:p>
          <a:p>
            <a:r>
              <a:rPr lang="cs-CZ" dirty="0"/>
              <a:t>http://www.nebeslev.cz/Images/uploaded/1111khalida/cig02.jpg</a:t>
            </a:r>
          </a:p>
          <a:p>
            <a:r>
              <a:rPr lang="cs-CZ" dirty="0"/>
              <a:t>http://www.bedynkydomu.cz/fotky10694/slider/zelenina-a-ovoce.jpg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186</TotalTime>
  <Words>241</Words>
  <Application>Microsoft Office PowerPoint</Application>
  <PresentationFormat>Předvádění na obrazovce (4:3)</PresentationFormat>
  <Paragraphs>48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Bohatý</vt:lpstr>
      <vt:lpstr>Prezentace aplikace PowerPoint</vt:lpstr>
      <vt:lpstr>ANOTACE</vt:lpstr>
      <vt:lpstr>Jak dýcháme</vt:lpstr>
      <vt:lpstr>Krevní oběh</vt:lpstr>
      <vt:lpstr>Jak můžeme chránit své srdce?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vlckova</cp:lastModifiedBy>
  <cp:revision>37</cp:revision>
  <dcterms:created xsi:type="dcterms:W3CDTF">2011-06-20T10:40:08Z</dcterms:created>
  <dcterms:modified xsi:type="dcterms:W3CDTF">2013-03-18T08:00:32Z</dcterms:modified>
</cp:coreProperties>
</file>